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jpg" ContentType="image/jpg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png" ContentType="image/png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</p:sldIdLst>
  <p:sldSz cx="12204700" cy="6870700"/>
  <p:notesSz cx="12204700" cy="68707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5352" y="2129917"/>
            <a:ext cx="10373995" cy="14428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30705" y="3847592"/>
            <a:ext cx="8543290" cy="17176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8B8B8B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ADGcatalyst</a:t>
            </a:r>
            <a:r>
              <a:rPr dirty="0" spc="80"/>
              <a:t> </a:t>
            </a:r>
            <a:r>
              <a:rPr dirty="0"/>
              <a:t>Strategic</a:t>
            </a:r>
            <a:r>
              <a:rPr dirty="0" spc="85"/>
              <a:t> </a:t>
            </a:r>
            <a:r>
              <a:rPr dirty="0"/>
              <a:t>Consulting,</a:t>
            </a:r>
            <a:r>
              <a:rPr dirty="0" spc="80"/>
              <a:t> </a:t>
            </a:r>
            <a:r>
              <a:rPr dirty="0" spc="-20"/>
              <a:t>2026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8B8B8B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ADGcatalyst</a:t>
            </a:r>
            <a:r>
              <a:rPr dirty="0" spc="80"/>
              <a:t> </a:t>
            </a:r>
            <a:r>
              <a:rPr dirty="0"/>
              <a:t>Strategic</a:t>
            </a:r>
            <a:r>
              <a:rPr dirty="0" spc="85"/>
              <a:t> </a:t>
            </a:r>
            <a:r>
              <a:rPr dirty="0"/>
              <a:t>Consulting,</a:t>
            </a:r>
            <a:r>
              <a:rPr dirty="0" spc="80"/>
              <a:t> </a:t>
            </a:r>
            <a:r>
              <a:rPr dirty="0" spc="-20"/>
              <a:t>2026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10235" y="1580261"/>
            <a:ext cx="5309044" cy="45346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285420" y="1580261"/>
            <a:ext cx="5309044" cy="45346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8B8B8B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ADGcatalyst</a:t>
            </a:r>
            <a:r>
              <a:rPr dirty="0" spc="80"/>
              <a:t> </a:t>
            </a:r>
            <a:r>
              <a:rPr dirty="0"/>
              <a:t>Strategic</a:t>
            </a:r>
            <a:r>
              <a:rPr dirty="0" spc="85"/>
              <a:t> </a:t>
            </a:r>
            <a:r>
              <a:rPr dirty="0"/>
              <a:t>Consulting,</a:t>
            </a:r>
            <a:r>
              <a:rPr dirty="0" spc="80"/>
              <a:t> </a:t>
            </a:r>
            <a:r>
              <a:rPr dirty="0" spc="-20"/>
              <a:t>2026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8B8B8B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ADGcatalyst</a:t>
            </a:r>
            <a:r>
              <a:rPr dirty="0" spc="80"/>
              <a:t> </a:t>
            </a:r>
            <a:r>
              <a:rPr dirty="0"/>
              <a:t>Strategic</a:t>
            </a:r>
            <a:r>
              <a:rPr dirty="0" spc="85"/>
              <a:t> </a:t>
            </a:r>
            <a:r>
              <a:rPr dirty="0"/>
              <a:t>Consulting,</a:t>
            </a:r>
            <a:r>
              <a:rPr dirty="0" spc="80"/>
              <a:t> </a:t>
            </a:r>
            <a:r>
              <a:rPr dirty="0" spc="-20"/>
              <a:t>2026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95249" y="428625"/>
            <a:ext cx="12020550" cy="6429375"/>
          </a:xfrm>
          <a:custGeom>
            <a:avLst/>
            <a:gdLst/>
            <a:ahLst/>
            <a:cxnLst/>
            <a:rect l="l" t="t" r="r" b="b"/>
            <a:pathLst>
              <a:path w="12020550" h="6429375">
                <a:moveTo>
                  <a:pt x="0" y="6429374"/>
                </a:moveTo>
                <a:lnTo>
                  <a:pt x="12020548" y="6429374"/>
                </a:lnTo>
                <a:lnTo>
                  <a:pt x="12020548" y="0"/>
                </a:lnTo>
                <a:lnTo>
                  <a:pt x="0" y="0"/>
                </a:lnTo>
                <a:lnTo>
                  <a:pt x="0" y="6429374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0" y="12"/>
            <a:ext cx="12204700" cy="6858000"/>
          </a:xfrm>
          <a:custGeom>
            <a:avLst/>
            <a:gdLst/>
            <a:ahLst/>
            <a:cxnLst/>
            <a:rect l="l" t="t" r="r" b="b"/>
            <a:pathLst>
              <a:path w="12204700" h="6858000">
                <a:moveTo>
                  <a:pt x="12204179" y="0"/>
                </a:moveTo>
                <a:lnTo>
                  <a:pt x="12115787" y="0"/>
                </a:lnTo>
                <a:lnTo>
                  <a:pt x="95237" y="0"/>
                </a:lnTo>
                <a:lnTo>
                  <a:pt x="0" y="0"/>
                </a:lnTo>
                <a:lnTo>
                  <a:pt x="0" y="6857987"/>
                </a:lnTo>
                <a:lnTo>
                  <a:pt x="95237" y="6857987"/>
                </a:lnTo>
                <a:lnTo>
                  <a:pt x="95237" y="428625"/>
                </a:lnTo>
                <a:lnTo>
                  <a:pt x="12115787" y="428625"/>
                </a:lnTo>
                <a:lnTo>
                  <a:pt x="12115787" y="6857987"/>
                </a:lnTo>
                <a:lnTo>
                  <a:pt x="12204179" y="6857987"/>
                </a:lnTo>
                <a:lnTo>
                  <a:pt x="12204179" y="0"/>
                </a:lnTo>
                <a:close/>
              </a:path>
            </a:pathLst>
          </a:custGeom>
          <a:solidFill>
            <a:srgbClr val="0054A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8B8B8B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ADGcatalyst</a:t>
            </a:r>
            <a:r>
              <a:rPr dirty="0" spc="80"/>
              <a:t> </a:t>
            </a:r>
            <a:r>
              <a:rPr dirty="0"/>
              <a:t>Strategic</a:t>
            </a:r>
            <a:r>
              <a:rPr dirty="0" spc="85"/>
              <a:t> </a:t>
            </a:r>
            <a:r>
              <a:rPr dirty="0"/>
              <a:t>Consulting,</a:t>
            </a:r>
            <a:r>
              <a:rPr dirty="0" spc="80"/>
              <a:t> </a:t>
            </a:r>
            <a:r>
              <a:rPr dirty="0" spc="-20"/>
              <a:t>2026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204700" cy="6858000"/>
          </a:xfrm>
          <a:custGeom>
            <a:avLst/>
            <a:gdLst/>
            <a:ahLst/>
            <a:cxnLst/>
            <a:rect l="l" t="t" r="r" b="b"/>
            <a:pathLst>
              <a:path w="12204700" h="6858000">
                <a:moveTo>
                  <a:pt x="12204191" y="6857999"/>
                </a:moveTo>
                <a:lnTo>
                  <a:pt x="0" y="6857999"/>
                </a:lnTo>
                <a:lnTo>
                  <a:pt x="0" y="0"/>
                </a:lnTo>
                <a:lnTo>
                  <a:pt x="12204191" y="0"/>
                </a:lnTo>
                <a:lnTo>
                  <a:pt x="12204191" y="6857999"/>
                </a:lnTo>
                <a:close/>
              </a:path>
            </a:pathLst>
          </a:custGeom>
          <a:solidFill>
            <a:srgbClr val="F0F4F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12134848" y="0"/>
            <a:ext cx="69850" cy="6858000"/>
          </a:xfrm>
          <a:custGeom>
            <a:avLst/>
            <a:gdLst/>
            <a:ahLst/>
            <a:cxnLst/>
            <a:rect l="l" t="t" r="r" b="b"/>
            <a:pathLst>
              <a:path w="69850" h="6858000">
                <a:moveTo>
                  <a:pt x="69343" y="6857999"/>
                </a:moveTo>
                <a:lnTo>
                  <a:pt x="0" y="6857999"/>
                </a:lnTo>
                <a:lnTo>
                  <a:pt x="0" y="0"/>
                </a:lnTo>
                <a:lnTo>
                  <a:pt x="69343" y="0"/>
                </a:lnTo>
                <a:lnTo>
                  <a:pt x="69343" y="6857999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34999" y="62357"/>
            <a:ext cx="8282305" cy="8764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19099" y="1152525"/>
            <a:ext cx="11372850" cy="34912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34999" y="6645675"/>
            <a:ext cx="1866264" cy="142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0" i="0">
                <a:solidFill>
                  <a:srgbClr val="8B8B8B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ADGcatalyst</a:t>
            </a:r>
            <a:r>
              <a:rPr dirty="0" spc="80"/>
              <a:t> </a:t>
            </a:r>
            <a:r>
              <a:rPr dirty="0"/>
              <a:t>Strategic</a:t>
            </a:r>
            <a:r>
              <a:rPr dirty="0" spc="85"/>
              <a:t> </a:t>
            </a:r>
            <a:r>
              <a:rPr dirty="0"/>
              <a:t>Consulting,</a:t>
            </a:r>
            <a:r>
              <a:rPr dirty="0" spc="80"/>
              <a:t> </a:t>
            </a:r>
            <a:r>
              <a:rPr dirty="0" spc="-20"/>
              <a:t>2026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10235" y="6389751"/>
            <a:ext cx="2807081" cy="3435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787384" y="6389751"/>
            <a:ext cx="2807081" cy="3435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hyperlink" Target="mailto:atantrad@adgcatalyst.com" TargetMode="External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49299" y="101600"/>
            <a:ext cx="1851660" cy="19685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100" spc="100">
                <a:solidFill>
                  <a:srgbClr val="FEFEFE"/>
                </a:solidFill>
                <a:latin typeface="Arial"/>
                <a:cs typeface="Arial"/>
              </a:rPr>
              <a:t>ZIMMER</a:t>
            </a:r>
            <a:r>
              <a:rPr dirty="0" sz="1100" spc="24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 spc="100">
                <a:solidFill>
                  <a:srgbClr val="FEFEFE"/>
                </a:solidFill>
                <a:latin typeface="Arial"/>
                <a:cs typeface="Arial"/>
              </a:rPr>
              <a:t>BIOMET</a:t>
            </a:r>
            <a:r>
              <a:rPr dirty="0" sz="1100" spc="22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 spc="85">
                <a:solidFill>
                  <a:srgbClr val="FEFEFE"/>
                </a:solidFill>
                <a:latin typeface="Arial"/>
                <a:cs typeface="Arial"/>
              </a:rPr>
              <a:t>INDIA</a:t>
            </a:r>
            <a:endParaRPr sz="11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152903" y="101600"/>
            <a:ext cx="3295015" cy="19685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100" spc="85">
                <a:solidFill>
                  <a:srgbClr val="FEFEFE"/>
                </a:solidFill>
                <a:latin typeface="Arial"/>
                <a:cs typeface="Arial"/>
              </a:rPr>
              <a:t>ADGCATALYST</a:t>
            </a:r>
            <a:r>
              <a:rPr dirty="0" sz="1100" spc="21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 spc="95">
                <a:solidFill>
                  <a:srgbClr val="FEFEFE"/>
                </a:solidFill>
                <a:latin typeface="Arial"/>
                <a:cs typeface="Arial"/>
              </a:rPr>
              <a:t>STRATEGIC</a:t>
            </a:r>
            <a:r>
              <a:rPr dirty="0" sz="1100" spc="24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 spc="90">
                <a:solidFill>
                  <a:srgbClr val="FEFEFE"/>
                </a:solidFill>
                <a:latin typeface="Arial"/>
                <a:cs typeface="Arial"/>
              </a:rPr>
              <a:t>CONSULTING</a:t>
            </a:r>
            <a:endParaRPr sz="11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57249" y="1476375"/>
            <a:ext cx="3248025" cy="304800"/>
          </a:xfrm>
          <a:prstGeom prst="rect">
            <a:avLst/>
          </a:prstGeom>
          <a:solidFill>
            <a:srgbClr val="0054A5"/>
          </a:solidFill>
        </p:spPr>
        <p:txBody>
          <a:bodyPr wrap="square" lIns="0" tIns="66675" rIns="0" bIns="0" rtlCol="0" vert="horz">
            <a:spAutoFit/>
          </a:bodyPr>
          <a:lstStyle/>
          <a:p>
            <a:pPr marL="209550">
              <a:lnSpc>
                <a:spcPct val="100000"/>
              </a:lnSpc>
              <a:spcBef>
                <a:spcPts val="525"/>
              </a:spcBef>
            </a:pPr>
            <a:r>
              <a:rPr dirty="0" sz="1050" spc="-10">
                <a:solidFill>
                  <a:srgbClr val="FFFFFF"/>
                </a:solidFill>
                <a:latin typeface="Arial"/>
                <a:cs typeface="Arial"/>
              </a:rPr>
              <a:t>1</a:t>
            </a:r>
            <a:r>
              <a:rPr dirty="0" sz="1050" spc="-1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FFFFFF"/>
                </a:solidFill>
                <a:latin typeface="Arial"/>
                <a:cs typeface="Arial"/>
              </a:rPr>
              <a:t>8</a:t>
            </a:r>
            <a:r>
              <a:rPr dirty="0" sz="1050" spc="-1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FFFFFF"/>
                </a:solidFill>
                <a:latin typeface="Arial"/>
                <a:cs typeface="Arial"/>
              </a:rPr>
              <a:t>0</a:t>
            </a:r>
            <a:r>
              <a:rPr dirty="0" sz="1050" spc="-1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FFFFFF"/>
                </a:solidFill>
                <a:latin typeface="Arial"/>
                <a:cs typeface="Arial"/>
              </a:rPr>
              <a:t>-</a:t>
            </a:r>
            <a:r>
              <a:rPr dirty="0" sz="1050" spc="-1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dirty="0" sz="1050" spc="-1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FFFFFF"/>
                </a:solidFill>
                <a:latin typeface="Arial"/>
                <a:cs typeface="Arial"/>
              </a:rPr>
              <a:t>AY</a:t>
            </a:r>
            <a:r>
              <a:rPr dirty="0" sz="1050" spc="2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dirty="0" sz="1050" spc="-1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z="1050" spc="-1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z="1050" spc="-1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dirty="0" sz="1050" spc="-1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dirty="0" sz="1050" spc="-1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FFFFFF"/>
                </a:solidFill>
                <a:latin typeface="Arial"/>
                <a:cs typeface="Arial"/>
              </a:rPr>
              <a:t>LT</a:t>
            </a:r>
            <a:r>
              <a:rPr dirty="0" sz="1050" spc="-1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z="1050" spc="-1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z="1050" spc="-1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dirty="0" sz="1050" spc="3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dirty="0" sz="1050" spc="-1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z="1050" spc="-1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dirty="0" sz="1050" spc="-1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dirty="0" sz="1050" spc="-1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FFFFFF"/>
                </a:solidFill>
                <a:latin typeface="Arial"/>
                <a:cs typeface="Arial"/>
              </a:rPr>
              <a:t>H</a:t>
            </a:r>
            <a:r>
              <a:rPr dirty="0" sz="1050" spc="3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dirty="0" sz="1050" spc="-1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z="1050" spc="-1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dirty="0" sz="1050" spc="-1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50" spc="-50">
                <a:solidFill>
                  <a:srgbClr val="FFFFFF"/>
                </a:solidFill>
                <a:latin typeface="Arial"/>
                <a:cs typeface="Arial"/>
              </a:rPr>
              <a:t>K</a:t>
            </a:r>
            <a:endParaRPr sz="10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44550" y="1968500"/>
            <a:ext cx="5932170" cy="1339850"/>
          </a:xfrm>
          <a:prstGeom prst="rect">
            <a:avLst/>
          </a:prstGeom>
        </p:spPr>
        <p:txBody>
          <a:bodyPr wrap="square" lIns="0" tIns="81280" rIns="0" bIns="0" rtlCol="0" vert="horz">
            <a:spAutoFit/>
          </a:bodyPr>
          <a:lstStyle/>
          <a:p>
            <a:pPr marL="12700" marR="5080">
              <a:lnSpc>
                <a:spcPts val="4950"/>
              </a:lnSpc>
              <a:spcBef>
                <a:spcPts val="640"/>
              </a:spcBef>
            </a:pPr>
            <a:r>
              <a:rPr dirty="0" sz="4500" b="1">
                <a:solidFill>
                  <a:srgbClr val="FFFFFF"/>
                </a:solidFill>
                <a:latin typeface="Arial"/>
                <a:cs typeface="Arial"/>
              </a:rPr>
              <a:t>India Knee </a:t>
            </a:r>
            <a:r>
              <a:rPr dirty="0" sz="4500" spc="-10" b="1">
                <a:solidFill>
                  <a:srgbClr val="FFFFFF"/>
                </a:solidFill>
                <a:latin typeface="Arial"/>
                <a:cs typeface="Arial"/>
              </a:rPr>
              <a:t>Joint </a:t>
            </a:r>
            <a:r>
              <a:rPr dirty="0" sz="4500" b="1">
                <a:solidFill>
                  <a:srgbClr val="F0A500"/>
                </a:solidFill>
                <a:latin typeface="Arial"/>
                <a:cs typeface="Arial"/>
              </a:rPr>
              <a:t>Revenue</a:t>
            </a:r>
            <a:r>
              <a:rPr dirty="0" sz="4500" spc="-8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4500" b="1">
                <a:solidFill>
                  <a:srgbClr val="F0A500"/>
                </a:solidFill>
                <a:latin typeface="Arial"/>
                <a:cs typeface="Arial"/>
              </a:rPr>
              <a:t>Growth</a:t>
            </a:r>
            <a:r>
              <a:rPr dirty="0" sz="4500" spc="-8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4500" spc="-20" b="1">
                <a:solidFill>
                  <a:srgbClr val="F0A500"/>
                </a:solidFill>
                <a:latin typeface="Arial"/>
                <a:cs typeface="Arial"/>
              </a:rPr>
              <a:t>Plan</a:t>
            </a:r>
            <a:endParaRPr sz="450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95249" y="3438525"/>
            <a:ext cx="12020550" cy="3419475"/>
            <a:chOff x="95249" y="3438525"/>
            <a:chExt cx="12020550" cy="3419475"/>
          </a:xfrm>
        </p:grpSpPr>
        <p:sp>
          <p:nvSpPr>
            <p:cNvPr id="7" name="object 7"/>
            <p:cNvSpPr/>
            <p:nvPr/>
          </p:nvSpPr>
          <p:spPr>
            <a:xfrm>
              <a:off x="857249" y="3438525"/>
              <a:ext cx="762000" cy="47625"/>
            </a:xfrm>
            <a:custGeom>
              <a:avLst/>
              <a:gdLst/>
              <a:ahLst/>
              <a:cxnLst/>
              <a:rect l="l" t="t" r="r" b="b"/>
              <a:pathLst>
                <a:path w="762000" h="47625">
                  <a:moveTo>
                    <a:pt x="761999" y="47624"/>
                  </a:moveTo>
                  <a:lnTo>
                    <a:pt x="0" y="47624"/>
                  </a:lnTo>
                  <a:lnTo>
                    <a:pt x="0" y="0"/>
                  </a:lnTo>
                  <a:lnTo>
                    <a:pt x="761999" y="0"/>
                  </a:lnTo>
                  <a:lnTo>
                    <a:pt x="761999" y="47624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95249" y="6400800"/>
              <a:ext cx="12020550" cy="457200"/>
            </a:xfrm>
            <a:custGeom>
              <a:avLst/>
              <a:gdLst/>
              <a:ahLst/>
              <a:cxnLst/>
              <a:rect l="l" t="t" r="r" b="b"/>
              <a:pathLst>
                <a:path w="12020550" h="457200">
                  <a:moveTo>
                    <a:pt x="12020549" y="457199"/>
                  </a:moveTo>
                  <a:lnTo>
                    <a:pt x="0" y="457199"/>
                  </a:lnTo>
                  <a:lnTo>
                    <a:pt x="0" y="0"/>
                  </a:lnTo>
                  <a:lnTo>
                    <a:pt x="12020549" y="0"/>
                  </a:lnTo>
                  <a:lnTo>
                    <a:pt x="12020549" y="457199"/>
                  </a:lnTo>
                  <a:close/>
                </a:path>
              </a:pathLst>
            </a:custGeom>
            <a:solidFill>
              <a:srgbClr val="000000">
                <a:alpha val="2783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/>
          <p:nvPr/>
        </p:nvSpPr>
        <p:spPr>
          <a:xfrm>
            <a:off x="844550" y="3766820"/>
            <a:ext cx="7723505" cy="15836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8100"/>
              </a:lnSpc>
              <a:spcBef>
                <a:spcPts val="100"/>
              </a:spcBef>
            </a:pPr>
            <a:r>
              <a:rPr dirty="0" sz="1800">
                <a:solidFill>
                  <a:srgbClr val="FEFEFE"/>
                </a:solidFill>
                <a:latin typeface="Arial"/>
                <a:cs typeface="Arial"/>
              </a:rPr>
              <a:t>Corporate</a:t>
            </a:r>
            <a:r>
              <a:rPr dirty="0" sz="1800" spc="-2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FEFEFE"/>
                </a:solidFill>
                <a:latin typeface="Arial"/>
                <a:cs typeface="Arial"/>
              </a:rPr>
              <a:t>Hospital</a:t>
            </a:r>
            <a:r>
              <a:rPr dirty="0" sz="1800" spc="-2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FEFEFE"/>
                </a:solidFill>
                <a:latin typeface="Arial"/>
                <a:cs typeface="Arial"/>
              </a:rPr>
              <a:t>Penetration</a:t>
            </a:r>
            <a:r>
              <a:rPr dirty="0" sz="1800" spc="-2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FEFEFE"/>
                </a:solidFill>
                <a:latin typeface="Arial"/>
                <a:cs typeface="Arial"/>
              </a:rPr>
              <a:t>·</a:t>
            </a:r>
            <a:r>
              <a:rPr dirty="0" sz="1800" spc="-2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FEFEFE"/>
                </a:solidFill>
                <a:latin typeface="Arial"/>
                <a:cs typeface="Arial"/>
              </a:rPr>
              <a:t>ROSA</a:t>
            </a:r>
            <a:r>
              <a:rPr dirty="0" sz="1800" spc="-12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FEFEFE"/>
                </a:solidFill>
                <a:latin typeface="Arial"/>
                <a:cs typeface="Arial"/>
              </a:rPr>
              <a:t>+</a:t>
            </a:r>
            <a:r>
              <a:rPr dirty="0" sz="1800" spc="-2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FEFEFE"/>
                </a:solidFill>
                <a:latin typeface="Arial"/>
                <a:cs typeface="Arial"/>
              </a:rPr>
              <a:t>Implant</a:t>
            </a:r>
            <a:r>
              <a:rPr dirty="0" sz="1800" spc="-2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FEFEFE"/>
                </a:solidFill>
                <a:latin typeface="Arial"/>
                <a:cs typeface="Arial"/>
              </a:rPr>
              <a:t>Synergy</a:t>
            </a:r>
            <a:r>
              <a:rPr dirty="0" sz="1800" spc="-2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FEFEFE"/>
                </a:solidFill>
                <a:latin typeface="Arial"/>
                <a:cs typeface="Arial"/>
              </a:rPr>
              <a:t>·</a:t>
            </a:r>
            <a:r>
              <a:rPr dirty="0" sz="1800" spc="-2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FEFEFE"/>
                </a:solidFill>
                <a:latin typeface="Arial"/>
                <a:cs typeface="Arial"/>
              </a:rPr>
              <a:t>KOL</a:t>
            </a:r>
            <a:r>
              <a:rPr dirty="0" sz="1800" spc="-8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800" spc="-10">
                <a:solidFill>
                  <a:srgbClr val="FEFEFE"/>
                </a:solidFill>
                <a:latin typeface="Arial"/>
                <a:cs typeface="Arial"/>
              </a:rPr>
              <a:t>Ecosystem </a:t>
            </a:r>
            <a:r>
              <a:rPr dirty="0" sz="1800">
                <a:solidFill>
                  <a:srgbClr val="FEFEFE"/>
                </a:solidFill>
                <a:latin typeface="Arial"/>
                <a:cs typeface="Arial"/>
              </a:rPr>
              <a:t>Presented</a:t>
            </a:r>
            <a:r>
              <a:rPr dirty="0" sz="1800" spc="-1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FEFEFE"/>
                </a:solidFill>
                <a:latin typeface="Arial"/>
                <a:cs typeface="Arial"/>
              </a:rPr>
              <a:t>to:</a:t>
            </a:r>
            <a:r>
              <a:rPr dirty="0" sz="1800" spc="-1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FEFEFE"/>
                </a:solidFill>
                <a:latin typeface="Arial"/>
                <a:cs typeface="Arial"/>
              </a:rPr>
              <a:t>CEO,</a:t>
            </a:r>
            <a:r>
              <a:rPr dirty="0" sz="1800" spc="-1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FEFEFE"/>
                </a:solidFill>
                <a:latin typeface="Arial"/>
                <a:cs typeface="Arial"/>
              </a:rPr>
              <a:t>Zimmer</a:t>
            </a:r>
            <a:r>
              <a:rPr dirty="0" sz="1800" spc="-1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FEFEFE"/>
                </a:solidFill>
                <a:latin typeface="Arial"/>
                <a:cs typeface="Arial"/>
              </a:rPr>
              <a:t>Biomet</a:t>
            </a:r>
            <a:r>
              <a:rPr dirty="0" sz="1800" spc="-1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800" spc="-10">
                <a:solidFill>
                  <a:srgbClr val="FEFEFE"/>
                </a:solidFill>
                <a:latin typeface="Arial"/>
                <a:cs typeface="Arial"/>
              </a:rPr>
              <a:t>India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165"/>
              </a:spcBef>
            </a:pP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650" b="1">
                <a:solidFill>
                  <a:srgbClr val="FFFFFF"/>
                </a:solidFill>
                <a:latin typeface="Arial"/>
                <a:cs typeface="Arial"/>
              </a:rPr>
              <a:t>Atantra </a:t>
            </a:r>
            <a:r>
              <a:rPr dirty="0" sz="1650" spc="-10" b="1">
                <a:solidFill>
                  <a:srgbClr val="FFFFFF"/>
                </a:solidFill>
                <a:latin typeface="Arial"/>
                <a:cs typeface="Arial"/>
              </a:rPr>
              <a:t>Dasgupta</a:t>
            </a:r>
            <a:endParaRPr sz="16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45"/>
              </a:spcBef>
            </a:pPr>
            <a:r>
              <a:rPr dirty="0" sz="1250">
                <a:solidFill>
                  <a:srgbClr val="FEFEFE"/>
                </a:solidFill>
                <a:latin typeface="Arial"/>
                <a:cs typeface="Arial"/>
              </a:rPr>
              <a:t>ADGcatalyst</a:t>
            </a:r>
            <a:r>
              <a:rPr dirty="0" sz="1250" spc="4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FEFEFE"/>
                </a:solidFill>
                <a:latin typeface="Arial"/>
                <a:cs typeface="Arial"/>
              </a:rPr>
              <a:t>Strategic</a:t>
            </a:r>
            <a:r>
              <a:rPr dirty="0" sz="1250" spc="4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FEFEFE"/>
                </a:solidFill>
                <a:latin typeface="Arial"/>
                <a:cs typeface="Arial"/>
              </a:rPr>
              <a:t>Consulting</a:t>
            </a:r>
            <a:r>
              <a:rPr dirty="0" sz="1250" spc="5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FEFEFE"/>
                </a:solidFill>
                <a:latin typeface="Arial"/>
                <a:cs typeface="Arial"/>
              </a:rPr>
              <a:t>|</a:t>
            </a:r>
            <a:r>
              <a:rPr dirty="0" sz="1250" spc="4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FEFEFE"/>
                </a:solidFill>
                <a:latin typeface="Arial"/>
                <a:cs typeface="Arial"/>
              </a:rPr>
              <a:t>June</a:t>
            </a:r>
            <a:r>
              <a:rPr dirty="0" sz="1250" spc="4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250" spc="-20">
                <a:solidFill>
                  <a:srgbClr val="FEFEFE"/>
                </a:solidFill>
                <a:latin typeface="Arial"/>
                <a:cs typeface="Arial"/>
              </a:rPr>
              <a:t>2026</a:t>
            </a:r>
            <a:endParaRPr sz="12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44550" y="6530975"/>
            <a:ext cx="1715770" cy="1854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50" spc="-10">
                <a:solidFill>
                  <a:srgbClr val="FEFEFE"/>
                </a:solidFill>
                <a:latin typeface="Arial"/>
                <a:cs typeface="Arial"/>
              </a:rPr>
              <a:t>180-</a:t>
            </a:r>
            <a:r>
              <a:rPr dirty="0" sz="1050">
                <a:solidFill>
                  <a:srgbClr val="FEFEFE"/>
                </a:solidFill>
                <a:latin typeface="Arial"/>
                <a:cs typeface="Arial"/>
              </a:rPr>
              <a:t>Day</a:t>
            </a:r>
            <a:r>
              <a:rPr dirty="0" sz="1050" spc="-2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FEFEFE"/>
                </a:solidFill>
                <a:latin typeface="Arial"/>
                <a:cs typeface="Arial"/>
              </a:rPr>
              <a:t>Strategic</a:t>
            </a:r>
            <a:r>
              <a:rPr dirty="0" sz="1050" spc="-2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FEFEFE"/>
                </a:solidFill>
                <a:latin typeface="Arial"/>
                <a:cs typeface="Arial"/>
              </a:rPr>
              <a:t>Execution</a:t>
            </a:r>
            <a:endParaRPr sz="10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232056" y="6530975"/>
            <a:ext cx="2134870" cy="1854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50" b="1">
                <a:solidFill>
                  <a:srgbClr val="FEFEFE"/>
                </a:solidFill>
                <a:latin typeface="Arial"/>
                <a:cs typeface="Arial"/>
              </a:rPr>
              <a:t>CONFIDENTIAL</a:t>
            </a:r>
            <a:r>
              <a:rPr dirty="0" sz="1050" spc="-25" b="1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FEFEFE"/>
                </a:solidFill>
                <a:latin typeface="Arial"/>
                <a:cs typeface="Arial"/>
              </a:rPr>
              <a:t>&amp;</a:t>
            </a:r>
            <a:r>
              <a:rPr dirty="0" sz="1050" spc="-5" b="1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FEFEFE"/>
                </a:solidFill>
                <a:latin typeface="Arial"/>
                <a:cs typeface="Arial"/>
              </a:rPr>
              <a:t>PROPRIETARY</a:t>
            </a:r>
            <a:endParaRPr sz="10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34850" cy="6858000"/>
            <a:chOff x="0" y="0"/>
            <a:chExt cx="1213485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12"/>
              <a:ext cx="12134850" cy="6858000"/>
            </a:xfrm>
            <a:custGeom>
              <a:avLst/>
              <a:gdLst/>
              <a:ahLst/>
              <a:cxnLst/>
              <a:rect l="l" t="t" r="r" b="b"/>
              <a:pathLst>
                <a:path w="12134850" h="6858000">
                  <a:moveTo>
                    <a:pt x="12134837" y="0"/>
                  </a:moveTo>
                  <a:lnTo>
                    <a:pt x="76187" y="0"/>
                  </a:lnTo>
                  <a:lnTo>
                    <a:pt x="0" y="0"/>
                  </a:lnTo>
                  <a:lnTo>
                    <a:pt x="0" y="6857987"/>
                  </a:lnTo>
                  <a:lnTo>
                    <a:pt x="76187" y="6857987"/>
                  </a:lnTo>
                  <a:lnTo>
                    <a:pt x="76187" y="904875"/>
                  </a:lnTo>
                  <a:lnTo>
                    <a:pt x="12134837" y="904875"/>
                  </a:lnTo>
                  <a:lnTo>
                    <a:pt x="12134837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76199" y="866775"/>
              <a:ext cx="12058650" cy="38100"/>
            </a:xfrm>
            <a:custGeom>
              <a:avLst/>
              <a:gdLst/>
              <a:ahLst/>
              <a:cxnLst/>
              <a:rect l="l" t="t" r="r" b="b"/>
              <a:pathLst>
                <a:path w="12058650" h="38100">
                  <a:moveTo>
                    <a:pt x="12058649" y="38099"/>
                  </a:moveTo>
                  <a:lnTo>
                    <a:pt x="0" y="38099"/>
                  </a:lnTo>
                  <a:lnTo>
                    <a:pt x="0" y="0"/>
                  </a:lnTo>
                  <a:lnTo>
                    <a:pt x="12058649" y="0"/>
                  </a:lnTo>
                  <a:lnTo>
                    <a:pt x="12058649" y="3809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7668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/>
              <a:t>The</a:t>
            </a:r>
            <a:r>
              <a:rPr dirty="0" sz="3000" spc="-30"/>
              <a:t> </a:t>
            </a:r>
            <a:r>
              <a:rPr dirty="0" sz="3000"/>
              <a:t>Strategic</a:t>
            </a:r>
            <a:r>
              <a:rPr dirty="0" sz="3000" spc="-25"/>
              <a:t> </a:t>
            </a:r>
            <a:r>
              <a:rPr dirty="0" sz="3000" spc="-10"/>
              <a:t>Problem</a:t>
            </a:r>
            <a:endParaRPr sz="3000"/>
          </a:p>
        </p:txBody>
      </p:sp>
      <p:grpSp>
        <p:nvGrpSpPr>
          <p:cNvPr id="6" name="object 6"/>
          <p:cNvGrpSpPr/>
          <p:nvPr/>
        </p:nvGrpSpPr>
        <p:grpSpPr>
          <a:xfrm>
            <a:off x="647699" y="1133475"/>
            <a:ext cx="10915650" cy="876300"/>
            <a:chOff x="647699" y="1133475"/>
            <a:chExt cx="10915650" cy="876300"/>
          </a:xfrm>
        </p:grpSpPr>
        <p:sp>
          <p:nvSpPr>
            <p:cNvPr id="7" name="object 7"/>
            <p:cNvSpPr/>
            <p:nvPr/>
          </p:nvSpPr>
          <p:spPr>
            <a:xfrm>
              <a:off x="704849" y="1133475"/>
              <a:ext cx="10858500" cy="876300"/>
            </a:xfrm>
            <a:custGeom>
              <a:avLst/>
              <a:gdLst/>
              <a:ahLst/>
              <a:cxnLst/>
              <a:rect l="l" t="t" r="r" b="b"/>
              <a:pathLst>
                <a:path w="10858500" h="876300">
                  <a:moveTo>
                    <a:pt x="0" y="876299"/>
                  </a:moveTo>
                  <a:lnTo>
                    <a:pt x="10858499" y="876299"/>
                  </a:lnTo>
                  <a:lnTo>
                    <a:pt x="10858499" y="0"/>
                  </a:lnTo>
                  <a:lnTo>
                    <a:pt x="0" y="0"/>
                  </a:lnTo>
                  <a:lnTo>
                    <a:pt x="0" y="876299"/>
                  </a:lnTo>
                  <a:close/>
                </a:path>
              </a:pathLst>
            </a:custGeom>
            <a:solidFill>
              <a:srgbClr val="1A1A2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647699" y="1133475"/>
              <a:ext cx="57150" cy="876300"/>
            </a:xfrm>
            <a:custGeom>
              <a:avLst/>
              <a:gdLst/>
              <a:ahLst/>
              <a:cxnLst/>
              <a:rect l="l" t="t" r="r" b="b"/>
              <a:pathLst>
                <a:path w="57150" h="876300">
                  <a:moveTo>
                    <a:pt x="57149" y="876299"/>
                  </a:moveTo>
                  <a:lnTo>
                    <a:pt x="0" y="876299"/>
                  </a:lnTo>
                  <a:lnTo>
                    <a:pt x="0" y="0"/>
                  </a:lnTo>
                  <a:lnTo>
                    <a:pt x="57149" y="0"/>
                  </a:lnTo>
                  <a:lnTo>
                    <a:pt x="57149" y="87629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/>
          <p:nvPr/>
        </p:nvSpPr>
        <p:spPr>
          <a:xfrm>
            <a:off x="704849" y="1254125"/>
            <a:ext cx="10858500" cy="558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66700" marR="394970">
              <a:lnSpc>
                <a:spcPct val="116700"/>
              </a:lnSpc>
              <a:spcBef>
                <a:spcPts val="100"/>
              </a:spcBef>
            </a:pP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"Zimmer</a:t>
            </a:r>
            <a:r>
              <a:rPr dirty="0" sz="15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Biomet</a:t>
            </a:r>
            <a:r>
              <a:rPr dirty="0" sz="15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India</a:t>
            </a:r>
            <a:r>
              <a:rPr dirty="0" sz="15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has</a:t>
            </a:r>
            <a:r>
              <a:rPr dirty="0" sz="15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minimal</a:t>
            </a:r>
            <a:r>
              <a:rPr dirty="0" sz="15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presence</a:t>
            </a:r>
            <a:r>
              <a:rPr dirty="0" sz="15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dirty="0" sz="15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corporate</a:t>
            </a:r>
            <a:r>
              <a:rPr dirty="0" sz="15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hospital</a:t>
            </a:r>
            <a:r>
              <a:rPr dirty="0" sz="15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chains</a:t>
            </a:r>
            <a:r>
              <a:rPr dirty="0" sz="15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—</a:t>
            </a:r>
            <a:r>
              <a:rPr dirty="0" sz="15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5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no</a:t>
            </a:r>
            <a:r>
              <a:rPr dirty="0" sz="15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strong</a:t>
            </a:r>
            <a:r>
              <a:rPr dirty="0" sz="15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relationships</a:t>
            </a:r>
            <a:r>
              <a:rPr dirty="0" sz="15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with</a:t>
            </a:r>
            <a:r>
              <a:rPr dirty="0" sz="15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spc="-25" b="1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dirty="0" sz="1500" spc="-10" b="1">
                <a:solidFill>
                  <a:srgbClr val="FFFFFF"/>
                </a:solidFill>
                <a:latin typeface="Arial"/>
                <a:cs typeface="Arial"/>
              </a:rPr>
              <a:t>decision-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makers</a:t>
            </a:r>
            <a:r>
              <a:rPr dirty="0" sz="15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who</a:t>
            </a:r>
            <a:r>
              <a:rPr dirty="0" sz="15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control</a:t>
            </a:r>
            <a:r>
              <a:rPr dirty="0" sz="15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implant</a:t>
            </a:r>
            <a:r>
              <a:rPr dirty="0" sz="15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procurement</a:t>
            </a:r>
            <a:r>
              <a:rPr dirty="0" sz="15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at</a:t>
            </a:r>
            <a:r>
              <a:rPr dirty="0" sz="1500" spc="-7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Apollo,</a:t>
            </a:r>
            <a:r>
              <a:rPr dirty="0" sz="15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Fortis,</a:t>
            </a:r>
            <a:r>
              <a:rPr dirty="0" sz="15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Max,</a:t>
            </a:r>
            <a:r>
              <a:rPr dirty="0" sz="15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5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spc="-10" b="1">
                <a:solidFill>
                  <a:srgbClr val="FFFFFF"/>
                </a:solidFill>
                <a:latin typeface="Arial"/>
                <a:cs typeface="Arial"/>
              </a:rPr>
              <a:t>Manipal."</a:t>
            </a:r>
            <a:endParaRPr sz="150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647699" y="2181225"/>
            <a:ext cx="2590800" cy="4248150"/>
            <a:chOff x="647699" y="2181225"/>
            <a:chExt cx="2590800" cy="4248150"/>
          </a:xfrm>
        </p:grpSpPr>
        <p:sp>
          <p:nvSpPr>
            <p:cNvPr id="11" name="object 11"/>
            <p:cNvSpPr/>
            <p:nvPr/>
          </p:nvSpPr>
          <p:spPr>
            <a:xfrm>
              <a:off x="647699" y="2181225"/>
              <a:ext cx="2590800" cy="4248150"/>
            </a:xfrm>
            <a:custGeom>
              <a:avLst/>
              <a:gdLst/>
              <a:ahLst/>
              <a:cxnLst/>
              <a:rect l="l" t="t" r="r" b="b"/>
              <a:pathLst>
                <a:path w="2590800" h="4248150">
                  <a:moveTo>
                    <a:pt x="2590799" y="4248149"/>
                  </a:moveTo>
                  <a:lnTo>
                    <a:pt x="0" y="4248149"/>
                  </a:lnTo>
                  <a:lnTo>
                    <a:pt x="0" y="0"/>
                  </a:lnTo>
                  <a:lnTo>
                    <a:pt x="2590799" y="0"/>
                  </a:lnTo>
                  <a:lnTo>
                    <a:pt x="2590799" y="42481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647699" y="2181225"/>
              <a:ext cx="2590800" cy="47625"/>
            </a:xfrm>
            <a:custGeom>
              <a:avLst/>
              <a:gdLst/>
              <a:ahLst/>
              <a:cxnLst/>
              <a:rect l="l" t="t" r="r" b="b"/>
              <a:pathLst>
                <a:path w="2590800" h="47625">
                  <a:moveTo>
                    <a:pt x="2590799" y="47624"/>
                  </a:moveTo>
                  <a:lnTo>
                    <a:pt x="0" y="47624"/>
                  </a:lnTo>
                  <a:lnTo>
                    <a:pt x="0" y="0"/>
                  </a:lnTo>
                  <a:lnTo>
                    <a:pt x="2590799" y="0"/>
                  </a:lnTo>
                  <a:lnTo>
                    <a:pt x="2590799" y="47624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647687" y="2181237"/>
              <a:ext cx="2590800" cy="4248150"/>
            </a:xfrm>
            <a:custGeom>
              <a:avLst/>
              <a:gdLst/>
              <a:ahLst/>
              <a:cxnLst/>
              <a:rect l="l" t="t" r="r" b="b"/>
              <a:pathLst>
                <a:path w="2590800" h="4248150">
                  <a:moveTo>
                    <a:pt x="2590800" y="0"/>
                  </a:moveTo>
                  <a:lnTo>
                    <a:pt x="2581275" y="47625"/>
                  </a:lnTo>
                  <a:lnTo>
                    <a:pt x="2581275" y="4238612"/>
                  </a:lnTo>
                  <a:lnTo>
                    <a:pt x="9525" y="4238612"/>
                  </a:lnTo>
                  <a:lnTo>
                    <a:pt x="9525" y="47625"/>
                  </a:lnTo>
                  <a:lnTo>
                    <a:pt x="0" y="0"/>
                  </a:lnTo>
                  <a:lnTo>
                    <a:pt x="0" y="4238612"/>
                  </a:lnTo>
                  <a:lnTo>
                    <a:pt x="0" y="4248137"/>
                  </a:lnTo>
                  <a:lnTo>
                    <a:pt x="9525" y="4248137"/>
                  </a:lnTo>
                  <a:lnTo>
                    <a:pt x="2581275" y="4248137"/>
                  </a:lnTo>
                  <a:lnTo>
                    <a:pt x="2590800" y="4248137"/>
                  </a:lnTo>
                  <a:lnTo>
                    <a:pt x="2590800" y="4238612"/>
                  </a:lnTo>
                  <a:lnTo>
                    <a:pt x="2590800" y="0"/>
                  </a:lnTo>
                  <a:close/>
                </a:path>
              </a:pathLst>
            </a:custGeom>
            <a:solidFill>
              <a:srgbClr val="CBD5D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/>
          <p:cNvSpPr txBox="1"/>
          <p:nvPr/>
        </p:nvSpPr>
        <p:spPr>
          <a:xfrm>
            <a:off x="657224" y="2249382"/>
            <a:ext cx="2571750" cy="2545080"/>
          </a:xfrm>
          <a:prstGeom prst="rect">
            <a:avLst/>
          </a:prstGeom>
        </p:spPr>
        <p:txBody>
          <a:bodyPr wrap="square" lIns="0" tIns="140970" rIns="0" bIns="0" rtlCol="0" vert="horz">
            <a:spAutoFit/>
          </a:bodyPr>
          <a:lstStyle/>
          <a:p>
            <a:pPr marL="171450">
              <a:lnSpc>
                <a:spcPct val="100000"/>
              </a:lnSpc>
              <a:spcBef>
                <a:spcPts val="1110"/>
              </a:spcBef>
            </a:pPr>
            <a:r>
              <a:rPr dirty="0" sz="2400" spc="-25" b="1">
                <a:solidFill>
                  <a:srgbClr val="003366"/>
                </a:solidFill>
                <a:latin typeface="Arial"/>
                <a:cs typeface="Arial"/>
              </a:rPr>
              <a:t>01</a:t>
            </a:r>
            <a:endParaRPr sz="2400">
              <a:latin typeface="Arial"/>
              <a:cs typeface="Arial"/>
            </a:endParaRPr>
          </a:p>
          <a:p>
            <a:pPr marL="171450" marR="515620">
              <a:lnSpc>
                <a:spcPts val="1580"/>
              </a:lnSpc>
              <a:spcBef>
                <a:spcPts val="660"/>
              </a:spcBef>
            </a:pPr>
            <a:r>
              <a:rPr dirty="0" sz="1350" b="1">
                <a:solidFill>
                  <a:srgbClr val="003366"/>
                </a:solidFill>
                <a:latin typeface="Arial"/>
                <a:cs typeface="Arial"/>
              </a:rPr>
              <a:t>Absent</a:t>
            </a:r>
            <a:r>
              <a:rPr dirty="0" sz="1350" spc="-1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003366"/>
                </a:solidFill>
                <a:latin typeface="Arial"/>
                <a:cs typeface="Arial"/>
              </a:rPr>
              <a:t>from</a:t>
            </a:r>
            <a:r>
              <a:rPr dirty="0" sz="1350" spc="-2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350" spc="-10" b="1">
                <a:solidFill>
                  <a:srgbClr val="003366"/>
                </a:solidFill>
                <a:latin typeface="Arial"/>
                <a:cs typeface="Arial"/>
              </a:rPr>
              <a:t>Corporate Chains</a:t>
            </a:r>
            <a:endParaRPr sz="1350">
              <a:latin typeface="Arial"/>
              <a:cs typeface="Arial"/>
            </a:endParaRPr>
          </a:p>
          <a:p>
            <a:pPr marL="171450" marR="295910">
              <a:lnSpc>
                <a:spcPct val="127800"/>
              </a:lnSpc>
              <a:spcBef>
                <a:spcPts val="310"/>
              </a:spcBef>
            </a:pPr>
            <a:r>
              <a:rPr dirty="0" sz="1100">
                <a:solidFill>
                  <a:srgbClr val="4A5467"/>
                </a:solidFill>
                <a:latin typeface="Arial"/>
                <a:cs typeface="Arial"/>
              </a:rPr>
              <a:t>Apollo,</a:t>
            </a:r>
            <a:r>
              <a:rPr dirty="0" sz="1100" spc="5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A5467"/>
                </a:solidFill>
                <a:latin typeface="Arial"/>
                <a:cs typeface="Arial"/>
              </a:rPr>
              <a:t>Fortis,</a:t>
            </a:r>
            <a:r>
              <a:rPr dirty="0" sz="1100" spc="5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A5467"/>
                </a:solidFill>
                <a:latin typeface="Arial"/>
                <a:cs typeface="Arial"/>
              </a:rPr>
              <a:t>Max,</a:t>
            </a:r>
            <a:r>
              <a:rPr dirty="0" sz="1100" spc="5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A5467"/>
                </a:solidFill>
                <a:latin typeface="Arial"/>
                <a:cs typeface="Arial"/>
              </a:rPr>
              <a:t>Manipal</a:t>
            </a:r>
            <a:r>
              <a:rPr dirty="0" sz="1100" spc="5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100" spc="-50">
                <a:solidFill>
                  <a:srgbClr val="4A5467"/>
                </a:solidFill>
                <a:latin typeface="Arial"/>
                <a:cs typeface="Arial"/>
              </a:rPr>
              <a:t>— </a:t>
            </a:r>
            <a:r>
              <a:rPr dirty="0" sz="1100">
                <a:solidFill>
                  <a:srgbClr val="4A5467"/>
                </a:solidFill>
                <a:latin typeface="Arial"/>
                <a:cs typeface="Arial"/>
              </a:rPr>
              <a:t>India's</a:t>
            </a:r>
            <a:r>
              <a:rPr dirty="0" sz="1100" spc="5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A5467"/>
                </a:solidFill>
                <a:latin typeface="Arial"/>
                <a:cs typeface="Arial"/>
              </a:rPr>
              <a:t>top</a:t>
            </a:r>
            <a:r>
              <a:rPr dirty="0" sz="1100" spc="5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A5467"/>
                </a:solidFill>
                <a:latin typeface="Arial"/>
                <a:cs typeface="Arial"/>
              </a:rPr>
              <a:t>4</a:t>
            </a:r>
            <a:r>
              <a:rPr dirty="0" sz="1100" spc="5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A5467"/>
                </a:solidFill>
                <a:latin typeface="Arial"/>
                <a:cs typeface="Arial"/>
              </a:rPr>
              <a:t>chains</a:t>
            </a:r>
            <a:r>
              <a:rPr dirty="0" sz="1100" spc="5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A5467"/>
                </a:solidFill>
                <a:latin typeface="Arial"/>
                <a:cs typeface="Arial"/>
              </a:rPr>
              <a:t>control</a:t>
            </a:r>
            <a:r>
              <a:rPr dirty="0" sz="1100" spc="5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100" spc="-20">
                <a:solidFill>
                  <a:srgbClr val="4A5467"/>
                </a:solidFill>
                <a:latin typeface="Arial"/>
                <a:cs typeface="Arial"/>
              </a:rPr>
              <a:t>30%+ </a:t>
            </a:r>
            <a:r>
              <a:rPr dirty="0" sz="1100">
                <a:solidFill>
                  <a:srgbClr val="4A5467"/>
                </a:solidFill>
                <a:latin typeface="Arial"/>
                <a:cs typeface="Arial"/>
              </a:rPr>
              <a:t>of</a:t>
            </a:r>
            <a:r>
              <a:rPr dirty="0" sz="1100" spc="4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A5467"/>
                </a:solidFill>
                <a:latin typeface="Arial"/>
                <a:cs typeface="Arial"/>
              </a:rPr>
              <a:t>private</a:t>
            </a:r>
            <a:r>
              <a:rPr dirty="0" sz="1100" spc="5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A5467"/>
                </a:solidFill>
                <a:latin typeface="Arial"/>
                <a:cs typeface="Arial"/>
              </a:rPr>
              <a:t>knee</a:t>
            </a:r>
            <a:r>
              <a:rPr dirty="0" sz="1100" spc="5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4A5467"/>
                </a:solidFill>
                <a:latin typeface="Arial"/>
                <a:cs typeface="Arial"/>
              </a:rPr>
              <a:t>procedures.</a:t>
            </a:r>
            <a:endParaRPr sz="1100">
              <a:latin typeface="Arial"/>
              <a:cs typeface="Arial"/>
            </a:endParaRPr>
          </a:p>
          <a:p>
            <a:pPr marL="171450" marR="280035">
              <a:lnSpc>
                <a:spcPct val="126899"/>
              </a:lnSpc>
              <a:spcBef>
                <a:spcPts val="50"/>
              </a:spcBef>
            </a:pPr>
            <a:r>
              <a:rPr dirty="0" sz="1100">
                <a:solidFill>
                  <a:srgbClr val="4A5467"/>
                </a:solidFill>
                <a:latin typeface="Arial"/>
                <a:cs typeface="Arial"/>
              </a:rPr>
              <a:t>Zimmer</a:t>
            </a:r>
            <a:r>
              <a:rPr dirty="0" sz="1100" spc="5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A5467"/>
                </a:solidFill>
                <a:latin typeface="Arial"/>
                <a:cs typeface="Arial"/>
              </a:rPr>
              <a:t>Biomet</a:t>
            </a:r>
            <a:r>
              <a:rPr dirty="0" sz="1100" spc="5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A5467"/>
                </a:solidFill>
                <a:latin typeface="Arial"/>
                <a:cs typeface="Arial"/>
              </a:rPr>
              <a:t>has</a:t>
            </a:r>
            <a:r>
              <a:rPr dirty="0" sz="1100" spc="5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A5467"/>
                </a:solidFill>
                <a:latin typeface="Arial"/>
                <a:cs typeface="Arial"/>
              </a:rPr>
              <a:t>no</a:t>
            </a:r>
            <a:r>
              <a:rPr dirty="0" sz="1100" spc="5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4A5467"/>
                </a:solidFill>
                <a:latin typeface="Arial"/>
                <a:cs typeface="Arial"/>
              </a:rPr>
              <a:t>structured </a:t>
            </a:r>
            <a:r>
              <a:rPr dirty="0" sz="1100">
                <a:solidFill>
                  <a:srgbClr val="4A5467"/>
                </a:solidFill>
                <a:latin typeface="Arial"/>
                <a:cs typeface="Arial"/>
              </a:rPr>
              <a:t>engagement</a:t>
            </a:r>
            <a:r>
              <a:rPr dirty="0" sz="1100" spc="7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A5467"/>
                </a:solidFill>
                <a:latin typeface="Arial"/>
                <a:cs typeface="Arial"/>
              </a:rPr>
              <a:t>with</a:t>
            </a:r>
            <a:r>
              <a:rPr dirty="0" sz="1100" spc="7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4A5467"/>
                </a:solidFill>
                <a:latin typeface="Arial"/>
                <a:cs typeface="Arial"/>
              </a:rPr>
              <a:t>their </a:t>
            </a:r>
            <a:r>
              <a:rPr dirty="0" sz="1100">
                <a:solidFill>
                  <a:srgbClr val="4A5467"/>
                </a:solidFill>
                <a:latin typeface="Arial"/>
                <a:cs typeface="Arial"/>
              </a:rPr>
              <a:t>procurement</a:t>
            </a:r>
            <a:r>
              <a:rPr dirty="0" sz="1100" spc="7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A5467"/>
                </a:solidFill>
                <a:latin typeface="Arial"/>
                <a:cs typeface="Arial"/>
              </a:rPr>
              <a:t>heads</a:t>
            </a:r>
            <a:r>
              <a:rPr dirty="0" sz="1100" spc="7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A5467"/>
                </a:solidFill>
                <a:latin typeface="Arial"/>
                <a:cs typeface="Arial"/>
              </a:rPr>
              <a:t>or</a:t>
            </a:r>
            <a:r>
              <a:rPr dirty="0" sz="1100" spc="7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4A5467"/>
                </a:solidFill>
                <a:latin typeface="Arial"/>
                <a:cs typeface="Arial"/>
              </a:rPr>
              <a:t>medical directors.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3428999" y="2181225"/>
            <a:ext cx="2581275" cy="4248150"/>
            <a:chOff x="3428999" y="2181225"/>
            <a:chExt cx="2581275" cy="4248150"/>
          </a:xfrm>
        </p:grpSpPr>
        <p:sp>
          <p:nvSpPr>
            <p:cNvPr id="16" name="object 16"/>
            <p:cNvSpPr/>
            <p:nvPr/>
          </p:nvSpPr>
          <p:spPr>
            <a:xfrm>
              <a:off x="3428999" y="2181225"/>
              <a:ext cx="2581275" cy="4248150"/>
            </a:xfrm>
            <a:custGeom>
              <a:avLst/>
              <a:gdLst/>
              <a:ahLst/>
              <a:cxnLst/>
              <a:rect l="l" t="t" r="r" b="b"/>
              <a:pathLst>
                <a:path w="2581275" h="4248150">
                  <a:moveTo>
                    <a:pt x="2581274" y="4248149"/>
                  </a:moveTo>
                  <a:lnTo>
                    <a:pt x="0" y="4248149"/>
                  </a:lnTo>
                  <a:lnTo>
                    <a:pt x="0" y="0"/>
                  </a:lnTo>
                  <a:lnTo>
                    <a:pt x="2581274" y="0"/>
                  </a:lnTo>
                  <a:lnTo>
                    <a:pt x="2581274" y="42481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3428999" y="2181225"/>
              <a:ext cx="2581275" cy="47625"/>
            </a:xfrm>
            <a:custGeom>
              <a:avLst/>
              <a:gdLst/>
              <a:ahLst/>
              <a:cxnLst/>
              <a:rect l="l" t="t" r="r" b="b"/>
              <a:pathLst>
                <a:path w="2581275" h="47625">
                  <a:moveTo>
                    <a:pt x="2581274" y="47624"/>
                  </a:moveTo>
                  <a:lnTo>
                    <a:pt x="0" y="47624"/>
                  </a:lnTo>
                  <a:lnTo>
                    <a:pt x="0" y="0"/>
                  </a:lnTo>
                  <a:lnTo>
                    <a:pt x="2581274" y="0"/>
                  </a:lnTo>
                  <a:lnTo>
                    <a:pt x="2581274" y="47624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3428987" y="2181237"/>
              <a:ext cx="2581275" cy="4248150"/>
            </a:xfrm>
            <a:custGeom>
              <a:avLst/>
              <a:gdLst/>
              <a:ahLst/>
              <a:cxnLst/>
              <a:rect l="l" t="t" r="r" b="b"/>
              <a:pathLst>
                <a:path w="2581275" h="4248150">
                  <a:moveTo>
                    <a:pt x="2581275" y="0"/>
                  </a:moveTo>
                  <a:lnTo>
                    <a:pt x="2571750" y="47625"/>
                  </a:lnTo>
                  <a:lnTo>
                    <a:pt x="2571750" y="4238612"/>
                  </a:lnTo>
                  <a:lnTo>
                    <a:pt x="9525" y="4238612"/>
                  </a:lnTo>
                  <a:lnTo>
                    <a:pt x="9525" y="47625"/>
                  </a:lnTo>
                  <a:lnTo>
                    <a:pt x="0" y="0"/>
                  </a:lnTo>
                  <a:lnTo>
                    <a:pt x="0" y="4238612"/>
                  </a:lnTo>
                  <a:lnTo>
                    <a:pt x="0" y="4248137"/>
                  </a:lnTo>
                  <a:lnTo>
                    <a:pt x="9525" y="4248137"/>
                  </a:lnTo>
                  <a:lnTo>
                    <a:pt x="2571750" y="4248137"/>
                  </a:lnTo>
                  <a:lnTo>
                    <a:pt x="2581275" y="4248137"/>
                  </a:lnTo>
                  <a:lnTo>
                    <a:pt x="2581275" y="4238612"/>
                  </a:lnTo>
                  <a:lnTo>
                    <a:pt x="2581275" y="0"/>
                  </a:lnTo>
                  <a:close/>
                </a:path>
              </a:pathLst>
            </a:custGeom>
            <a:solidFill>
              <a:srgbClr val="CBD5D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" name="object 19"/>
          <p:cNvSpPr txBox="1"/>
          <p:nvPr/>
        </p:nvSpPr>
        <p:spPr>
          <a:xfrm>
            <a:off x="3438524" y="2249382"/>
            <a:ext cx="2562225" cy="2545080"/>
          </a:xfrm>
          <a:prstGeom prst="rect">
            <a:avLst/>
          </a:prstGeom>
        </p:spPr>
        <p:txBody>
          <a:bodyPr wrap="square" lIns="0" tIns="140970" rIns="0" bIns="0" rtlCol="0" vert="horz">
            <a:spAutoFit/>
          </a:bodyPr>
          <a:lstStyle/>
          <a:p>
            <a:pPr marL="166370">
              <a:lnSpc>
                <a:spcPct val="100000"/>
              </a:lnSpc>
              <a:spcBef>
                <a:spcPts val="1110"/>
              </a:spcBef>
            </a:pPr>
            <a:r>
              <a:rPr dirty="0" sz="2400" spc="-25" b="1">
                <a:solidFill>
                  <a:srgbClr val="003366"/>
                </a:solidFill>
                <a:latin typeface="Arial"/>
                <a:cs typeface="Arial"/>
              </a:rPr>
              <a:t>02</a:t>
            </a:r>
            <a:endParaRPr sz="2400">
              <a:latin typeface="Arial"/>
              <a:cs typeface="Arial"/>
            </a:endParaRPr>
          </a:p>
          <a:p>
            <a:pPr marL="166370" marR="843915">
              <a:lnSpc>
                <a:spcPts val="1580"/>
              </a:lnSpc>
              <a:spcBef>
                <a:spcPts val="660"/>
              </a:spcBef>
            </a:pPr>
            <a:r>
              <a:rPr dirty="0" sz="1350" b="1">
                <a:solidFill>
                  <a:srgbClr val="003366"/>
                </a:solidFill>
                <a:latin typeface="Arial"/>
                <a:cs typeface="Arial"/>
              </a:rPr>
              <a:t>No</a:t>
            </a:r>
            <a:r>
              <a:rPr dirty="0" sz="1350" spc="-2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003366"/>
                </a:solidFill>
                <a:latin typeface="Arial"/>
                <a:cs typeface="Arial"/>
              </a:rPr>
              <a:t>Decision-</a:t>
            </a:r>
            <a:r>
              <a:rPr dirty="0" sz="1350" spc="-10" b="1">
                <a:solidFill>
                  <a:srgbClr val="003366"/>
                </a:solidFill>
                <a:latin typeface="Arial"/>
                <a:cs typeface="Arial"/>
              </a:rPr>
              <a:t>Maker Relationships</a:t>
            </a:r>
            <a:endParaRPr sz="1350">
              <a:latin typeface="Arial"/>
              <a:cs typeface="Arial"/>
            </a:endParaRPr>
          </a:p>
          <a:p>
            <a:pPr marL="166370" marR="180340">
              <a:lnSpc>
                <a:spcPct val="127800"/>
              </a:lnSpc>
              <a:spcBef>
                <a:spcPts val="310"/>
              </a:spcBef>
            </a:pPr>
            <a:r>
              <a:rPr dirty="0" sz="1100">
                <a:solidFill>
                  <a:srgbClr val="4A5467"/>
                </a:solidFill>
                <a:latin typeface="Arial"/>
                <a:cs typeface="Arial"/>
              </a:rPr>
              <a:t>Competitors</a:t>
            </a:r>
            <a:r>
              <a:rPr dirty="0" sz="1100" spc="7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A5467"/>
                </a:solidFill>
                <a:latin typeface="Arial"/>
                <a:cs typeface="Arial"/>
              </a:rPr>
              <a:t>(Stryker,</a:t>
            </a:r>
            <a:r>
              <a:rPr dirty="0" sz="1100" spc="7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A5467"/>
                </a:solidFill>
                <a:latin typeface="Arial"/>
                <a:cs typeface="Arial"/>
              </a:rPr>
              <a:t>DePuy)</a:t>
            </a:r>
            <a:r>
              <a:rPr dirty="0" sz="1100" spc="8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100" spc="-20">
                <a:solidFill>
                  <a:srgbClr val="4A5467"/>
                </a:solidFill>
                <a:latin typeface="Arial"/>
                <a:cs typeface="Arial"/>
              </a:rPr>
              <a:t>have </a:t>
            </a:r>
            <a:r>
              <a:rPr dirty="0" sz="1100">
                <a:solidFill>
                  <a:srgbClr val="4A5467"/>
                </a:solidFill>
                <a:latin typeface="Arial"/>
                <a:cs typeface="Arial"/>
              </a:rPr>
              <a:t>embedded</a:t>
            </a:r>
            <a:r>
              <a:rPr dirty="0" sz="1100" spc="114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A5467"/>
                </a:solidFill>
                <a:latin typeface="Arial"/>
                <a:cs typeface="Arial"/>
              </a:rPr>
              <a:t>relationships</a:t>
            </a:r>
            <a:r>
              <a:rPr dirty="0" sz="1100" spc="12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100" spc="-20">
                <a:solidFill>
                  <a:srgbClr val="4A5467"/>
                </a:solidFill>
                <a:latin typeface="Arial"/>
                <a:cs typeface="Arial"/>
              </a:rPr>
              <a:t>with </a:t>
            </a:r>
            <a:r>
              <a:rPr dirty="0" sz="1100">
                <a:solidFill>
                  <a:srgbClr val="4A5467"/>
                </a:solidFill>
                <a:latin typeface="Arial"/>
                <a:cs typeface="Arial"/>
              </a:rPr>
              <a:t>CMOs,</a:t>
            </a:r>
            <a:r>
              <a:rPr dirty="0" sz="1100" spc="5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A5467"/>
                </a:solidFill>
                <a:latin typeface="Arial"/>
                <a:cs typeface="Arial"/>
              </a:rPr>
              <a:t>Heads</a:t>
            </a:r>
            <a:r>
              <a:rPr dirty="0" sz="1100" spc="5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A5467"/>
                </a:solidFill>
                <a:latin typeface="Arial"/>
                <a:cs typeface="Arial"/>
              </a:rPr>
              <a:t>of</a:t>
            </a:r>
            <a:r>
              <a:rPr dirty="0" sz="1100" spc="5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4A5467"/>
                </a:solidFill>
                <a:latin typeface="Arial"/>
                <a:cs typeface="Arial"/>
              </a:rPr>
              <a:t>Orthopaedics,</a:t>
            </a:r>
            <a:r>
              <a:rPr dirty="0" sz="1100" spc="50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A5467"/>
                </a:solidFill>
                <a:latin typeface="Arial"/>
                <a:cs typeface="Arial"/>
              </a:rPr>
              <a:t>and</a:t>
            </a:r>
            <a:r>
              <a:rPr dirty="0" sz="1100" spc="6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A5467"/>
                </a:solidFill>
                <a:latin typeface="Arial"/>
                <a:cs typeface="Arial"/>
              </a:rPr>
              <a:t>Hospital</a:t>
            </a:r>
            <a:r>
              <a:rPr dirty="0" sz="1100" spc="6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A5467"/>
                </a:solidFill>
                <a:latin typeface="Arial"/>
                <a:cs typeface="Arial"/>
              </a:rPr>
              <a:t>Directors.</a:t>
            </a:r>
            <a:r>
              <a:rPr dirty="0" sz="1100" spc="6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4A5467"/>
                </a:solidFill>
                <a:latin typeface="Arial"/>
                <a:cs typeface="Arial"/>
              </a:rPr>
              <a:t>Zimmer </a:t>
            </a:r>
            <a:r>
              <a:rPr dirty="0" sz="1100">
                <a:solidFill>
                  <a:srgbClr val="4A5467"/>
                </a:solidFill>
                <a:latin typeface="Arial"/>
                <a:cs typeface="Arial"/>
              </a:rPr>
              <a:t>Biomet</a:t>
            </a:r>
            <a:r>
              <a:rPr dirty="0" sz="1100" spc="5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A5467"/>
                </a:solidFill>
                <a:latin typeface="Arial"/>
                <a:cs typeface="Arial"/>
              </a:rPr>
              <a:t>operates</a:t>
            </a:r>
            <a:r>
              <a:rPr dirty="0" sz="1100" spc="5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A5467"/>
                </a:solidFill>
                <a:latin typeface="Arial"/>
                <a:cs typeface="Arial"/>
              </a:rPr>
              <a:t>only</a:t>
            </a:r>
            <a:r>
              <a:rPr dirty="0" sz="1100" spc="5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A5467"/>
                </a:solidFill>
                <a:latin typeface="Arial"/>
                <a:cs typeface="Arial"/>
              </a:rPr>
              <a:t>at</a:t>
            </a:r>
            <a:r>
              <a:rPr dirty="0" sz="1100" spc="5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4A5467"/>
                </a:solidFill>
                <a:latin typeface="Arial"/>
                <a:cs typeface="Arial"/>
              </a:rPr>
              <a:t>surgeon</a:t>
            </a:r>
            <a:endParaRPr sz="1100">
              <a:latin typeface="Arial"/>
              <a:cs typeface="Arial"/>
            </a:endParaRPr>
          </a:p>
          <a:p>
            <a:pPr marL="166370" marR="394335">
              <a:lnSpc>
                <a:spcPct val="125000"/>
              </a:lnSpc>
              <a:spcBef>
                <a:spcPts val="75"/>
              </a:spcBef>
            </a:pPr>
            <a:r>
              <a:rPr dirty="0" sz="1100">
                <a:solidFill>
                  <a:srgbClr val="4A5467"/>
                </a:solidFill>
                <a:latin typeface="Arial"/>
                <a:cs typeface="Arial"/>
              </a:rPr>
              <a:t>level</a:t>
            </a:r>
            <a:r>
              <a:rPr dirty="0" sz="1100" spc="4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A5467"/>
                </a:solidFill>
                <a:latin typeface="Arial"/>
                <a:cs typeface="Arial"/>
              </a:rPr>
              <a:t>—</a:t>
            </a:r>
            <a:r>
              <a:rPr dirty="0" sz="1100" spc="4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A5467"/>
                </a:solidFill>
                <a:latin typeface="Arial"/>
                <a:cs typeface="Arial"/>
              </a:rPr>
              <a:t>missing</a:t>
            </a:r>
            <a:r>
              <a:rPr dirty="0" sz="1100" spc="4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A5467"/>
                </a:solidFill>
                <a:latin typeface="Arial"/>
                <a:cs typeface="Arial"/>
              </a:rPr>
              <a:t>the</a:t>
            </a:r>
            <a:r>
              <a:rPr dirty="0" sz="1100" spc="4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4A5467"/>
                </a:solidFill>
                <a:latin typeface="Arial"/>
                <a:cs typeface="Arial"/>
              </a:rPr>
              <a:t>institutional layer.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6200774" y="2181225"/>
            <a:ext cx="2590800" cy="4248150"/>
            <a:chOff x="6200774" y="2181225"/>
            <a:chExt cx="2590800" cy="4248150"/>
          </a:xfrm>
        </p:grpSpPr>
        <p:sp>
          <p:nvSpPr>
            <p:cNvPr id="21" name="object 21"/>
            <p:cNvSpPr/>
            <p:nvPr/>
          </p:nvSpPr>
          <p:spPr>
            <a:xfrm>
              <a:off x="6200774" y="2181225"/>
              <a:ext cx="2590800" cy="4248150"/>
            </a:xfrm>
            <a:custGeom>
              <a:avLst/>
              <a:gdLst/>
              <a:ahLst/>
              <a:cxnLst/>
              <a:rect l="l" t="t" r="r" b="b"/>
              <a:pathLst>
                <a:path w="2590800" h="4248150">
                  <a:moveTo>
                    <a:pt x="2590799" y="4248149"/>
                  </a:moveTo>
                  <a:lnTo>
                    <a:pt x="0" y="4248149"/>
                  </a:lnTo>
                  <a:lnTo>
                    <a:pt x="0" y="0"/>
                  </a:lnTo>
                  <a:lnTo>
                    <a:pt x="2590799" y="0"/>
                  </a:lnTo>
                  <a:lnTo>
                    <a:pt x="2590799" y="42481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6200774" y="2181225"/>
              <a:ext cx="2590800" cy="47625"/>
            </a:xfrm>
            <a:custGeom>
              <a:avLst/>
              <a:gdLst/>
              <a:ahLst/>
              <a:cxnLst/>
              <a:rect l="l" t="t" r="r" b="b"/>
              <a:pathLst>
                <a:path w="2590800" h="47625">
                  <a:moveTo>
                    <a:pt x="2590799" y="47624"/>
                  </a:moveTo>
                  <a:lnTo>
                    <a:pt x="0" y="47624"/>
                  </a:lnTo>
                  <a:lnTo>
                    <a:pt x="0" y="0"/>
                  </a:lnTo>
                  <a:lnTo>
                    <a:pt x="2590799" y="0"/>
                  </a:lnTo>
                  <a:lnTo>
                    <a:pt x="2590799" y="47624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6200762" y="2181237"/>
              <a:ext cx="2590800" cy="4248150"/>
            </a:xfrm>
            <a:custGeom>
              <a:avLst/>
              <a:gdLst/>
              <a:ahLst/>
              <a:cxnLst/>
              <a:rect l="l" t="t" r="r" b="b"/>
              <a:pathLst>
                <a:path w="2590800" h="4248150">
                  <a:moveTo>
                    <a:pt x="2590800" y="0"/>
                  </a:moveTo>
                  <a:lnTo>
                    <a:pt x="2581275" y="47625"/>
                  </a:lnTo>
                  <a:lnTo>
                    <a:pt x="2581275" y="4238612"/>
                  </a:lnTo>
                  <a:lnTo>
                    <a:pt x="9525" y="4238612"/>
                  </a:lnTo>
                  <a:lnTo>
                    <a:pt x="9525" y="47625"/>
                  </a:lnTo>
                  <a:lnTo>
                    <a:pt x="0" y="0"/>
                  </a:lnTo>
                  <a:lnTo>
                    <a:pt x="0" y="4238612"/>
                  </a:lnTo>
                  <a:lnTo>
                    <a:pt x="0" y="4248137"/>
                  </a:lnTo>
                  <a:lnTo>
                    <a:pt x="9525" y="4248137"/>
                  </a:lnTo>
                  <a:lnTo>
                    <a:pt x="2581275" y="4248137"/>
                  </a:lnTo>
                  <a:lnTo>
                    <a:pt x="2590800" y="4248137"/>
                  </a:lnTo>
                  <a:lnTo>
                    <a:pt x="2590800" y="4238612"/>
                  </a:lnTo>
                  <a:lnTo>
                    <a:pt x="2590800" y="0"/>
                  </a:lnTo>
                  <a:close/>
                </a:path>
              </a:pathLst>
            </a:custGeom>
            <a:solidFill>
              <a:srgbClr val="CBD5D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4" name="object 24"/>
          <p:cNvSpPr txBox="1"/>
          <p:nvPr/>
        </p:nvSpPr>
        <p:spPr>
          <a:xfrm>
            <a:off x="6210299" y="2249382"/>
            <a:ext cx="2571750" cy="2335530"/>
          </a:xfrm>
          <a:prstGeom prst="rect">
            <a:avLst/>
          </a:prstGeom>
        </p:spPr>
        <p:txBody>
          <a:bodyPr wrap="square" lIns="0" tIns="140970" rIns="0" bIns="0" rtlCol="0" vert="horz">
            <a:spAutoFit/>
          </a:bodyPr>
          <a:lstStyle/>
          <a:p>
            <a:pPr marL="171450">
              <a:lnSpc>
                <a:spcPct val="100000"/>
              </a:lnSpc>
              <a:spcBef>
                <a:spcPts val="1110"/>
              </a:spcBef>
            </a:pPr>
            <a:r>
              <a:rPr dirty="0" sz="2400" spc="-25" b="1">
                <a:solidFill>
                  <a:srgbClr val="003366"/>
                </a:solidFill>
                <a:latin typeface="Arial"/>
                <a:cs typeface="Arial"/>
              </a:rPr>
              <a:t>03</a:t>
            </a:r>
            <a:endParaRPr sz="2400">
              <a:latin typeface="Arial"/>
              <a:cs typeface="Arial"/>
            </a:endParaRPr>
          </a:p>
          <a:p>
            <a:pPr algn="just" marL="171450" marR="515620">
              <a:lnSpc>
                <a:spcPts val="1580"/>
              </a:lnSpc>
              <a:spcBef>
                <a:spcPts val="660"/>
              </a:spcBef>
            </a:pPr>
            <a:r>
              <a:rPr dirty="0" sz="1350" b="1">
                <a:solidFill>
                  <a:srgbClr val="003366"/>
                </a:solidFill>
                <a:latin typeface="Arial"/>
                <a:cs typeface="Arial"/>
              </a:rPr>
              <a:t>Revenue</a:t>
            </a:r>
            <a:r>
              <a:rPr dirty="0" sz="1350" spc="-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003366"/>
                </a:solidFill>
                <a:latin typeface="Arial"/>
                <a:cs typeface="Arial"/>
              </a:rPr>
              <a:t>Declining</a:t>
            </a:r>
            <a:r>
              <a:rPr dirty="0" sz="1350" spc="-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003366"/>
                </a:solidFill>
                <a:latin typeface="Arial"/>
                <a:cs typeface="Arial"/>
              </a:rPr>
              <a:t>in</a:t>
            </a:r>
            <a:r>
              <a:rPr dirty="0" sz="1350" spc="-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350" spc="-50" b="1">
                <a:solidFill>
                  <a:srgbClr val="003366"/>
                </a:solidFill>
                <a:latin typeface="Arial"/>
                <a:cs typeface="Arial"/>
              </a:rPr>
              <a:t>a </a:t>
            </a:r>
            <a:r>
              <a:rPr dirty="0" sz="1350" b="1">
                <a:solidFill>
                  <a:srgbClr val="003366"/>
                </a:solidFill>
                <a:latin typeface="Arial"/>
                <a:cs typeface="Arial"/>
              </a:rPr>
              <a:t>Growing</a:t>
            </a:r>
            <a:r>
              <a:rPr dirty="0" sz="1350" spc="-6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350" spc="-10" b="1">
                <a:solidFill>
                  <a:srgbClr val="003366"/>
                </a:solidFill>
                <a:latin typeface="Arial"/>
                <a:cs typeface="Arial"/>
              </a:rPr>
              <a:t>Market</a:t>
            </a:r>
            <a:endParaRPr sz="1350">
              <a:latin typeface="Arial"/>
              <a:cs typeface="Arial"/>
            </a:endParaRPr>
          </a:p>
          <a:p>
            <a:pPr algn="just" marL="171450" marR="541655">
              <a:lnSpc>
                <a:spcPct val="130700"/>
              </a:lnSpc>
              <a:spcBef>
                <a:spcPts val="270"/>
              </a:spcBef>
            </a:pPr>
            <a:r>
              <a:rPr dirty="0" sz="1100">
                <a:solidFill>
                  <a:srgbClr val="4A5467"/>
                </a:solidFill>
                <a:latin typeface="Arial"/>
                <a:cs typeface="Arial"/>
              </a:rPr>
              <a:t>India</a:t>
            </a:r>
            <a:r>
              <a:rPr dirty="0" sz="1100" spc="5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A5467"/>
                </a:solidFill>
                <a:latin typeface="Arial"/>
                <a:cs typeface="Arial"/>
              </a:rPr>
              <a:t>ortho</a:t>
            </a:r>
            <a:r>
              <a:rPr dirty="0" sz="1100" spc="5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A5467"/>
                </a:solidFill>
                <a:latin typeface="Arial"/>
                <a:cs typeface="Arial"/>
              </a:rPr>
              <a:t>market</a:t>
            </a:r>
            <a:r>
              <a:rPr dirty="0" sz="1100" spc="5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A5467"/>
                </a:solidFill>
                <a:latin typeface="Arial"/>
                <a:cs typeface="Arial"/>
              </a:rPr>
              <a:t>growing</a:t>
            </a:r>
            <a:r>
              <a:rPr dirty="0" sz="1100" spc="5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100" spc="-25">
                <a:solidFill>
                  <a:srgbClr val="4A5467"/>
                </a:solidFill>
                <a:latin typeface="Arial"/>
                <a:cs typeface="Arial"/>
              </a:rPr>
              <a:t>at </a:t>
            </a:r>
            <a:r>
              <a:rPr dirty="0" sz="1100">
                <a:solidFill>
                  <a:srgbClr val="4A5467"/>
                </a:solidFill>
                <a:latin typeface="Arial"/>
                <a:cs typeface="Arial"/>
              </a:rPr>
              <a:t>5.57%</a:t>
            </a:r>
            <a:r>
              <a:rPr dirty="0" sz="1100" spc="8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A5467"/>
                </a:solidFill>
                <a:latin typeface="Arial"/>
                <a:cs typeface="Arial"/>
              </a:rPr>
              <a:t>CAGR</a:t>
            </a:r>
            <a:r>
              <a:rPr dirty="0" sz="1100" spc="8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A5467"/>
                </a:solidFill>
                <a:latin typeface="Arial"/>
                <a:cs typeface="Arial"/>
              </a:rPr>
              <a:t>(2025–</a:t>
            </a:r>
            <a:r>
              <a:rPr dirty="0" sz="1100" spc="-10">
                <a:solidFill>
                  <a:srgbClr val="4A5467"/>
                </a:solidFill>
                <a:latin typeface="Arial"/>
                <a:cs typeface="Arial"/>
              </a:rPr>
              <a:t>2034).</a:t>
            </a:r>
            <a:endParaRPr sz="1100">
              <a:latin typeface="Arial"/>
              <a:cs typeface="Arial"/>
            </a:endParaRPr>
          </a:p>
          <a:p>
            <a:pPr algn="just" marL="171450">
              <a:lnSpc>
                <a:spcPct val="100000"/>
              </a:lnSpc>
              <a:spcBef>
                <a:spcPts val="330"/>
              </a:spcBef>
            </a:pPr>
            <a:r>
              <a:rPr dirty="0" sz="1100">
                <a:solidFill>
                  <a:srgbClr val="4A5467"/>
                </a:solidFill>
                <a:latin typeface="Arial"/>
                <a:cs typeface="Arial"/>
              </a:rPr>
              <a:t>Zimmer</a:t>
            </a:r>
            <a:r>
              <a:rPr dirty="0" sz="1100" spc="7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A5467"/>
                </a:solidFill>
                <a:latin typeface="Arial"/>
                <a:cs typeface="Arial"/>
              </a:rPr>
              <a:t>Biomet's</a:t>
            </a:r>
            <a:r>
              <a:rPr dirty="0" sz="1100" spc="7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A5467"/>
                </a:solidFill>
                <a:latin typeface="Arial"/>
                <a:cs typeface="Arial"/>
              </a:rPr>
              <a:t>knee</a:t>
            </a:r>
            <a:r>
              <a:rPr dirty="0" sz="1100" spc="7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A5467"/>
                </a:solidFill>
                <a:latin typeface="Arial"/>
                <a:cs typeface="Arial"/>
              </a:rPr>
              <a:t>revenue</a:t>
            </a:r>
            <a:r>
              <a:rPr dirty="0" sz="1100" spc="8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100" spc="-25">
                <a:solidFill>
                  <a:srgbClr val="4A5467"/>
                </a:solidFill>
                <a:latin typeface="Arial"/>
                <a:cs typeface="Arial"/>
              </a:rPr>
              <a:t>is</a:t>
            </a:r>
            <a:endParaRPr sz="1100">
              <a:latin typeface="Arial"/>
              <a:cs typeface="Arial"/>
            </a:endParaRPr>
          </a:p>
          <a:p>
            <a:pPr algn="just" marL="171450" marR="248285">
              <a:lnSpc>
                <a:spcPct val="127800"/>
              </a:lnSpc>
              <a:spcBef>
                <a:spcPts val="40"/>
              </a:spcBef>
            </a:pPr>
            <a:r>
              <a:rPr dirty="0" sz="1100">
                <a:solidFill>
                  <a:srgbClr val="4A5467"/>
                </a:solidFill>
                <a:latin typeface="Arial"/>
                <a:cs typeface="Arial"/>
              </a:rPr>
              <a:t>declining.</a:t>
            </a:r>
            <a:r>
              <a:rPr dirty="0" sz="1100" spc="5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A5467"/>
                </a:solidFill>
                <a:latin typeface="Arial"/>
                <a:cs typeface="Arial"/>
              </a:rPr>
              <a:t>Market</a:t>
            </a:r>
            <a:r>
              <a:rPr dirty="0" sz="1100" spc="6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A5467"/>
                </a:solidFill>
                <a:latin typeface="Arial"/>
                <a:cs typeface="Arial"/>
              </a:rPr>
              <a:t>share</a:t>
            </a:r>
            <a:r>
              <a:rPr dirty="0" sz="1100" spc="5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A5467"/>
                </a:solidFill>
                <a:latin typeface="Arial"/>
                <a:cs typeface="Arial"/>
              </a:rPr>
              <a:t>at</a:t>
            </a:r>
            <a:r>
              <a:rPr dirty="0" sz="1100" spc="6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A5467"/>
                </a:solidFill>
                <a:latin typeface="Arial"/>
                <a:cs typeface="Arial"/>
              </a:rPr>
              <a:t>8–</a:t>
            </a:r>
            <a:r>
              <a:rPr dirty="0" sz="1100" spc="-25">
                <a:solidFill>
                  <a:srgbClr val="4A5467"/>
                </a:solidFill>
                <a:latin typeface="Arial"/>
                <a:cs typeface="Arial"/>
              </a:rPr>
              <a:t>10% </a:t>
            </a:r>
            <a:r>
              <a:rPr dirty="0" sz="1100">
                <a:solidFill>
                  <a:srgbClr val="4A5467"/>
                </a:solidFill>
                <a:latin typeface="Arial"/>
                <a:cs typeface="Arial"/>
              </a:rPr>
              <a:t>vs.</a:t>
            </a:r>
            <a:r>
              <a:rPr dirty="0" sz="1100" spc="5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A5467"/>
                </a:solidFill>
                <a:latin typeface="Arial"/>
                <a:cs typeface="Arial"/>
              </a:rPr>
              <a:t>Stryker</a:t>
            </a:r>
            <a:r>
              <a:rPr dirty="0" sz="1100" spc="5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A5467"/>
                </a:solidFill>
                <a:latin typeface="Arial"/>
                <a:cs typeface="Arial"/>
              </a:rPr>
              <a:t>at</a:t>
            </a:r>
            <a:r>
              <a:rPr dirty="0" sz="1100" spc="5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A5467"/>
                </a:solidFill>
                <a:latin typeface="Arial"/>
                <a:cs typeface="Arial"/>
              </a:rPr>
              <a:t>12–15%</a:t>
            </a:r>
            <a:r>
              <a:rPr dirty="0" sz="1100" spc="5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A5467"/>
                </a:solidFill>
                <a:latin typeface="Arial"/>
                <a:cs typeface="Arial"/>
              </a:rPr>
              <a:t>and</a:t>
            </a:r>
            <a:r>
              <a:rPr dirty="0" sz="1100" spc="5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4A5467"/>
                </a:solidFill>
                <a:latin typeface="Arial"/>
                <a:cs typeface="Arial"/>
              </a:rPr>
              <a:t>DePuy </a:t>
            </a:r>
            <a:r>
              <a:rPr dirty="0" sz="1100">
                <a:solidFill>
                  <a:srgbClr val="4A5467"/>
                </a:solidFill>
                <a:latin typeface="Arial"/>
                <a:cs typeface="Arial"/>
              </a:rPr>
              <a:t>at</a:t>
            </a:r>
            <a:r>
              <a:rPr dirty="0" sz="1100" spc="6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A5467"/>
                </a:solidFill>
                <a:latin typeface="Arial"/>
                <a:cs typeface="Arial"/>
              </a:rPr>
              <a:t>15–</a:t>
            </a:r>
            <a:r>
              <a:rPr dirty="0" sz="1100" spc="-20">
                <a:solidFill>
                  <a:srgbClr val="4A5467"/>
                </a:solidFill>
                <a:latin typeface="Arial"/>
                <a:cs typeface="Arial"/>
              </a:rPr>
              <a:t>18%.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8982074" y="2181225"/>
            <a:ext cx="2581275" cy="4248150"/>
            <a:chOff x="8982074" y="2181225"/>
            <a:chExt cx="2581275" cy="4248150"/>
          </a:xfrm>
        </p:grpSpPr>
        <p:sp>
          <p:nvSpPr>
            <p:cNvPr id="26" name="object 26"/>
            <p:cNvSpPr/>
            <p:nvPr/>
          </p:nvSpPr>
          <p:spPr>
            <a:xfrm>
              <a:off x="8982074" y="2181225"/>
              <a:ext cx="2581275" cy="4248150"/>
            </a:xfrm>
            <a:custGeom>
              <a:avLst/>
              <a:gdLst/>
              <a:ahLst/>
              <a:cxnLst/>
              <a:rect l="l" t="t" r="r" b="b"/>
              <a:pathLst>
                <a:path w="2581275" h="4248150">
                  <a:moveTo>
                    <a:pt x="2581274" y="4248149"/>
                  </a:moveTo>
                  <a:lnTo>
                    <a:pt x="0" y="4248149"/>
                  </a:lnTo>
                  <a:lnTo>
                    <a:pt x="0" y="0"/>
                  </a:lnTo>
                  <a:lnTo>
                    <a:pt x="2581274" y="0"/>
                  </a:lnTo>
                  <a:lnTo>
                    <a:pt x="2581274" y="42481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8982074" y="2181225"/>
              <a:ext cx="2581275" cy="47625"/>
            </a:xfrm>
            <a:custGeom>
              <a:avLst/>
              <a:gdLst/>
              <a:ahLst/>
              <a:cxnLst/>
              <a:rect l="l" t="t" r="r" b="b"/>
              <a:pathLst>
                <a:path w="2581275" h="47625">
                  <a:moveTo>
                    <a:pt x="2581274" y="47624"/>
                  </a:moveTo>
                  <a:lnTo>
                    <a:pt x="0" y="47624"/>
                  </a:lnTo>
                  <a:lnTo>
                    <a:pt x="0" y="0"/>
                  </a:lnTo>
                  <a:lnTo>
                    <a:pt x="2581274" y="0"/>
                  </a:lnTo>
                  <a:lnTo>
                    <a:pt x="2581274" y="47624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8982062" y="2181237"/>
              <a:ext cx="2581275" cy="4248150"/>
            </a:xfrm>
            <a:custGeom>
              <a:avLst/>
              <a:gdLst/>
              <a:ahLst/>
              <a:cxnLst/>
              <a:rect l="l" t="t" r="r" b="b"/>
              <a:pathLst>
                <a:path w="2581275" h="4248150">
                  <a:moveTo>
                    <a:pt x="2581275" y="0"/>
                  </a:moveTo>
                  <a:lnTo>
                    <a:pt x="2571750" y="47625"/>
                  </a:lnTo>
                  <a:lnTo>
                    <a:pt x="2571750" y="4238612"/>
                  </a:lnTo>
                  <a:lnTo>
                    <a:pt x="9525" y="4238612"/>
                  </a:lnTo>
                  <a:lnTo>
                    <a:pt x="9525" y="47625"/>
                  </a:lnTo>
                  <a:lnTo>
                    <a:pt x="0" y="0"/>
                  </a:lnTo>
                  <a:lnTo>
                    <a:pt x="0" y="4238612"/>
                  </a:lnTo>
                  <a:lnTo>
                    <a:pt x="0" y="4248137"/>
                  </a:lnTo>
                  <a:lnTo>
                    <a:pt x="9525" y="4248137"/>
                  </a:lnTo>
                  <a:lnTo>
                    <a:pt x="2571750" y="4248137"/>
                  </a:lnTo>
                  <a:lnTo>
                    <a:pt x="2581275" y="4248137"/>
                  </a:lnTo>
                  <a:lnTo>
                    <a:pt x="2581275" y="4238612"/>
                  </a:lnTo>
                  <a:lnTo>
                    <a:pt x="2581275" y="0"/>
                  </a:lnTo>
                  <a:close/>
                </a:path>
              </a:pathLst>
            </a:custGeom>
            <a:solidFill>
              <a:srgbClr val="CBD5D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9" name="object 29"/>
          <p:cNvSpPr txBox="1"/>
          <p:nvPr/>
        </p:nvSpPr>
        <p:spPr>
          <a:xfrm>
            <a:off x="8991599" y="2249382"/>
            <a:ext cx="2562225" cy="1916430"/>
          </a:xfrm>
          <a:prstGeom prst="rect">
            <a:avLst/>
          </a:prstGeom>
        </p:spPr>
        <p:txBody>
          <a:bodyPr wrap="square" lIns="0" tIns="140970" rIns="0" bIns="0" rtlCol="0" vert="horz">
            <a:spAutoFit/>
          </a:bodyPr>
          <a:lstStyle/>
          <a:p>
            <a:pPr marL="166370">
              <a:lnSpc>
                <a:spcPct val="100000"/>
              </a:lnSpc>
              <a:spcBef>
                <a:spcPts val="1110"/>
              </a:spcBef>
            </a:pPr>
            <a:r>
              <a:rPr dirty="0" sz="2400" spc="-25" b="1">
                <a:solidFill>
                  <a:srgbClr val="003366"/>
                </a:solidFill>
                <a:latin typeface="Arial"/>
                <a:cs typeface="Arial"/>
              </a:rPr>
              <a:t>04</a:t>
            </a:r>
            <a:endParaRPr sz="2400">
              <a:latin typeface="Arial"/>
              <a:cs typeface="Arial"/>
            </a:endParaRPr>
          </a:p>
          <a:p>
            <a:pPr marL="166370">
              <a:lnSpc>
                <a:spcPct val="100000"/>
              </a:lnSpc>
              <a:spcBef>
                <a:spcPts val="570"/>
              </a:spcBef>
            </a:pPr>
            <a:r>
              <a:rPr dirty="0" sz="1350" b="1">
                <a:solidFill>
                  <a:srgbClr val="003366"/>
                </a:solidFill>
                <a:latin typeface="Arial"/>
                <a:cs typeface="Arial"/>
              </a:rPr>
              <a:t>ROSA</a:t>
            </a:r>
            <a:r>
              <a:rPr dirty="0" sz="1350" spc="-5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003366"/>
                </a:solidFill>
                <a:latin typeface="Arial"/>
                <a:cs typeface="Arial"/>
              </a:rPr>
              <a:t>Under-</a:t>
            </a:r>
            <a:r>
              <a:rPr dirty="0" sz="1350" spc="-10" b="1">
                <a:solidFill>
                  <a:srgbClr val="003366"/>
                </a:solidFill>
                <a:latin typeface="Arial"/>
                <a:cs typeface="Arial"/>
              </a:rPr>
              <a:t>Utilised</a:t>
            </a:r>
            <a:endParaRPr sz="1350">
              <a:latin typeface="Arial"/>
              <a:cs typeface="Arial"/>
            </a:endParaRPr>
          </a:p>
          <a:p>
            <a:pPr marL="166370" marR="274955">
              <a:lnSpc>
                <a:spcPct val="127800"/>
              </a:lnSpc>
              <a:spcBef>
                <a:spcPts val="365"/>
              </a:spcBef>
            </a:pPr>
            <a:r>
              <a:rPr dirty="0" sz="1100">
                <a:solidFill>
                  <a:srgbClr val="4A5467"/>
                </a:solidFill>
                <a:latin typeface="Arial"/>
                <a:cs typeface="Arial"/>
              </a:rPr>
              <a:t>ROSA</a:t>
            </a:r>
            <a:r>
              <a:rPr dirty="0" sz="1100" spc="-2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A5467"/>
                </a:solidFill>
                <a:latin typeface="Arial"/>
                <a:cs typeface="Arial"/>
              </a:rPr>
              <a:t>Knee</a:t>
            </a:r>
            <a:r>
              <a:rPr dirty="0" sz="1100" spc="5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A5467"/>
                </a:solidFill>
                <a:latin typeface="Arial"/>
                <a:cs typeface="Arial"/>
              </a:rPr>
              <a:t>—</a:t>
            </a:r>
            <a:r>
              <a:rPr dirty="0" sz="1100" spc="5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A5467"/>
                </a:solidFill>
                <a:latin typeface="Arial"/>
                <a:cs typeface="Arial"/>
              </a:rPr>
              <a:t>a</a:t>
            </a:r>
            <a:r>
              <a:rPr dirty="0" sz="1100" spc="5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A5467"/>
                </a:solidFill>
                <a:latin typeface="Arial"/>
                <a:cs typeface="Arial"/>
              </a:rPr>
              <a:t>class-</a:t>
            </a:r>
            <a:r>
              <a:rPr dirty="0" sz="1100" spc="-10">
                <a:solidFill>
                  <a:srgbClr val="4A5467"/>
                </a:solidFill>
                <a:latin typeface="Arial"/>
                <a:cs typeface="Arial"/>
              </a:rPr>
              <a:t>leading </a:t>
            </a:r>
            <a:r>
              <a:rPr dirty="0" sz="1100">
                <a:solidFill>
                  <a:srgbClr val="4A5467"/>
                </a:solidFill>
                <a:latin typeface="Arial"/>
                <a:cs typeface="Arial"/>
              </a:rPr>
              <a:t>robotic</a:t>
            </a:r>
            <a:r>
              <a:rPr dirty="0" sz="1100" spc="4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A5467"/>
                </a:solidFill>
                <a:latin typeface="Arial"/>
                <a:cs typeface="Arial"/>
              </a:rPr>
              <a:t>platform</a:t>
            </a:r>
            <a:r>
              <a:rPr dirty="0" sz="1100" spc="4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A5467"/>
                </a:solidFill>
                <a:latin typeface="Arial"/>
                <a:cs typeface="Arial"/>
              </a:rPr>
              <a:t>—</a:t>
            </a:r>
            <a:r>
              <a:rPr dirty="0" sz="1100" spc="4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A5467"/>
                </a:solidFill>
                <a:latin typeface="Arial"/>
                <a:cs typeface="Arial"/>
              </a:rPr>
              <a:t>is</a:t>
            </a:r>
            <a:r>
              <a:rPr dirty="0" sz="1100" spc="4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A5467"/>
                </a:solidFill>
                <a:latin typeface="Arial"/>
                <a:cs typeface="Arial"/>
              </a:rPr>
              <a:t>not</a:t>
            </a:r>
            <a:r>
              <a:rPr dirty="0" sz="1100" spc="5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4A5467"/>
                </a:solidFill>
                <a:latin typeface="Arial"/>
                <a:cs typeface="Arial"/>
              </a:rPr>
              <a:t>being </a:t>
            </a:r>
            <a:r>
              <a:rPr dirty="0" sz="1100">
                <a:solidFill>
                  <a:srgbClr val="4A5467"/>
                </a:solidFill>
                <a:latin typeface="Arial"/>
                <a:cs typeface="Arial"/>
              </a:rPr>
              <a:t>leveraged</a:t>
            </a:r>
            <a:r>
              <a:rPr dirty="0" sz="1100" spc="5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A5467"/>
                </a:solidFill>
                <a:latin typeface="Arial"/>
                <a:cs typeface="Arial"/>
              </a:rPr>
              <a:t>as</a:t>
            </a:r>
            <a:r>
              <a:rPr dirty="0" sz="1100" spc="6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A5467"/>
                </a:solidFill>
                <a:latin typeface="Arial"/>
                <a:cs typeface="Arial"/>
              </a:rPr>
              <a:t>a</a:t>
            </a:r>
            <a:r>
              <a:rPr dirty="0" sz="1100" spc="6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A5467"/>
                </a:solidFill>
                <a:latin typeface="Arial"/>
                <a:cs typeface="Arial"/>
              </a:rPr>
              <a:t>corporate</a:t>
            </a:r>
            <a:r>
              <a:rPr dirty="0" sz="1100" spc="6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4A5467"/>
                </a:solidFill>
                <a:latin typeface="Arial"/>
                <a:cs typeface="Arial"/>
              </a:rPr>
              <a:t>hospital </a:t>
            </a:r>
            <a:r>
              <a:rPr dirty="0" sz="1100">
                <a:solidFill>
                  <a:srgbClr val="4A5467"/>
                </a:solidFill>
                <a:latin typeface="Arial"/>
                <a:cs typeface="Arial"/>
              </a:rPr>
              <a:t>entry</a:t>
            </a:r>
            <a:r>
              <a:rPr dirty="0" sz="1100" spc="5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A5467"/>
                </a:solidFill>
                <a:latin typeface="Arial"/>
                <a:cs typeface="Arial"/>
              </a:rPr>
              <a:t>tool.</a:t>
            </a:r>
            <a:r>
              <a:rPr dirty="0" sz="1100" spc="5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A5467"/>
                </a:solidFill>
                <a:latin typeface="Arial"/>
                <a:cs typeface="Arial"/>
              </a:rPr>
              <a:t>No</a:t>
            </a:r>
            <a:r>
              <a:rPr dirty="0" sz="1100" spc="5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A5467"/>
                </a:solidFill>
                <a:latin typeface="Arial"/>
                <a:cs typeface="Arial"/>
              </a:rPr>
              <a:t>structured</a:t>
            </a:r>
            <a:r>
              <a:rPr dirty="0" sz="1100" spc="5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100" spc="-20">
                <a:solidFill>
                  <a:srgbClr val="4A5467"/>
                </a:solidFill>
                <a:latin typeface="Arial"/>
                <a:cs typeface="Arial"/>
              </a:rPr>
              <a:t>ROSA </a:t>
            </a:r>
            <a:r>
              <a:rPr dirty="0" sz="1100">
                <a:solidFill>
                  <a:srgbClr val="4A5467"/>
                </a:solidFill>
                <a:latin typeface="Arial"/>
                <a:cs typeface="Arial"/>
              </a:rPr>
              <a:t>OPTIMIZE</a:t>
            </a:r>
            <a:r>
              <a:rPr dirty="0" sz="1100" spc="75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A5467"/>
                </a:solidFill>
                <a:latin typeface="Arial"/>
                <a:cs typeface="Arial"/>
              </a:rPr>
              <a:t>programme</a:t>
            </a:r>
            <a:r>
              <a:rPr dirty="0" sz="1100" spc="8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4A5467"/>
                </a:solidFill>
                <a:latin typeface="Arial"/>
                <a:cs typeface="Arial"/>
              </a:rPr>
              <a:t>in</a:t>
            </a:r>
            <a:r>
              <a:rPr dirty="0" sz="1100" spc="80">
                <a:solidFill>
                  <a:srgbClr val="4A5467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4A5467"/>
                </a:solidFill>
                <a:latin typeface="Arial"/>
                <a:cs typeface="Arial"/>
              </a:rPr>
              <a:t>place.</a:t>
            </a:r>
            <a:endParaRPr sz="1100">
              <a:latin typeface="Arial"/>
              <a:cs typeface="Arial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76199" y="6581775"/>
            <a:ext cx="12058650" cy="9525"/>
          </a:xfrm>
          <a:custGeom>
            <a:avLst/>
            <a:gdLst/>
            <a:ahLst/>
            <a:cxnLst/>
            <a:rect l="l" t="t" r="r" b="b"/>
            <a:pathLst>
              <a:path w="12058650" h="9525">
                <a:moveTo>
                  <a:pt x="12058649" y="9524"/>
                </a:moveTo>
                <a:lnTo>
                  <a:pt x="0" y="9524"/>
                </a:lnTo>
                <a:lnTo>
                  <a:pt x="0" y="0"/>
                </a:lnTo>
                <a:lnTo>
                  <a:pt x="12058649" y="0"/>
                </a:lnTo>
                <a:lnTo>
                  <a:pt x="12058649" y="9524"/>
                </a:lnTo>
                <a:close/>
              </a:path>
            </a:pathLst>
          </a:custGeom>
          <a:solidFill>
            <a:srgbClr val="000000">
              <a:alpha val="101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 txBox="1"/>
          <p:nvPr/>
        </p:nvSpPr>
        <p:spPr>
          <a:xfrm>
            <a:off x="634999" y="6635750"/>
            <a:ext cx="2894965" cy="1511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IMARC</a:t>
            </a:r>
            <a:r>
              <a:rPr dirty="0" sz="800" spc="60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Group,</a:t>
            </a:r>
            <a:r>
              <a:rPr dirty="0" sz="800" spc="60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2025</a:t>
            </a:r>
            <a:r>
              <a:rPr dirty="0" sz="800" spc="60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|</a:t>
            </a:r>
            <a:r>
              <a:rPr dirty="0" sz="800" spc="5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ADGcatalyst</a:t>
            </a:r>
            <a:r>
              <a:rPr dirty="0" sz="800" spc="60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Strategic</a:t>
            </a:r>
            <a:r>
              <a:rPr dirty="0" sz="800" spc="60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Consulting,</a:t>
            </a:r>
            <a:r>
              <a:rPr dirty="0" sz="800" spc="60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 spc="-20">
                <a:solidFill>
                  <a:srgbClr val="8B8B8B"/>
                </a:solidFill>
                <a:latin typeface="Arial"/>
                <a:cs typeface="Arial"/>
              </a:rPr>
              <a:t>2026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34850" cy="6858000"/>
            <a:chOff x="0" y="0"/>
            <a:chExt cx="1213485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12"/>
              <a:ext cx="12134850" cy="6858000"/>
            </a:xfrm>
            <a:custGeom>
              <a:avLst/>
              <a:gdLst/>
              <a:ahLst/>
              <a:cxnLst/>
              <a:rect l="l" t="t" r="r" b="b"/>
              <a:pathLst>
                <a:path w="12134850" h="6858000">
                  <a:moveTo>
                    <a:pt x="12134837" y="0"/>
                  </a:moveTo>
                  <a:lnTo>
                    <a:pt x="76187" y="0"/>
                  </a:lnTo>
                  <a:lnTo>
                    <a:pt x="0" y="0"/>
                  </a:lnTo>
                  <a:lnTo>
                    <a:pt x="0" y="6857987"/>
                  </a:lnTo>
                  <a:lnTo>
                    <a:pt x="76187" y="6857987"/>
                  </a:lnTo>
                  <a:lnTo>
                    <a:pt x="76187" y="904875"/>
                  </a:lnTo>
                  <a:lnTo>
                    <a:pt x="12134837" y="904875"/>
                  </a:lnTo>
                  <a:lnTo>
                    <a:pt x="12134837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76199" y="866775"/>
              <a:ext cx="12058650" cy="38100"/>
            </a:xfrm>
            <a:custGeom>
              <a:avLst/>
              <a:gdLst/>
              <a:ahLst/>
              <a:cxnLst/>
              <a:rect l="l" t="t" r="r" b="b"/>
              <a:pathLst>
                <a:path w="12058650" h="38100">
                  <a:moveTo>
                    <a:pt x="12058649" y="38099"/>
                  </a:moveTo>
                  <a:lnTo>
                    <a:pt x="0" y="38099"/>
                  </a:lnTo>
                  <a:lnTo>
                    <a:pt x="0" y="0"/>
                  </a:lnTo>
                  <a:lnTo>
                    <a:pt x="12058649" y="0"/>
                  </a:lnTo>
                  <a:lnTo>
                    <a:pt x="12058649" y="3809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7668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/>
              <a:t>Market</a:t>
            </a:r>
            <a:r>
              <a:rPr dirty="0" sz="3000" spc="-45"/>
              <a:t> </a:t>
            </a:r>
            <a:r>
              <a:rPr dirty="0" sz="3000"/>
              <a:t>Opportunity</a:t>
            </a:r>
            <a:r>
              <a:rPr dirty="0" sz="3000" spc="-45"/>
              <a:t> </a:t>
            </a:r>
            <a:r>
              <a:rPr dirty="0" sz="3000"/>
              <a:t>&amp;</a:t>
            </a:r>
            <a:r>
              <a:rPr dirty="0" sz="3000" spc="-40"/>
              <a:t> </a:t>
            </a:r>
            <a:r>
              <a:rPr dirty="0" sz="3000"/>
              <a:t>Competitive</a:t>
            </a:r>
            <a:r>
              <a:rPr dirty="0" sz="3000" spc="-45"/>
              <a:t> </a:t>
            </a:r>
            <a:r>
              <a:rPr dirty="0" sz="3000" spc="-25"/>
              <a:t>Gap</a:t>
            </a:r>
            <a:endParaRPr sz="3000"/>
          </a:p>
        </p:txBody>
      </p:sp>
      <p:sp>
        <p:nvSpPr>
          <p:cNvPr id="6" name="object 6"/>
          <p:cNvSpPr txBox="1"/>
          <p:nvPr/>
        </p:nvSpPr>
        <p:spPr>
          <a:xfrm>
            <a:off x="647699" y="1133475"/>
            <a:ext cx="1914525" cy="781050"/>
          </a:xfrm>
          <a:prstGeom prst="rect">
            <a:avLst/>
          </a:prstGeom>
          <a:solidFill>
            <a:srgbClr val="003366"/>
          </a:solidFill>
        </p:spPr>
        <p:txBody>
          <a:bodyPr wrap="square" lIns="0" tIns="123825" rIns="0" bIns="0" rtlCol="0" vert="horz">
            <a:spAutoFit/>
          </a:bodyPr>
          <a:lstStyle/>
          <a:p>
            <a:pPr marL="358140">
              <a:lnSpc>
                <a:spcPct val="100000"/>
              </a:lnSpc>
              <a:spcBef>
                <a:spcPts val="975"/>
              </a:spcBef>
            </a:pPr>
            <a:r>
              <a:rPr dirty="0" sz="2100" b="1">
                <a:solidFill>
                  <a:srgbClr val="F0A500"/>
                </a:solidFill>
                <a:latin typeface="Arial"/>
                <a:cs typeface="Arial"/>
              </a:rPr>
              <a:t>USD </a:t>
            </a:r>
            <a:r>
              <a:rPr dirty="0" sz="2100" spc="-20" b="1">
                <a:solidFill>
                  <a:srgbClr val="F0A500"/>
                </a:solidFill>
                <a:latin typeface="Arial"/>
                <a:cs typeface="Arial"/>
              </a:rPr>
              <a:t>2.8B</a:t>
            </a:r>
            <a:endParaRPr sz="2100">
              <a:latin typeface="Arial"/>
              <a:cs typeface="Arial"/>
            </a:endParaRPr>
          </a:p>
          <a:p>
            <a:pPr marL="290830">
              <a:lnSpc>
                <a:spcPct val="100000"/>
              </a:lnSpc>
              <a:spcBef>
                <a:spcPts val="280"/>
              </a:spcBef>
            </a:pPr>
            <a:r>
              <a:rPr dirty="0" sz="950">
                <a:solidFill>
                  <a:srgbClr val="FEFEFE"/>
                </a:solidFill>
                <a:latin typeface="Arial"/>
                <a:cs typeface="Arial"/>
              </a:rPr>
              <a:t>India</a:t>
            </a:r>
            <a:r>
              <a:rPr dirty="0" sz="950" spc="7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EFEFE"/>
                </a:solidFill>
                <a:latin typeface="Arial"/>
                <a:cs typeface="Arial"/>
              </a:rPr>
              <a:t>Ortho</a:t>
            </a:r>
            <a:r>
              <a:rPr dirty="0" sz="950" spc="8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EFEFE"/>
                </a:solidFill>
                <a:latin typeface="Arial"/>
                <a:cs typeface="Arial"/>
              </a:rPr>
              <a:t>Market</a:t>
            </a:r>
            <a:r>
              <a:rPr dirty="0" sz="950" spc="7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50" spc="-20">
                <a:solidFill>
                  <a:srgbClr val="FEFEFE"/>
                </a:solidFill>
                <a:latin typeface="Arial"/>
                <a:cs typeface="Arial"/>
              </a:rPr>
              <a:t>2025</a:t>
            </a:r>
            <a:endParaRPr sz="9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714624" y="1133475"/>
            <a:ext cx="1924050" cy="781050"/>
          </a:xfrm>
          <a:prstGeom prst="rect">
            <a:avLst/>
          </a:prstGeom>
          <a:solidFill>
            <a:srgbClr val="003366"/>
          </a:solidFill>
        </p:spPr>
        <p:txBody>
          <a:bodyPr wrap="square" lIns="0" tIns="12382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975"/>
              </a:spcBef>
            </a:pPr>
            <a:r>
              <a:rPr dirty="0" sz="2100" spc="-10" b="1">
                <a:solidFill>
                  <a:srgbClr val="F0A500"/>
                </a:solidFill>
                <a:latin typeface="Arial"/>
                <a:cs typeface="Arial"/>
              </a:rPr>
              <a:t>5.57%</a:t>
            </a:r>
            <a:endParaRPr sz="21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280"/>
              </a:spcBef>
            </a:pPr>
            <a:r>
              <a:rPr dirty="0" sz="950">
                <a:solidFill>
                  <a:srgbClr val="FEFEFE"/>
                </a:solidFill>
                <a:latin typeface="Arial"/>
                <a:cs typeface="Arial"/>
              </a:rPr>
              <a:t>CAGR</a:t>
            </a:r>
            <a:r>
              <a:rPr dirty="0" sz="950" spc="13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EFEFE"/>
                </a:solidFill>
                <a:latin typeface="Arial"/>
                <a:cs typeface="Arial"/>
              </a:rPr>
              <a:t>2025–</a:t>
            </a:r>
            <a:r>
              <a:rPr dirty="0" sz="950" spc="-20">
                <a:solidFill>
                  <a:srgbClr val="FEFEFE"/>
                </a:solidFill>
                <a:latin typeface="Arial"/>
                <a:cs typeface="Arial"/>
              </a:rPr>
              <a:t>2034</a:t>
            </a:r>
            <a:endParaRPr sz="9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791074" y="1133475"/>
            <a:ext cx="1914525" cy="781050"/>
          </a:xfrm>
          <a:prstGeom prst="rect">
            <a:avLst/>
          </a:prstGeom>
          <a:solidFill>
            <a:srgbClr val="003366"/>
          </a:solidFill>
        </p:spPr>
        <p:txBody>
          <a:bodyPr wrap="square" lIns="0" tIns="12382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975"/>
              </a:spcBef>
            </a:pPr>
            <a:r>
              <a:rPr dirty="0" sz="2100" b="1">
                <a:solidFill>
                  <a:srgbClr val="F0A500"/>
                </a:solidFill>
                <a:latin typeface="Arial"/>
                <a:cs typeface="Arial"/>
              </a:rPr>
              <a:t>8–</a:t>
            </a:r>
            <a:r>
              <a:rPr dirty="0" sz="2100" spc="-25" b="1">
                <a:solidFill>
                  <a:srgbClr val="F0A500"/>
                </a:solidFill>
                <a:latin typeface="Arial"/>
                <a:cs typeface="Arial"/>
              </a:rPr>
              <a:t>10%</a:t>
            </a:r>
            <a:endParaRPr sz="21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280"/>
              </a:spcBef>
            </a:pPr>
            <a:r>
              <a:rPr dirty="0" sz="950">
                <a:solidFill>
                  <a:srgbClr val="FEFEFE"/>
                </a:solidFill>
                <a:latin typeface="Arial"/>
                <a:cs typeface="Arial"/>
              </a:rPr>
              <a:t>ZB</a:t>
            </a:r>
            <a:r>
              <a:rPr dirty="0" sz="950" spc="5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EFEFE"/>
                </a:solidFill>
                <a:latin typeface="Arial"/>
                <a:cs typeface="Arial"/>
              </a:rPr>
              <a:t>India</a:t>
            </a:r>
            <a:r>
              <a:rPr dirty="0" sz="950" spc="6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EFEFE"/>
                </a:solidFill>
                <a:latin typeface="Arial"/>
                <a:cs typeface="Arial"/>
              </a:rPr>
              <a:t>Share</a:t>
            </a:r>
            <a:r>
              <a:rPr dirty="0" sz="950" spc="6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FEFEFE"/>
                </a:solidFill>
                <a:latin typeface="Arial"/>
                <a:cs typeface="Arial"/>
              </a:rPr>
              <a:t>(Declining)</a:t>
            </a:r>
            <a:endParaRPr sz="950">
              <a:latin typeface="Arial"/>
              <a:cs typeface="Arial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76199" y="2257425"/>
            <a:ext cx="12058650" cy="4333875"/>
            <a:chOff x="76199" y="2257425"/>
            <a:chExt cx="12058650" cy="4333875"/>
          </a:xfrm>
        </p:grpSpPr>
        <p:sp>
          <p:nvSpPr>
            <p:cNvPr id="10" name="object 10"/>
            <p:cNvSpPr/>
            <p:nvPr/>
          </p:nvSpPr>
          <p:spPr>
            <a:xfrm>
              <a:off x="647687" y="2257437"/>
              <a:ext cx="6057900" cy="2047875"/>
            </a:xfrm>
            <a:custGeom>
              <a:avLst/>
              <a:gdLst/>
              <a:ahLst/>
              <a:cxnLst/>
              <a:rect l="l" t="t" r="r" b="b"/>
              <a:pathLst>
                <a:path w="6057900" h="2047875">
                  <a:moveTo>
                    <a:pt x="6057900" y="2028825"/>
                  </a:moveTo>
                  <a:lnTo>
                    <a:pt x="0" y="2028825"/>
                  </a:lnTo>
                  <a:lnTo>
                    <a:pt x="0" y="2047875"/>
                  </a:lnTo>
                  <a:lnTo>
                    <a:pt x="6057900" y="2047875"/>
                  </a:lnTo>
                  <a:lnTo>
                    <a:pt x="6057900" y="2028825"/>
                  </a:lnTo>
                  <a:close/>
                </a:path>
                <a:path w="6057900" h="2047875">
                  <a:moveTo>
                    <a:pt x="6057900" y="0"/>
                  </a:moveTo>
                  <a:lnTo>
                    <a:pt x="0" y="0"/>
                  </a:lnTo>
                  <a:lnTo>
                    <a:pt x="0" y="19050"/>
                  </a:lnTo>
                  <a:lnTo>
                    <a:pt x="6057900" y="19050"/>
                  </a:lnTo>
                  <a:lnTo>
                    <a:pt x="6057900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91349" y="2505075"/>
              <a:ext cx="4571999" cy="2552700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76199" y="6581775"/>
              <a:ext cx="12058650" cy="9525"/>
            </a:xfrm>
            <a:custGeom>
              <a:avLst/>
              <a:gdLst/>
              <a:ahLst/>
              <a:cxnLst/>
              <a:rect l="l" t="t" r="r" b="b"/>
              <a:pathLst>
                <a:path w="12058650" h="9525">
                  <a:moveTo>
                    <a:pt x="12058649" y="9524"/>
                  </a:moveTo>
                  <a:lnTo>
                    <a:pt x="0" y="9524"/>
                  </a:lnTo>
                  <a:lnTo>
                    <a:pt x="0" y="0"/>
                  </a:lnTo>
                  <a:lnTo>
                    <a:pt x="12058649" y="0"/>
                  </a:lnTo>
                  <a:lnTo>
                    <a:pt x="12058649" y="9524"/>
                  </a:lnTo>
                  <a:close/>
                </a:path>
              </a:pathLst>
            </a:custGeom>
            <a:solidFill>
              <a:srgbClr val="000000">
                <a:alpha val="10198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/>
          <p:cNvSpPr txBox="1"/>
          <p:nvPr/>
        </p:nvSpPr>
        <p:spPr>
          <a:xfrm>
            <a:off x="634999" y="2063750"/>
            <a:ext cx="5507990" cy="28752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10" b="1">
                <a:solidFill>
                  <a:srgbClr val="003366"/>
                </a:solidFill>
                <a:latin typeface="Arial"/>
                <a:cs typeface="Arial"/>
              </a:rPr>
              <a:t>W</a:t>
            </a:r>
            <a:r>
              <a:rPr dirty="0" sz="900" spc="-14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00" b="1">
                <a:solidFill>
                  <a:srgbClr val="003366"/>
                </a:solidFill>
                <a:latin typeface="Arial"/>
                <a:cs typeface="Arial"/>
              </a:rPr>
              <a:t>H</a:t>
            </a:r>
            <a:r>
              <a:rPr dirty="0" sz="900" spc="-14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00" b="1">
                <a:solidFill>
                  <a:srgbClr val="003366"/>
                </a:solidFill>
                <a:latin typeface="Arial"/>
                <a:cs typeface="Arial"/>
              </a:rPr>
              <a:t>Y</a:t>
            </a:r>
            <a:r>
              <a:rPr dirty="0" sz="900" spc="204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00" spc="-10" b="1">
                <a:solidFill>
                  <a:srgbClr val="003366"/>
                </a:solidFill>
                <a:latin typeface="Arial"/>
                <a:cs typeface="Arial"/>
              </a:rPr>
              <a:t>W</a:t>
            </a:r>
            <a:r>
              <a:rPr dirty="0" sz="900" spc="-14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00" b="1">
                <a:solidFill>
                  <a:srgbClr val="003366"/>
                </a:solidFill>
                <a:latin typeface="Arial"/>
                <a:cs typeface="Arial"/>
              </a:rPr>
              <a:t>E</a:t>
            </a:r>
            <a:r>
              <a:rPr dirty="0" sz="900" spc="19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00" b="1">
                <a:solidFill>
                  <a:srgbClr val="003366"/>
                </a:solidFill>
                <a:latin typeface="Arial"/>
                <a:cs typeface="Arial"/>
              </a:rPr>
              <a:t>A</a:t>
            </a:r>
            <a:r>
              <a:rPr dirty="0" sz="900" spc="-14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00" b="1">
                <a:solidFill>
                  <a:srgbClr val="003366"/>
                </a:solidFill>
                <a:latin typeface="Arial"/>
                <a:cs typeface="Arial"/>
              </a:rPr>
              <a:t>R</a:t>
            </a:r>
            <a:r>
              <a:rPr dirty="0" sz="900" spc="-14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00" b="1">
                <a:solidFill>
                  <a:srgbClr val="003366"/>
                </a:solidFill>
                <a:latin typeface="Arial"/>
                <a:cs typeface="Arial"/>
              </a:rPr>
              <a:t>E</a:t>
            </a:r>
            <a:r>
              <a:rPr dirty="0" sz="900" spc="22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00" spc="-10" b="1">
                <a:solidFill>
                  <a:srgbClr val="003366"/>
                </a:solidFill>
                <a:latin typeface="Arial"/>
                <a:cs typeface="Arial"/>
              </a:rPr>
              <a:t>L</a:t>
            </a:r>
            <a:r>
              <a:rPr dirty="0" sz="900" spc="-14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00" b="1">
                <a:solidFill>
                  <a:srgbClr val="003366"/>
                </a:solidFill>
                <a:latin typeface="Arial"/>
                <a:cs typeface="Arial"/>
              </a:rPr>
              <a:t>O</a:t>
            </a:r>
            <a:r>
              <a:rPr dirty="0" sz="900" spc="-14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00" b="1">
                <a:solidFill>
                  <a:srgbClr val="003366"/>
                </a:solidFill>
                <a:latin typeface="Arial"/>
                <a:cs typeface="Arial"/>
              </a:rPr>
              <a:t>S</a:t>
            </a:r>
            <a:r>
              <a:rPr dirty="0" sz="900" spc="-14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00" b="1">
                <a:solidFill>
                  <a:srgbClr val="003366"/>
                </a:solidFill>
                <a:latin typeface="Arial"/>
                <a:cs typeface="Arial"/>
              </a:rPr>
              <a:t>I</a:t>
            </a:r>
            <a:r>
              <a:rPr dirty="0" sz="900" spc="-13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00" b="1">
                <a:solidFill>
                  <a:srgbClr val="003366"/>
                </a:solidFill>
                <a:latin typeface="Arial"/>
                <a:cs typeface="Arial"/>
              </a:rPr>
              <a:t>N</a:t>
            </a:r>
            <a:r>
              <a:rPr dirty="0" sz="900" spc="-14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00" b="1">
                <a:solidFill>
                  <a:srgbClr val="003366"/>
                </a:solidFill>
                <a:latin typeface="Arial"/>
                <a:cs typeface="Arial"/>
              </a:rPr>
              <a:t>G</a:t>
            </a:r>
            <a:r>
              <a:rPr dirty="0" sz="900" spc="22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00" b="1">
                <a:solidFill>
                  <a:srgbClr val="003366"/>
                </a:solidFill>
                <a:latin typeface="Arial"/>
                <a:cs typeface="Arial"/>
              </a:rPr>
              <a:t>G</a:t>
            </a:r>
            <a:r>
              <a:rPr dirty="0" sz="900" spc="-14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00" b="1">
                <a:solidFill>
                  <a:srgbClr val="003366"/>
                </a:solidFill>
                <a:latin typeface="Arial"/>
                <a:cs typeface="Arial"/>
              </a:rPr>
              <a:t>R</a:t>
            </a:r>
            <a:r>
              <a:rPr dirty="0" sz="900" spc="-14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00" b="1">
                <a:solidFill>
                  <a:srgbClr val="003366"/>
                </a:solidFill>
                <a:latin typeface="Arial"/>
                <a:cs typeface="Arial"/>
              </a:rPr>
              <a:t>O</a:t>
            </a:r>
            <a:r>
              <a:rPr dirty="0" sz="900" spc="-14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00" b="1">
                <a:solidFill>
                  <a:srgbClr val="003366"/>
                </a:solidFill>
                <a:latin typeface="Arial"/>
                <a:cs typeface="Arial"/>
              </a:rPr>
              <a:t>U</a:t>
            </a:r>
            <a:r>
              <a:rPr dirty="0" sz="900" spc="-14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00" b="1">
                <a:solidFill>
                  <a:srgbClr val="003366"/>
                </a:solidFill>
                <a:latin typeface="Arial"/>
                <a:cs typeface="Arial"/>
              </a:rPr>
              <a:t>N</a:t>
            </a:r>
            <a:r>
              <a:rPr dirty="0" sz="900" spc="-14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00" spc="-50" b="1">
                <a:solidFill>
                  <a:srgbClr val="003366"/>
                </a:solidFill>
                <a:latin typeface="Arial"/>
                <a:cs typeface="Arial"/>
              </a:rPr>
              <a:t>D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9"/>
              </a:spcBef>
            </a:pPr>
            <a:endParaRPr sz="9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→</a:t>
            </a:r>
            <a:r>
              <a:rPr dirty="0" sz="1200" spc="-4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1A1A2E"/>
                </a:solidFill>
                <a:latin typeface="Arial"/>
                <a:cs typeface="Arial"/>
              </a:rPr>
              <a:t>Stryker</a:t>
            </a:r>
            <a:r>
              <a:rPr dirty="0" sz="1200" spc="-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1A1A2E"/>
                </a:solidFill>
                <a:latin typeface="Arial"/>
                <a:cs typeface="Arial"/>
              </a:rPr>
              <a:t>MAKO</a:t>
            </a:r>
            <a:r>
              <a:rPr dirty="0" sz="1200" spc="-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1A1A2E"/>
                </a:solidFill>
                <a:latin typeface="Arial"/>
                <a:cs typeface="Arial"/>
              </a:rPr>
              <a:t>dominates</a:t>
            </a:r>
            <a:r>
              <a:rPr dirty="0" sz="1200" spc="-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1A1A2E"/>
                </a:solidFill>
                <a:latin typeface="Arial"/>
                <a:cs typeface="Arial"/>
              </a:rPr>
              <a:t>corporate</a:t>
            </a:r>
            <a:r>
              <a:rPr dirty="0" sz="1200" spc="-1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1A1A2E"/>
                </a:solidFill>
                <a:latin typeface="Arial"/>
                <a:cs typeface="Arial"/>
              </a:rPr>
              <a:t>hospital</a:t>
            </a:r>
            <a:r>
              <a:rPr dirty="0" sz="1200" spc="-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1A1A2E"/>
                </a:solidFill>
                <a:latin typeface="Arial"/>
                <a:cs typeface="Arial"/>
              </a:rPr>
              <a:t>robotic</a:t>
            </a:r>
            <a:r>
              <a:rPr dirty="0" sz="1200" spc="-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1A1A2E"/>
                </a:solidFill>
                <a:latin typeface="Arial"/>
                <a:cs typeface="Arial"/>
              </a:rPr>
              <a:t>narrative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→</a:t>
            </a:r>
            <a:r>
              <a:rPr dirty="0" sz="1200" spc="-3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1A1A2E"/>
                </a:solidFill>
                <a:latin typeface="Arial"/>
                <a:cs typeface="Arial"/>
              </a:rPr>
              <a:t>DePuy Synthes has structured CMO-level relationships in top </a:t>
            </a:r>
            <a:r>
              <a:rPr dirty="0" sz="1200" spc="-10">
                <a:solidFill>
                  <a:srgbClr val="1A1A2E"/>
                </a:solidFill>
                <a:latin typeface="Arial"/>
                <a:cs typeface="Arial"/>
              </a:rPr>
              <a:t>chains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→</a:t>
            </a:r>
            <a:r>
              <a:rPr dirty="0" sz="1200" spc="-4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1A1A2E"/>
                </a:solidFill>
                <a:latin typeface="Arial"/>
                <a:cs typeface="Arial"/>
              </a:rPr>
              <a:t>Zimmer Biomet ROSA</a:t>
            </a:r>
            <a:r>
              <a:rPr dirty="0" sz="1200" spc="-7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1A1A2E"/>
                </a:solidFill>
                <a:latin typeface="Arial"/>
                <a:cs typeface="Arial"/>
              </a:rPr>
              <a:t>Knee perceived as "new</a:t>
            </a:r>
            <a:r>
              <a:rPr dirty="0" sz="1200" spc="-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1A1A2E"/>
                </a:solidFill>
                <a:latin typeface="Arial"/>
                <a:cs typeface="Arial"/>
              </a:rPr>
              <a:t>entrant" vs. established</a:t>
            </a:r>
            <a:r>
              <a:rPr dirty="0" sz="1200" spc="-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200" spc="-20">
                <a:solidFill>
                  <a:srgbClr val="1A1A2E"/>
                </a:solidFill>
                <a:latin typeface="Arial"/>
                <a:cs typeface="Arial"/>
              </a:rPr>
              <a:t>MAKO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35"/>
              </a:spcBef>
            </a:pP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→</a:t>
            </a:r>
            <a:r>
              <a:rPr dirty="0" sz="1200" spc="-4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1A1A2E"/>
                </a:solidFill>
                <a:latin typeface="Arial"/>
                <a:cs typeface="Arial"/>
              </a:rPr>
              <a:t>No</a:t>
            </a:r>
            <a:r>
              <a:rPr dirty="0" sz="1200" spc="-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1A1A2E"/>
                </a:solidFill>
                <a:latin typeface="Arial"/>
                <a:cs typeface="Arial"/>
              </a:rPr>
              <a:t>ROSA</a:t>
            </a:r>
            <a:r>
              <a:rPr dirty="0" sz="1200" spc="-7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1A1A2E"/>
                </a:solidFill>
                <a:latin typeface="Arial"/>
                <a:cs typeface="Arial"/>
              </a:rPr>
              <a:t>OPTIMIZE</a:t>
            </a:r>
            <a:r>
              <a:rPr dirty="0" sz="1200" spc="-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1A1A2E"/>
                </a:solidFill>
                <a:latin typeface="Arial"/>
                <a:cs typeface="Arial"/>
              </a:rPr>
              <a:t>programme</a:t>
            </a:r>
            <a:r>
              <a:rPr dirty="0" sz="1200" spc="-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1A1A2E"/>
                </a:solidFill>
                <a:latin typeface="Arial"/>
                <a:cs typeface="Arial"/>
              </a:rPr>
              <a:t>to</a:t>
            </a:r>
            <a:r>
              <a:rPr dirty="0" sz="1200" spc="-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1A1A2E"/>
                </a:solidFill>
                <a:latin typeface="Arial"/>
                <a:cs typeface="Arial"/>
              </a:rPr>
              <a:t>drive</a:t>
            </a:r>
            <a:r>
              <a:rPr dirty="0" sz="1200" spc="-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1A1A2E"/>
                </a:solidFill>
                <a:latin typeface="Arial"/>
                <a:cs typeface="Arial"/>
              </a:rPr>
              <a:t>implant</a:t>
            </a:r>
            <a:r>
              <a:rPr dirty="0" sz="1200" spc="-1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1A1A2E"/>
                </a:solidFill>
                <a:latin typeface="Arial"/>
                <a:cs typeface="Arial"/>
              </a:rPr>
              <a:t>pull-through</a:t>
            </a:r>
            <a:r>
              <a:rPr dirty="0" sz="1200" spc="-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1A1A2E"/>
                </a:solidFill>
                <a:latin typeface="Arial"/>
                <a:cs typeface="Arial"/>
              </a:rPr>
              <a:t>from</a:t>
            </a:r>
            <a:r>
              <a:rPr dirty="0" sz="1200" spc="-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200" spc="-10">
                <a:solidFill>
                  <a:srgbClr val="1A1A2E"/>
                </a:solidFill>
                <a:latin typeface="Arial"/>
                <a:cs typeface="Arial"/>
              </a:rPr>
              <a:t>robot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→</a:t>
            </a:r>
            <a:r>
              <a:rPr dirty="0" sz="1200" spc="-3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1A1A2E"/>
                </a:solidFill>
                <a:latin typeface="Arial"/>
                <a:cs typeface="Arial"/>
              </a:rPr>
              <a:t>Salesforce trained only on product features — not institutional </a:t>
            </a:r>
            <a:r>
              <a:rPr dirty="0" sz="1200" spc="-10">
                <a:solidFill>
                  <a:srgbClr val="1A1A2E"/>
                </a:solidFill>
                <a:latin typeface="Arial"/>
                <a:cs typeface="Arial"/>
              </a:rPr>
              <a:t>selling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855"/>
              </a:spcBef>
            </a:pP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900" spc="-10" b="1">
                <a:solidFill>
                  <a:srgbClr val="003366"/>
                </a:solidFill>
                <a:latin typeface="Arial"/>
                <a:cs typeface="Arial"/>
              </a:rPr>
              <a:t>T</a:t>
            </a:r>
            <a:r>
              <a:rPr dirty="0" sz="900" spc="-14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00" b="1">
                <a:solidFill>
                  <a:srgbClr val="003366"/>
                </a:solidFill>
                <a:latin typeface="Arial"/>
                <a:cs typeface="Arial"/>
              </a:rPr>
              <a:t>H</a:t>
            </a:r>
            <a:r>
              <a:rPr dirty="0" sz="900" spc="-14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00" b="1">
                <a:solidFill>
                  <a:srgbClr val="003366"/>
                </a:solidFill>
                <a:latin typeface="Arial"/>
                <a:cs typeface="Arial"/>
              </a:rPr>
              <a:t>E</a:t>
            </a:r>
            <a:r>
              <a:rPr dirty="0" sz="900" spc="23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00" b="1">
                <a:solidFill>
                  <a:srgbClr val="003366"/>
                </a:solidFill>
                <a:latin typeface="Arial"/>
                <a:cs typeface="Arial"/>
              </a:rPr>
              <a:t>1</a:t>
            </a:r>
            <a:r>
              <a:rPr dirty="0" sz="900" spc="-14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00" b="1">
                <a:solidFill>
                  <a:srgbClr val="003366"/>
                </a:solidFill>
                <a:latin typeface="Arial"/>
                <a:cs typeface="Arial"/>
              </a:rPr>
              <a:t>8</a:t>
            </a:r>
            <a:r>
              <a:rPr dirty="0" sz="900" spc="-14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00" b="1">
                <a:solidFill>
                  <a:srgbClr val="003366"/>
                </a:solidFill>
                <a:latin typeface="Arial"/>
                <a:cs typeface="Arial"/>
              </a:rPr>
              <a:t>0</a:t>
            </a:r>
            <a:r>
              <a:rPr dirty="0" sz="900" spc="-13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00" spc="-10" b="1">
                <a:solidFill>
                  <a:srgbClr val="003366"/>
                </a:solidFill>
                <a:latin typeface="Arial"/>
                <a:cs typeface="Arial"/>
              </a:rPr>
              <a:t>-</a:t>
            </a:r>
            <a:r>
              <a:rPr dirty="0" sz="900" spc="-14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00" b="1">
                <a:solidFill>
                  <a:srgbClr val="003366"/>
                </a:solidFill>
                <a:latin typeface="Arial"/>
                <a:cs typeface="Arial"/>
              </a:rPr>
              <a:t>D</a:t>
            </a:r>
            <a:r>
              <a:rPr dirty="0" sz="900" spc="-13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00" b="1">
                <a:solidFill>
                  <a:srgbClr val="003366"/>
                </a:solidFill>
                <a:latin typeface="Arial"/>
                <a:cs typeface="Arial"/>
              </a:rPr>
              <a:t>AY</a:t>
            </a:r>
            <a:r>
              <a:rPr dirty="0" sz="900" spc="21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00" b="1">
                <a:solidFill>
                  <a:srgbClr val="003366"/>
                </a:solidFill>
                <a:latin typeface="Arial"/>
                <a:cs typeface="Arial"/>
              </a:rPr>
              <a:t>O</a:t>
            </a:r>
            <a:r>
              <a:rPr dirty="0" sz="900" spc="-14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00" b="1">
                <a:solidFill>
                  <a:srgbClr val="003366"/>
                </a:solidFill>
                <a:latin typeface="Arial"/>
                <a:cs typeface="Arial"/>
              </a:rPr>
              <a:t>P</a:t>
            </a:r>
            <a:r>
              <a:rPr dirty="0" sz="900" spc="-13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00" b="1">
                <a:solidFill>
                  <a:srgbClr val="003366"/>
                </a:solidFill>
                <a:latin typeface="Arial"/>
                <a:cs typeface="Arial"/>
              </a:rPr>
              <a:t>P</a:t>
            </a:r>
            <a:r>
              <a:rPr dirty="0" sz="900" spc="-14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00" b="1">
                <a:solidFill>
                  <a:srgbClr val="003366"/>
                </a:solidFill>
                <a:latin typeface="Arial"/>
                <a:cs typeface="Arial"/>
              </a:rPr>
              <a:t>O</a:t>
            </a:r>
            <a:r>
              <a:rPr dirty="0" sz="900" spc="-14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00" b="1">
                <a:solidFill>
                  <a:srgbClr val="003366"/>
                </a:solidFill>
                <a:latin typeface="Arial"/>
                <a:cs typeface="Arial"/>
              </a:rPr>
              <a:t>R</a:t>
            </a:r>
            <a:r>
              <a:rPr dirty="0" sz="900" spc="-13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00" spc="-10" b="1">
                <a:solidFill>
                  <a:srgbClr val="003366"/>
                </a:solidFill>
                <a:latin typeface="Arial"/>
                <a:cs typeface="Arial"/>
              </a:rPr>
              <a:t>T</a:t>
            </a:r>
            <a:r>
              <a:rPr dirty="0" sz="900" spc="-14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00" b="1">
                <a:solidFill>
                  <a:srgbClr val="003366"/>
                </a:solidFill>
                <a:latin typeface="Arial"/>
                <a:cs typeface="Arial"/>
              </a:rPr>
              <a:t>U</a:t>
            </a:r>
            <a:r>
              <a:rPr dirty="0" sz="900" spc="-13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00" b="1">
                <a:solidFill>
                  <a:srgbClr val="003366"/>
                </a:solidFill>
                <a:latin typeface="Arial"/>
                <a:cs typeface="Arial"/>
              </a:rPr>
              <a:t>N</a:t>
            </a:r>
            <a:r>
              <a:rPr dirty="0" sz="900" spc="-14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00" b="1">
                <a:solidFill>
                  <a:srgbClr val="003366"/>
                </a:solidFill>
                <a:latin typeface="Arial"/>
                <a:cs typeface="Arial"/>
              </a:rPr>
              <a:t>I</a:t>
            </a:r>
            <a:r>
              <a:rPr dirty="0" sz="900" spc="-14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00" spc="-10" b="1">
                <a:solidFill>
                  <a:srgbClr val="003366"/>
                </a:solidFill>
                <a:latin typeface="Arial"/>
                <a:cs typeface="Arial"/>
              </a:rPr>
              <a:t>T</a:t>
            </a:r>
            <a:r>
              <a:rPr dirty="0" sz="900" spc="-13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00" spc="-50" b="1">
                <a:solidFill>
                  <a:srgbClr val="003366"/>
                </a:solidFill>
                <a:latin typeface="Arial"/>
                <a:cs typeface="Arial"/>
              </a:rPr>
              <a:t>Y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9"/>
              </a:spcBef>
            </a:pPr>
            <a:endParaRPr sz="9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→</a:t>
            </a:r>
            <a:r>
              <a:rPr dirty="0" sz="1200" spc="-3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1A1A2E"/>
                </a:solidFill>
                <a:latin typeface="Arial"/>
                <a:cs typeface="Arial"/>
              </a:rPr>
              <a:t>Corporate hospital segment: 30%+ of India's private knee </a:t>
            </a:r>
            <a:r>
              <a:rPr dirty="0" sz="1200" spc="-10">
                <a:solidFill>
                  <a:srgbClr val="1A1A2E"/>
                </a:solidFill>
                <a:latin typeface="Arial"/>
                <a:cs typeface="Arial"/>
              </a:rPr>
              <a:t>volume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→</a:t>
            </a:r>
            <a:r>
              <a:rPr dirty="0" sz="1200" spc="-4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1A1A2E"/>
                </a:solidFill>
                <a:latin typeface="Arial"/>
                <a:cs typeface="Arial"/>
              </a:rPr>
              <a:t>ROSA</a:t>
            </a:r>
            <a:r>
              <a:rPr dirty="0" sz="1200" spc="-7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1A1A2E"/>
                </a:solidFill>
                <a:latin typeface="Arial"/>
                <a:cs typeface="Arial"/>
              </a:rPr>
              <a:t>Knee's 90-landmark mapping</a:t>
            </a:r>
            <a:r>
              <a:rPr dirty="0" sz="1200" spc="-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1A1A2E"/>
                </a:solidFill>
                <a:latin typeface="Arial"/>
                <a:cs typeface="Arial"/>
              </a:rPr>
              <a:t>vs. MAKO's 36</a:t>
            </a:r>
            <a:r>
              <a:rPr dirty="0" sz="1200" spc="-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1A1A2E"/>
                </a:solidFill>
                <a:latin typeface="Arial"/>
                <a:cs typeface="Arial"/>
              </a:rPr>
              <a:t>— a decisive clinical</a:t>
            </a:r>
            <a:r>
              <a:rPr dirty="0" sz="1200" spc="-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200" spc="-20">
                <a:solidFill>
                  <a:srgbClr val="1A1A2E"/>
                </a:solidFill>
                <a:latin typeface="Arial"/>
                <a:cs typeface="Arial"/>
              </a:rPr>
              <a:t>edge</a:t>
            </a:r>
            <a:endParaRPr sz="12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34999" y="6635750"/>
            <a:ext cx="4294505" cy="1511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IMARC</a:t>
            </a:r>
            <a:r>
              <a:rPr dirty="0" sz="800" spc="50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Group,</a:t>
            </a:r>
            <a:r>
              <a:rPr dirty="0" sz="800" spc="50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2025</a:t>
            </a:r>
            <a:r>
              <a:rPr dirty="0" sz="800" spc="50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|</a:t>
            </a:r>
            <a:r>
              <a:rPr dirty="0" sz="800" spc="50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Grand</a:t>
            </a:r>
            <a:r>
              <a:rPr dirty="0" sz="800" spc="55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View</a:t>
            </a:r>
            <a:r>
              <a:rPr dirty="0" sz="800" spc="50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Research,</a:t>
            </a:r>
            <a:r>
              <a:rPr dirty="0" sz="800" spc="50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2024</a:t>
            </a:r>
            <a:r>
              <a:rPr dirty="0" sz="800" spc="50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| ADGcatalyst</a:t>
            </a:r>
            <a:r>
              <a:rPr dirty="0" sz="800" spc="50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Strategic</a:t>
            </a:r>
            <a:r>
              <a:rPr dirty="0" sz="800" spc="50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8B8B8B"/>
                </a:solidFill>
                <a:latin typeface="Arial"/>
                <a:cs typeface="Arial"/>
              </a:rPr>
              <a:t>Consulting,</a:t>
            </a:r>
            <a:r>
              <a:rPr dirty="0" sz="800" spc="55">
                <a:solidFill>
                  <a:srgbClr val="8B8B8B"/>
                </a:solidFill>
                <a:latin typeface="Arial"/>
                <a:cs typeface="Arial"/>
              </a:rPr>
              <a:t> </a:t>
            </a:r>
            <a:r>
              <a:rPr dirty="0" sz="800" spc="-20">
                <a:solidFill>
                  <a:srgbClr val="8B8B8B"/>
                </a:solidFill>
                <a:latin typeface="Arial"/>
                <a:cs typeface="Arial"/>
              </a:rPr>
              <a:t>2026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34850" cy="6858000"/>
            <a:chOff x="0" y="0"/>
            <a:chExt cx="1213485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12"/>
              <a:ext cx="12134850" cy="6858000"/>
            </a:xfrm>
            <a:custGeom>
              <a:avLst/>
              <a:gdLst/>
              <a:ahLst/>
              <a:cxnLst/>
              <a:rect l="l" t="t" r="r" b="b"/>
              <a:pathLst>
                <a:path w="12134850" h="6858000">
                  <a:moveTo>
                    <a:pt x="12134837" y="0"/>
                  </a:moveTo>
                  <a:lnTo>
                    <a:pt x="76187" y="0"/>
                  </a:lnTo>
                  <a:lnTo>
                    <a:pt x="0" y="0"/>
                  </a:lnTo>
                  <a:lnTo>
                    <a:pt x="0" y="6857987"/>
                  </a:lnTo>
                  <a:lnTo>
                    <a:pt x="76187" y="6857987"/>
                  </a:lnTo>
                  <a:lnTo>
                    <a:pt x="76187" y="904875"/>
                  </a:lnTo>
                  <a:lnTo>
                    <a:pt x="12134837" y="904875"/>
                  </a:lnTo>
                  <a:lnTo>
                    <a:pt x="12134837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76199" y="866775"/>
              <a:ext cx="12058650" cy="38100"/>
            </a:xfrm>
            <a:custGeom>
              <a:avLst/>
              <a:gdLst/>
              <a:ahLst/>
              <a:cxnLst/>
              <a:rect l="l" t="t" r="r" b="b"/>
              <a:pathLst>
                <a:path w="12058650" h="38100">
                  <a:moveTo>
                    <a:pt x="12058649" y="38099"/>
                  </a:moveTo>
                  <a:lnTo>
                    <a:pt x="0" y="38099"/>
                  </a:lnTo>
                  <a:lnTo>
                    <a:pt x="0" y="0"/>
                  </a:lnTo>
                  <a:lnTo>
                    <a:pt x="12058649" y="0"/>
                  </a:lnTo>
                  <a:lnTo>
                    <a:pt x="12058649" y="3809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7668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/>
              <a:t>180-Day</a:t>
            </a:r>
            <a:r>
              <a:rPr dirty="0" sz="3000" spc="-10"/>
              <a:t> </a:t>
            </a:r>
            <a:r>
              <a:rPr dirty="0" sz="3000"/>
              <a:t>Plan</a:t>
            </a:r>
            <a:r>
              <a:rPr dirty="0" sz="3000" spc="-10"/>
              <a:t> </a:t>
            </a:r>
            <a:r>
              <a:rPr dirty="0" sz="3000"/>
              <a:t>—</a:t>
            </a:r>
            <a:r>
              <a:rPr dirty="0" sz="3000" spc="-10"/>
              <a:t> </a:t>
            </a:r>
            <a:r>
              <a:rPr dirty="0" sz="3000"/>
              <a:t>Six</a:t>
            </a:r>
            <a:r>
              <a:rPr dirty="0" sz="3000" spc="-10"/>
              <a:t> </a:t>
            </a:r>
            <a:r>
              <a:rPr dirty="0" sz="3000"/>
              <a:t>Phases</a:t>
            </a:r>
            <a:r>
              <a:rPr dirty="0" sz="3000" spc="-10"/>
              <a:t> </a:t>
            </a:r>
            <a:r>
              <a:rPr dirty="0" sz="3000"/>
              <a:t>at</a:t>
            </a:r>
            <a:r>
              <a:rPr dirty="0" sz="3000" spc="-5"/>
              <a:t> </a:t>
            </a:r>
            <a:r>
              <a:rPr dirty="0" sz="3000"/>
              <a:t>a</a:t>
            </a:r>
            <a:r>
              <a:rPr dirty="0" sz="3000" spc="-10"/>
              <a:t> Glance</a:t>
            </a:r>
            <a:endParaRPr sz="3000"/>
          </a:p>
        </p:txBody>
      </p:sp>
      <p:sp>
        <p:nvSpPr>
          <p:cNvPr id="6" name="object 6"/>
          <p:cNvSpPr/>
          <p:nvPr/>
        </p:nvSpPr>
        <p:spPr>
          <a:xfrm>
            <a:off x="647699" y="1133475"/>
            <a:ext cx="1676400" cy="5295900"/>
          </a:xfrm>
          <a:custGeom>
            <a:avLst/>
            <a:gdLst/>
            <a:ahLst/>
            <a:cxnLst/>
            <a:rect l="l" t="t" r="r" b="b"/>
            <a:pathLst>
              <a:path w="1676400" h="5295900">
                <a:moveTo>
                  <a:pt x="1676399" y="5295899"/>
                </a:moveTo>
                <a:lnTo>
                  <a:pt x="0" y="5295899"/>
                </a:lnTo>
                <a:lnTo>
                  <a:pt x="0" y="0"/>
                </a:lnTo>
                <a:lnTo>
                  <a:pt x="1676399" y="0"/>
                </a:lnTo>
                <a:lnTo>
                  <a:pt x="1676399" y="5295899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806449" y="1292225"/>
            <a:ext cx="560070" cy="1511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800" b="1">
                <a:solidFill>
                  <a:srgbClr val="FEFEFE"/>
                </a:solidFill>
                <a:latin typeface="Arial"/>
                <a:cs typeface="Arial"/>
              </a:rPr>
              <a:t>P</a:t>
            </a:r>
            <a:r>
              <a:rPr dirty="0" sz="800" spc="-105" b="1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FEFEFE"/>
                </a:solidFill>
                <a:latin typeface="Arial"/>
                <a:cs typeface="Arial"/>
              </a:rPr>
              <a:t>H</a:t>
            </a:r>
            <a:r>
              <a:rPr dirty="0" sz="800" spc="-100" b="1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FEFEFE"/>
                </a:solidFill>
                <a:latin typeface="Arial"/>
                <a:cs typeface="Arial"/>
              </a:rPr>
              <a:t>A</a:t>
            </a:r>
            <a:r>
              <a:rPr dirty="0" sz="800" spc="-100" b="1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FEFEFE"/>
                </a:solidFill>
                <a:latin typeface="Arial"/>
                <a:cs typeface="Arial"/>
              </a:rPr>
              <a:t>S</a:t>
            </a:r>
            <a:r>
              <a:rPr dirty="0" sz="800" spc="-105" b="1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FEFEFE"/>
                </a:solidFill>
                <a:latin typeface="Arial"/>
                <a:cs typeface="Arial"/>
              </a:rPr>
              <a:t>E</a:t>
            </a:r>
            <a:r>
              <a:rPr dirty="0" sz="800" spc="265" b="1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 spc="-50" b="1">
                <a:solidFill>
                  <a:srgbClr val="FEFEFE"/>
                </a:solidFill>
                <a:latin typeface="Arial"/>
                <a:cs typeface="Arial"/>
              </a:rPr>
              <a:t>1</a:t>
            </a:r>
            <a:endParaRPr sz="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06449" y="1501775"/>
            <a:ext cx="1025525" cy="701675"/>
          </a:xfrm>
          <a:prstGeom prst="rect">
            <a:avLst/>
          </a:prstGeom>
        </p:spPr>
        <p:txBody>
          <a:bodyPr wrap="square" lIns="0" tIns="8890" rIns="0" bIns="0" rtlCol="0" vert="horz">
            <a:spAutoFit/>
          </a:bodyPr>
          <a:lstStyle/>
          <a:p>
            <a:pPr marL="12700" marR="5080">
              <a:lnSpc>
                <a:spcPct val="101899"/>
              </a:lnSpc>
              <a:spcBef>
                <a:spcPts val="70"/>
              </a:spcBef>
            </a:pPr>
            <a:r>
              <a:rPr dirty="0" sz="1350" spc="-10" b="1">
                <a:solidFill>
                  <a:srgbClr val="FFFFFF"/>
                </a:solidFill>
                <a:latin typeface="Arial"/>
                <a:cs typeface="Arial"/>
              </a:rPr>
              <a:t>Salesforce Mobilisation</a:t>
            </a:r>
            <a:endParaRPr sz="13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dirty="0" sz="1100" b="1">
                <a:solidFill>
                  <a:srgbClr val="FEFEFE"/>
                </a:solidFill>
                <a:latin typeface="Arial"/>
                <a:cs typeface="Arial"/>
              </a:rPr>
              <a:t>Days</a:t>
            </a:r>
            <a:r>
              <a:rPr dirty="0" sz="1100" spc="55" b="1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FEFEFE"/>
                </a:solidFill>
                <a:latin typeface="Arial"/>
                <a:cs typeface="Arial"/>
              </a:rPr>
              <a:t>1–</a:t>
            </a:r>
            <a:r>
              <a:rPr dirty="0" sz="1100" spc="-25" b="1">
                <a:solidFill>
                  <a:srgbClr val="FEFEFE"/>
                </a:solidFill>
                <a:latin typeface="Arial"/>
                <a:cs typeface="Arial"/>
              </a:rPr>
              <a:t>30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819149" y="1133475"/>
            <a:ext cx="3352800" cy="5295900"/>
            <a:chOff x="819149" y="1133475"/>
            <a:chExt cx="3352800" cy="5295900"/>
          </a:xfrm>
        </p:grpSpPr>
        <p:sp>
          <p:nvSpPr>
            <p:cNvPr id="10" name="object 10"/>
            <p:cNvSpPr/>
            <p:nvPr/>
          </p:nvSpPr>
          <p:spPr>
            <a:xfrm>
              <a:off x="819149" y="2295525"/>
              <a:ext cx="304800" cy="28575"/>
            </a:xfrm>
            <a:custGeom>
              <a:avLst/>
              <a:gdLst/>
              <a:ahLst/>
              <a:cxnLst/>
              <a:rect l="l" t="t" r="r" b="b"/>
              <a:pathLst>
                <a:path w="304800" h="28575">
                  <a:moveTo>
                    <a:pt x="304799" y="28574"/>
                  </a:moveTo>
                  <a:lnTo>
                    <a:pt x="0" y="28574"/>
                  </a:lnTo>
                  <a:lnTo>
                    <a:pt x="0" y="0"/>
                  </a:lnTo>
                  <a:lnTo>
                    <a:pt x="304799" y="0"/>
                  </a:lnTo>
                  <a:lnTo>
                    <a:pt x="304799" y="28574"/>
                  </a:lnTo>
                  <a:close/>
                </a:path>
              </a:pathLst>
            </a:custGeom>
            <a:solidFill>
              <a:srgbClr val="FFFFFF">
                <a:alpha val="45098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2495549" y="1133475"/>
              <a:ext cx="1676400" cy="5295900"/>
            </a:xfrm>
            <a:custGeom>
              <a:avLst/>
              <a:gdLst/>
              <a:ahLst/>
              <a:cxnLst/>
              <a:rect l="l" t="t" r="r" b="b"/>
              <a:pathLst>
                <a:path w="1676400" h="5295900">
                  <a:moveTo>
                    <a:pt x="1676399" y="5295899"/>
                  </a:moveTo>
                  <a:lnTo>
                    <a:pt x="0" y="5295899"/>
                  </a:lnTo>
                  <a:lnTo>
                    <a:pt x="0" y="0"/>
                  </a:lnTo>
                  <a:lnTo>
                    <a:pt x="1676399" y="0"/>
                  </a:lnTo>
                  <a:lnTo>
                    <a:pt x="1676399" y="5295899"/>
                  </a:lnTo>
                  <a:close/>
                </a:path>
              </a:pathLst>
            </a:custGeom>
            <a:solidFill>
              <a:srgbClr val="005999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/>
          <p:cNvSpPr txBox="1"/>
          <p:nvPr/>
        </p:nvSpPr>
        <p:spPr>
          <a:xfrm>
            <a:off x="2654299" y="1292225"/>
            <a:ext cx="560070" cy="1511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800" b="1">
                <a:solidFill>
                  <a:srgbClr val="FEFEFE"/>
                </a:solidFill>
                <a:latin typeface="Arial"/>
                <a:cs typeface="Arial"/>
              </a:rPr>
              <a:t>P</a:t>
            </a:r>
            <a:r>
              <a:rPr dirty="0" sz="800" spc="-105" b="1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FEFEFE"/>
                </a:solidFill>
                <a:latin typeface="Arial"/>
                <a:cs typeface="Arial"/>
              </a:rPr>
              <a:t>H</a:t>
            </a:r>
            <a:r>
              <a:rPr dirty="0" sz="800" spc="-100" b="1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FEFEFE"/>
                </a:solidFill>
                <a:latin typeface="Arial"/>
                <a:cs typeface="Arial"/>
              </a:rPr>
              <a:t>A</a:t>
            </a:r>
            <a:r>
              <a:rPr dirty="0" sz="800" spc="-100" b="1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FEFEFE"/>
                </a:solidFill>
                <a:latin typeface="Arial"/>
                <a:cs typeface="Arial"/>
              </a:rPr>
              <a:t>S</a:t>
            </a:r>
            <a:r>
              <a:rPr dirty="0" sz="800" spc="-105" b="1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FEFEFE"/>
                </a:solidFill>
                <a:latin typeface="Arial"/>
                <a:cs typeface="Arial"/>
              </a:rPr>
              <a:t>E</a:t>
            </a:r>
            <a:r>
              <a:rPr dirty="0" sz="800" spc="265" b="1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 spc="-50" b="1">
                <a:solidFill>
                  <a:srgbClr val="FEFEFE"/>
                </a:solidFill>
                <a:latin typeface="Arial"/>
                <a:cs typeface="Arial"/>
              </a:rPr>
              <a:t>2</a:t>
            </a:r>
            <a:endParaRPr sz="8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654299" y="1501775"/>
            <a:ext cx="1188085" cy="701675"/>
          </a:xfrm>
          <a:prstGeom prst="rect">
            <a:avLst/>
          </a:prstGeom>
        </p:spPr>
        <p:txBody>
          <a:bodyPr wrap="square" lIns="0" tIns="8890" rIns="0" bIns="0" rtlCol="0" vert="horz">
            <a:spAutoFit/>
          </a:bodyPr>
          <a:lstStyle/>
          <a:p>
            <a:pPr marL="12700" marR="5080">
              <a:lnSpc>
                <a:spcPct val="101899"/>
              </a:lnSpc>
              <a:spcBef>
                <a:spcPts val="70"/>
              </a:spcBef>
            </a:pPr>
            <a:r>
              <a:rPr dirty="0" sz="1350" spc="-10" b="1">
                <a:solidFill>
                  <a:srgbClr val="FFFFFF"/>
                </a:solidFill>
                <a:latin typeface="Arial"/>
                <a:cs typeface="Arial"/>
              </a:rPr>
              <a:t>Corporate </a:t>
            </a:r>
            <a:r>
              <a:rPr dirty="0" sz="1350" b="1">
                <a:solidFill>
                  <a:srgbClr val="FFFFFF"/>
                </a:solidFill>
                <a:latin typeface="Arial"/>
                <a:cs typeface="Arial"/>
              </a:rPr>
              <a:t>Hospital </a:t>
            </a:r>
            <a:r>
              <a:rPr dirty="0" sz="1350" spc="-10" b="1">
                <a:solidFill>
                  <a:srgbClr val="FFFFFF"/>
                </a:solidFill>
                <a:latin typeface="Arial"/>
                <a:cs typeface="Arial"/>
              </a:rPr>
              <a:t>Entry</a:t>
            </a:r>
            <a:endParaRPr sz="13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dirty="0" sz="1100" b="1">
                <a:solidFill>
                  <a:srgbClr val="FEFEFE"/>
                </a:solidFill>
                <a:latin typeface="Arial"/>
                <a:cs typeface="Arial"/>
              </a:rPr>
              <a:t>Days</a:t>
            </a:r>
            <a:r>
              <a:rPr dirty="0" sz="1100" spc="65" b="1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FEFEFE"/>
                </a:solidFill>
                <a:latin typeface="Arial"/>
                <a:cs typeface="Arial"/>
              </a:rPr>
              <a:t>31–</a:t>
            </a:r>
            <a:r>
              <a:rPr dirty="0" sz="1100" spc="-25" b="1">
                <a:solidFill>
                  <a:srgbClr val="FEFEFE"/>
                </a:solidFill>
                <a:latin typeface="Arial"/>
                <a:cs typeface="Arial"/>
              </a:rPr>
              <a:t>60</a:t>
            </a:r>
            <a:endParaRPr sz="11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19149" y="5800725"/>
            <a:ext cx="1333500" cy="438150"/>
          </a:xfrm>
          <a:prstGeom prst="rect">
            <a:avLst/>
          </a:prstGeom>
          <a:solidFill>
            <a:srgbClr val="FFFFFF">
              <a:alpha val="14898"/>
            </a:srgbClr>
          </a:solidFill>
        </p:spPr>
        <p:txBody>
          <a:bodyPr wrap="square" lIns="0" tIns="76835" rIns="0" bIns="0" rtlCol="0" vert="horz">
            <a:spAutoFit/>
          </a:bodyPr>
          <a:lstStyle/>
          <a:p>
            <a:pPr marL="114300" marR="257175">
              <a:lnSpc>
                <a:spcPts val="1120"/>
              </a:lnSpc>
              <a:spcBef>
                <a:spcPts val="605"/>
              </a:spcBef>
            </a:pPr>
            <a:r>
              <a:rPr dirty="0" sz="950" b="1">
                <a:solidFill>
                  <a:srgbClr val="FFFFFF"/>
                </a:solidFill>
                <a:latin typeface="Arial"/>
                <a:cs typeface="Arial"/>
              </a:rPr>
              <a:t>Target:</a:t>
            </a:r>
            <a:r>
              <a:rPr dirty="0" sz="950" spc="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FFFFFF"/>
                </a:solidFill>
                <a:latin typeface="Arial"/>
                <a:cs typeface="Arial"/>
              </a:rPr>
              <a:t>100%</a:t>
            </a:r>
            <a:r>
              <a:rPr dirty="0" sz="950" spc="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 spc="-25" b="1">
                <a:solidFill>
                  <a:srgbClr val="FFFFFF"/>
                </a:solidFill>
                <a:latin typeface="Arial"/>
                <a:cs typeface="Arial"/>
              </a:rPr>
              <a:t>SF </a:t>
            </a:r>
            <a:r>
              <a:rPr dirty="0" sz="950" spc="-10" b="1">
                <a:solidFill>
                  <a:srgbClr val="FFFFFF"/>
                </a:solidFill>
                <a:latin typeface="Arial"/>
                <a:cs typeface="Arial"/>
              </a:rPr>
              <a:t>Trained</a:t>
            </a:r>
            <a:endParaRPr sz="950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2666999" y="1133475"/>
            <a:ext cx="3352800" cy="5295900"/>
            <a:chOff x="2666999" y="1133475"/>
            <a:chExt cx="3352800" cy="5295900"/>
          </a:xfrm>
        </p:grpSpPr>
        <p:sp>
          <p:nvSpPr>
            <p:cNvPr id="16" name="object 16"/>
            <p:cNvSpPr/>
            <p:nvPr/>
          </p:nvSpPr>
          <p:spPr>
            <a:xfrm>
              <a:off x="2666999" y="2295525"/>
              <a:ext cx="304800" cy="28575"/>
            </a:xfrm>
            <a:custGeom>
              <a:avLst/>
              <a:gdLst/>
              <a:ahLst/>
              <a:cxnLst/>
              <a:rect l="l" t="t" r="r" b="b"/>
              <a:pathLst>
                <a:path w="304800" h="28575">
                  <a:moveTo>
                    <a:pt x="304799" y="28574"/>
                  </a:moveTo>
                  <a:lnTo>
                    <a:pt x="0" y="28574"/>
                  </a:lnTo>
                  <a:lnTo>
                    <a:pt x="0" y="0"/>
                  </a:lnTo>
                  <a:lnTo>
                    <a:pt x="304799" y="0"/>
                  </a:lnTo>
                  <a:lnTo>
                    <a:pt x="304799" y="28574"/>
                  </a:lnTo>
                  <a:close/>
                </a:path>
              </a:pathLst>
            </a:custGeom>
            <a:solidFill>
              <a:srgbClr val="FFFFFF">
                <a:alpha val="45098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4343399" y="1133475"/>
              <a:ext cx="1676400" cy="5295900"/>
            </a:xfrm>
            <a:custGeom>
              <a:avLst/>
              <a:gdLst/>
              <a:ahLst/>
              <a:cxnLst/>
              <a:rect l="l" t="t" r="r" b="b"/>
              <a:pathLst>
                <a:path w="1676400" h="5295900">
                  <a:moveTo>
                    <a:pt x="1676399" y="5295899"/>
                  </a:moveTo>
                  <a:lnTo>
                    <a:pt x="0" y="5295899"/>
                  </a:lnTo>
                  <a:lnTo>
                    <a:pt x="0" y="0"/>
                  </a:lnTo>
                  <a:lnTo>
                    <a:pt x="1676399" y="0"/>
                  </a:lnTo>
                  <a:lnTo>
                    <a:pt x="1676399" y="5295899"/>
                  </a:lnTo>
                  <a:close/>
                </a:path>
              </a:pathLst>
            </a:custGeom>
            <a:solidFill>
              <a:srgbClr val="1A6A1A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" name="object 19"/>
          <p:cNvSpPr txBox="1"/>
          <p:nvPr/>
        </p:nvSpPr>
        <p:spPr>
          <a:xfrm>
            <a:off x="4502150" y="1292225"/>
            <a:ext cx="560070" cy="1511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800" b="1">
                <a:solidFill>
                  <a:srgbClr val="FEFEFE"/>
                </a:solidFill>
                <a:latin typeface="Arial"/>
                <a:cs typeface="Arial"/>
              </a:rPr>
              <a:t>P</a:t>
            </a:r>
            <a:r>
              <a:rPr dirty="0" sz="800" spc="-105" b="1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FEFEFE"/>
                </a:solidFill>
                <a:latin typeface="Arial"/>
                <a:cs typeface="Arial"/>
              </a:rPr>
              <a:t>H</a:t>
            </a:r>
            <a:r>
              <a:rPr dirty="0" sz="800" spc="-100" b="1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FEFEFE"/>
                </a:solidFill>
                <a:latin typeface="Arial"/>
                <a:cs typeface="Arial"/>
              </a:rPr>
              <a:t>A</a:t>
            </a:r>
            <a:r>
              <a:rPr dirty="0" sz="800" spc="-100" b="1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FEFEFE"/>
                </a:solidFill>
                <a:latin typeface="Arial"/>
                <a:cs typeface="Arial"/>
              </a:rPr>
              <a:t>S</a:t>
            </a:r>
            <a:r>
              <a:rPr dirty="0" sz="800" spc="-105" b="1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FEFEFE"/>
                </a:solidFill>
                <a:latin typeface="Arial"/>
                <a:cs typeface="Arial"/>
              </a:rPr>
              <a:t>E</a:t>
            </a:r>
            <a:r>
              <a:rPr dirty="0" sz="800" spc="265" b="1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 spc="-50" b="1">
                <a:solidFill>
                  <a:srgbClr val="FEFEFE"/>
                </a:solidFill>
                <a:latin typeface="Arial"/>
                <a:cs typeface="Arial"/>
              </a:rPr>
              <a:t>3</a:t>
            </a:r>
            <a:endParaRPr sz="8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502150" y="1501775"/>
            <a:ext cx="1337310" cy="701675"/>
          </a:xfrm>
          <a:prstGeom prst="rect">
            <a:avLst/>
          </a:prstGeom>
        </p:spPr>
        <p:txBody>
          <a:bodyPr wrap="square" lIns="0" tIns="8890" rIns="0" bIns="0" rtlCol="0" vert="horz">
            <a:spAutoFit/>
          </a:bodyPr>
          <a:lstStyle/>
          <a:p>
            <a:pPr marL="12700" marR="5080">
              <a:lnSpc>
                <a:spcPct val="101899"/>
              </a:lnSpc>
              <a:spcBef>
                <a:spcPts val="70"/>
              </a:spcBef>
            </a:pPr>
            <a:r>
              <a:rPr dirty="0" sz="1350" b="1">
                <a:solidFill>
                  <a:srgbClr val="FFFFFF"/>
                </a:solidFill>
                <a:latin typeface="Arial"/>
                <a:cs typeface="Arial"/>
              </a:rPr>
              <a:t>KOL</a:t>
            </a:r>
            <a:r>
              <a:rPr dirty="0" sz="135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350" spc="-10" b="1">
                <a:solidFill>
                  <a:srgbClr val="FFFFFF"/>
                </a:solidFill>
                <a:latin typeface="Arial"/>
                <a:cs typeface="Arial"/>
              </a:rPr>
              <a:t>Ecosystem Build</a:t>
            </a:r>
            <a:endParaRPr sz="13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dirty="0" sz="1100" b="1">
                <a:solidFill>
                  <a:srgbClr val="FEFEFE"/>
                </a:solidFill>
                <a:latin typeface="Arial"/>
                <a:cs typeface="Arial"/>
              </a:rPr>
              <a:t>Days</a:t>
            </a:r>
            <a:r>
              <a:rPr dirty="0" sz="1100" spc="65" b="1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FEFEFE"/>
                </a:solidFill>
                <a:latin typeface="Arial"/>
                <a:cs typeface="Arial"/>
              </a:rPr>
              <a:t>61–</a:t>
            </a:r>
            <a:r>
              <a:rPr dirty="0" sz="1100" spc="-25" b="1">
                <a:solidFill>
                  <a:srgbClr val="FEFEFE"/>
                </a:solidFill>
                <a:latin typeface="Arial"/>
                <a:cs typeface="Arial"/>
              </a:rPr>
              <a:t>90</a:t>
            </a:r>
            <a:endParaRPr sz="11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666999" y="5800725"/>
            <a:ext cx="1333500" cy="438150"/>
          </a:xfrm>
          <a:prstGeom prst="rect">
            <a:avLst/>
          </a:prstGeom>
          <a:solidFill>
            <a:srgbClr val="FFFFFF">
              <a:alpha val="14898"/>
            </a:srgbClr>
          </a:solidFill>
        </p:spPr>
        <p:txBody>
          <a:bodyPr wrap="square" lIns="0" tIns="76835" rIns="0" bIns="0" rtlCol="0" vert="horz">
            <a:spAutoFit/>
          </a:bodyPr>
          <a:lstStyle/>
          <a:p>
            <a:pPr marL="114300" marR="126364">
              <a:lnSpc>
                <a:spcPts val="1120"/>
              </a:lnSpc>
              <a:spcBef>
                <a:spcPts val="605"/>
              </a:spcBef>
            </a:pPr>
            <a:r>
              <a:rPr dirty="0" sz="950" b="1">
                <a:solidFill>
                  <a:srgbClr val="FFFFFF"/>
                </a:solidFill>
                <a:latin typeface="Arial"/>
                <a:cs typeface="Arial"/>
              </a:rPr>
              <a:t>Target:</a:t>
            </a:r>
            <a:r>
              <a:rPr dirty="0" sz="950" spc="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FFFFFF"/>
                </a:solidFill>
                <a:latin typeface="Arial"/>
                <a:cs typeface="Arial"/>
              </a:rPr>
              <a:t>8</a:t>
            </a:r>
            <a:r>
              <a:rPr dirty="0" sz="950" spc="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 spc="-10" b="1">
                <a:solidFill>
                  <a:srgbClr val="FFFFFF"/>
                </a:solidFill>
                <a:latin typeface="Arial"/>
                <a:cs typeface="Arial"/>
              </a:rPr>
              <a:t>Meetings Secured</a:t>
            </a:r>
            <a:endParaRPr sz="950">
              <a:latin typeface="Arial"/>
              <a:cs typeface="Arial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4514849" y="1133475"/>
            <a:ext cx="3352800" cy="5295900"/>
            <a:chOff x="4514849" y="1133475"/>
            <a:chExt cx="3352800" cy="5295900"/>
          </a:xfrm>
        </p:grpSpPr>
        <p:sp>
          <p:nvSpPr>
            <p:cNvPr id="22" name="object 22"/>
            <p:cNvSpPr/>
            <p:nvPr/>
          </p:nvSpPr>
          <p:spPr>
            <a:xfrm>
              <a:off x="4514849" y="2295525"/>
              <a:ext cx="304800" cy="28575"/>
            </a:xfrm>
            <a:custGeom>
              <a:avLst/>
              <a:gdLst/>
              <a:ahLst/>
              <a:cxnLst/>
              <a:rect l="l" t="t" r="r" b="b"/>
              <a:pathLst>
                <a:path w="304800" h="28575">
                  <a:moveTo>
                    <a:pt x="304799" y="28574"/>
                  </a:moveTo>
                  <a:lnTo>
                    <a:pt x="0" y="28574"/>
                  </a:lnTo>
                  <a:lnTo>
                    <a:pt x="0" y="0"/>
                  </a:lnTo>
                  <a:lnTo>
                    <a:pt x="304799" y="0"/>
                  </a:lnTo>
                  <a:lnTo>
                    <a:pt x="304799" y="28574"/>
                  </a:lnTo>
                  <a:close/>
                </a:path>
              </a:pathLst>
            </a:custGeom>
            <a:solidFill>
              <a:srgbClr val="FFFFFF">
                <a:alpha val="45098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6191249" y="1133475"/>
              <a:ext cx="1676400" cy="5295900"/>
            </a:xfrm>
            <a:custGeom>
              <a:avLst/>
              <a:gdLst/>
              <a:ahLst/>
              <a:cxnLst/>
              <a:rect l="l" t="t" r="r" b="b"/>
              <a:pathLst>
                <a:path w="1676400" h="5295900">
                  <a:moveTo>
                    <a:pt x="1676399" y="5295899"/>
                  </a:moveTo>
                  <a:lnTo>
                    <a:pt x="0" y="5295899"/>
                  </a:lnTo>
                  <a:lnTo>
                    <a:pt x="0" y="0"/>
                  </a:lnTo>
                  <a:lnTo>
                    <a:pt x="1676399" y="0"/>
                  </a:lnTo>
                  <a:lnTo>
                    <a:pt x="1676399" y="5295899"/>
                  </a:lnTo>
                  <a:close/>
                </a:path>
              </a:pathLst>
            </a:custGeom>
            <a:solidFill>
              <a:srgbClr val="4A7B1A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5" name="object 25"/>
          <p:cNvSpPr txBox="1"/>
          <p:nvPr/>
        </p:nvSpPr>
        <p:spPr>
          <a:xfrm>
            <a:off x="6349999" y="1292225"/>
            <a:ext cx="560070" cy="1511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800" b="1">
                <a:solidFill>
                  <a:srgbClr val="FEFEFE"/>
                </a:solidFill>
                <a:latin typeface="Arial"/>
                <a:cs typeface="Arial"/>
              </a:rPr>
              <a:t>P</a:t>
            </a:r>
            <a:r>
              <a:rPr dirty="0" sz="800" spc="-105" b="1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FEFEFE"/>
                </a:solidFill>
                <a:latin typeface="Arial"/>
                <a:cs typeface="Arial"/>
              </a:rPr>
              <a:t>H</a:t>
            </a:r>
            <a:r>
              <a:rPr dirty="0" sz="800" spc="-100" b="1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FEFEFE"/>
                </a:solidFill>
                <a:latin typeface="Arial"/>
                <a:cs typeface="Arial"/>
              </a:rPr>
              <a:t>A</a:t>
            </a:r>
            <a:r>
              <a:rPr dirty="0" sz="800" spc="-100" b="1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FEFEFE"/>
                </a:solidFill>
                <a:latin typeface="Arial"/>
                <a:cs typeface="Arial"/>
              </a:rPr>
              <a:t>S</a:t>
            </a:r>
            <a:r>
              <a:rPr dirty="0" sz="800" spc="-105" b="1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FEFEFE"/>
                </a:solidFill>
                <a:latin typeface="Arial"/>
                <a:cs typeface="Arial"/>
              </a:rPr>
              <a:t>E</a:t>
            </a:r>
            <a:r>
              <a:rPr dirty="0" sz="800" spc="265" b="1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 spc="-50" b="1">
                <a:solidFill>
                  <a:srgbClr val="FEFEFE"/>
                </a:solidFill>
                <a:latin typeface="Arial"/>
                <a:cs typeface="Arial"/>
              </a:rPr>
              <a:t>4</a:t>
            </a:r>
            <a:endParaRPr sz="8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349999" y="1501775"/>
            <a:ext cx="883919" cy="9112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50" spc="-20" b="1">
                <a:solidFill>
                  <a:srgbClr val="FFFFFF"/>
                </a:solidFill>
                <a:latin typeface="Arial"/>
                <a:cs typeface="Arial"/>
              </a:rPr>
              <a:t>ROSA</a:t>
            </a:r>
            <a:endParaRPr sz="1350">
              <a:latin typeface="Arial"/>
              <a:cs typeface="Arial"/>
            </a:endParaRPr>
          </a:p>
          <a:p>
            <a:pPr marL="12700">
              <a:lnSpc>
                <a:spcPts val="1600"/>
              </a:lnSpc>
              <a:spcBef>
                <a:spcPts val="30"/>
              </a:spcBef>
            </a:pPr>
            <a:r>
              <a:rPr dirty="0" sz="1350" spc="-10" b="1">
                <a:solidFill>
                  <a:srgbClr val="FFFFFF"/>
                </a:solidFill>
                <a:latin typeface="Arial"/>
                <a:cs typeface="Arial"/>
              </a:rPr>
              <a:t>OPTIMIZE</a:t>
            </a:r>
            <a:endParaRPr sz="1350">
              <a:latin typeface="Arial"/>
              <a:cs typeface="Arial"/>
            </a:endParaRPr>
          </a:p>
          <a:p>
            <a:pPr marL="12700">
              <a:lnSpc>
                <a:spcPts val="1595"/>
              </a:lnSpc>
            </a:pPr>
            <a:r>
              <a:rPr dirty="0" sz="1350" spc="-10" b="1">
                <a:solidFill>
                  <a:srgbClr val="FFFFFF"/>
                </a:solidFill>
                <a:latin typeface="Arial"/>
                <a:cs typeface="Arial"/>
              </a:rPr>
              <a:t>Launch</a:t>
            </a:r>
            <a:endParaRPr sz="13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05"/>
              </a:spcBef>
            </a:pPr>
            <a:r>
              <a:rPr dirty="0" sz="1100" b="1">
                <a:solidFill>
                  <a:srgbClr val="FEFEFE"/>
                </a:solidFill>
                <a:latin typeface="Arial"/>
                <a:cs typeface="Arial"/>
              </a:rPr>
              <a:t>Days</a:t>
            </a:r>
            <a:r>
              <a:rPr dirty="0" sz="1100" spc="65" b="1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FEFEFE"/>
                </a:solidFill>
                <a:latin typeface="Arial"/>
                <a:cs typeface="Arial"/>
              </a:rPr>
              <a:t>91–</a:t>
            </a:r>
            <a:r>
              <a:rPr dirty="0" sz="1100" spc="-25" b="1">
                <a:solidFill>
                  <a:srgbClr val="FEFEFE"/>
                </a:solidFill>
                <a:latin typeface="Arial"/>
                <a:cs typeface="Arial"/>
              </a:rPr>
              <a:t>120</a:t>
            </a:r>
            <a:endParaRPr sz="11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514849" y="5800725"/>
            <a:ext cx="1333500" cy="438150"/>
          </a:xfrm>
          <a:prstGeom prst="rect">
            <a:avLst/>
          </a:prstGeom>
          <a:solidFill>
            <a:srgbClr val="FFFFFF">
              <a:alpha val="14898"/>
            </a:srgbClr>
          </a:solidFill>
        </p:spPr>
        <p:txBody>
          <a:bodyPr wrap="square" lIns="0" tIns="76835" rIns="0" bIns="0" rtlCol="0" vert="horz">
            <a:spAutoFit/>
          </a:bodyPr>
          <a:lstStyle/>
          <a:p>
            <a:pPr marL="114300" marR="560070">
              <a:lnSpc>
                <a:spcPts val="1120"/>
              </a:lnSpc>
              <a:spcBef>
                <a:spcPts val="605"/>
              </a:spcBef>
            </a:pPr>
            <a:r>
              <a:rPr dirty="0" sz="950" b="1">
                <a:solidFill>
                  <a:srgbClr val="FFFFFF"/>
                </a:solidFill>
                <a:latin typeface="Arial"/>
                <a:cs typeface="Arial"/>
              </a:rPr>
              <a:t>Target:</a:t>
            </a:r>
            <a:r>
              <a:rPr dirty="0" sz="950" spc="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 spc="-25" b="1">
                <a:solidFill>
                  <a:srgbClr val="FFFFFF"/>
                </a:solidFill>
                <a:latin typeface="Arial"/>
                <a:cs typeface="Arial"/>
              </a:rPr>
              <a:t>150 </a:t>
            </a:r>
            <a:r>
              <a:rPr dirty="0" sz="950" spc="-10" b="1">
                <a:solidFill>
                  <a:srgbClr val="FFFFFF"/>
                </a:solidFill>
                <a:latin typeface="Arial"/>
                <a:cs typeface="Arial"/>
              </a:rPr>
              <a:t>Surgeons</a:t>
            </a:r>
            <a:endParaRPr sz="950">
              <a:latin typeface="Arial"/>
              <a:cs typeface="Arial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6362699" y="1133475"/>
            <a:ext cx="3352800" cy="5295900"/>
            <a:chOff x="6362699" y="1133475"/>
            <a:chExt cx="3352800" cy="5295900"/>
          </a:xfrm>
        </p:grpSpPr>
        <p:sp>
          <p:nvSpPr>
            <p:cNvPr id="28" name="object 28"/>
            <p:cNvSpPr/>
            <p:nvPr/>
          </p:nvSpPr>
          <p:spPr>
            <a:xfrm>
              <a:off x="6362699" y="2505075"/>
              <a:ext cx="304800" cy="28575"/>
            </a:xfrm>
            <a:custGeom>
              <a:avLst/>
              <a:gdLst/>
              <a:ahLst/>
              <a:cxnLst/>
              <a:rect l="l" t="t" r="r" b="b"/>
              <a:pathLst>
                <a:path w="304800" h="28575">
                  <a:moveTo>
                    <a:pt x="304799" y="28574"/>
                  </a:moveTo>
                  <a:lnTo>
                    <a:pt x="0" y="28574"/>
                  </a:lnTo>
                  <a:lnTo>
                    <a:pt x="0" y="0"/>
                  </a:lnTo>
                  <a:lnTo>
                    <a:pt x="304799" y="0"/>
                  </a:lnTo>
                  <a:lnTo>
                    <a:pt x="304799" y="28574"/>
                  </a:lnTo>
                  <a:close/>
                </a:path>
              </a:pathLst>
            </a:custGeom>
            <a:solidFill>
              <a:srgbClr val="FFFFFF">
                <a:alpha val="45098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8039099" y="1133475"/>
              <a:ext cx="1676400" cy="5295900"/>
            </a:xfrm>
            <a:custGeom>
              <a:avLst/>
              <a:gdLst/>
              <a:ahLst/>
              <a:cxnLst/>
              <a:rect l="l" t="t" r="r" b="b"/>
              <a:pathLst>
                <a:path w="1676400" h="5295900">
                  <a:moveTo>
                    <a:pt x="1676399" y="5295899"/>
                  </a:moveTo>
                  <a:lnTo>
                    <a:pt x="0" y="5295899"/>
                  </a:lnTo>
                  <a:lnTo>
                    <a:pt x="0" y="0"/>
                  </a:lnTo>
                  <a:lnTo>
                    <a:pt x="1676399" y="0"/>
                  </a:lnTo>
                  <a:lnTo>
                    <a:pt x="1676399" y="5295899"/>
                  </a:lnTo>
                  <a:close/>
                </a:path>
              </a:pathLst>
            </a:custGeom>
            <a:solidFill>
              <a:srgbClr val="B43C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1" name="object 31"/>
          <p:cNvSpPr txBox="1"/>
          <p:nvPr/>
        </p:nvSpPr>
        <p:spPr>
          <a:xfrm>
            <a:off x="8197850" y="1292225"/>
            <a:ext cx="560070" cy="1511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800" b="1">
                <a:solidFill>
                  <a:srgbClr val="FEFEFE"/>
                </a:solidFill>
                <a:latin typeface="Arial"/>
                <a:cs typeface="Arial"/>
              </a:rPr>
              <a:t>P</a:t>
            </a:r>
            <a:r>
              <a:rPr dirty="0" sz="800" spc="-105" b="1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FEFEFE"/>
                </a:solidFill>
                <a:latin typeface="Arial"/>
                <a:cs typeface="Arial"/>
              </a:rPr>
              <a:t>H</a:t>
            </a:r>
            <a:r>
              <a:rPr dirty="0" sz="800" spc="-100" b="1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FEFEFE"/>
                </a:solidFill>
                <a:latin typeface="Arial"/>
                <a:cs typeface="Arial"/>
              </a:rPr>
              <a:t>A</a:t>
            </a:r>
            <a:r>
              <a:rPr dirty="0" sz="800" spc="-100" b="1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FEFEFE"/>
                </a:solidFill>
                <a:latin typeface="Arial"/>
                <a:cs typeface="Arial"/>
              </a:rPr>
              <a:t>S</a:t>
            </a:r>
            <a:r>
              <a:rPr dirty="0" sz="800" spc="-105" b="1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FEFEFE"/>
                </a:solidFill>
                <a:latin typeface="Arial"/>
                <a:cs typeface="Arial"/>
              </a:rPr>
              <a:t>E</a:t>
            </a:r>
            <a:r>
              <a:rPr dirty="0" sz="800" spc="265" b="1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 spc="-50" b="1">
                <a:solidFill>
                  <a:srgbClr val="FEFEFE"/>
                </a:solidFill>
                <a:latin typeface="Arial"/>
                <a:cs typeface="Arial"/>
              </a:rPr>
              <a:t>5</a:t>
            </a:r>
            <a:endParaRPr sz="8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8197850" y="1501775"/>
            <a:ext cx="996950" cy="701675"/>
          </a:xfrm>
          <a:prstGeom prst="rect">
            <a:avLst/>
          </a:prstGeom>
        </p:spPr>
        <p:txBody>
          <a:bodyPr wrap="square" lIns="0" tIns="8890" rIns="0" bIns="0" rtlCol="0" vert="horz">
            <a:spAutoFit/>
          </a:bodyPr>
          <a:lstStyle/>
          <a:p>
            <a:pPr marL="12700" marR="5080">
              <a:lnSpc>
                <a:spcPct val="101899"/>
              </a:lnSpc>
              <a:spcBef>
                <a:spcPts val="70"/>
              </a:spcBef>
            </a:pPr>
            <a:r>
              <a:rPr dirty="0" sz="1350" spc="-10" b="1">
                <a:solidFill>
                  <a:srgbClr val="FFFFFF"/>
                </a:solidFill>
                <a:latin typeface="Arial"/>
                <a:cs typeface="Arial"/>
              </a:rPr>
              <a:t>Institutional Contracts</a:t>
            </a:r>
            <a:endParaRPr sz="13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dirty="0" sz="1100" b="1">
                <a:solidFill>
                  <a:srgbClr val="FEFEFE"/>
                </a:solidFill>
                <a:latin typeface="Arial"/>
                <a:cs typeface="Arial"/>
              </a:rPr>
              <a:t>Days</a:t>
            </a:r>
            <a:r>
              <a:rPr dirty="0" sz="1100" spc="80" b="1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FEFEFE"/>
                </a:solidFill>
                <a:latin typeface="Arial"/>
                <a:cs typeface="Arial"/>
              </a:rPr>
              <a:t>121–</a:t>
            </a:r>
            <a:r>
              <a:rPr dirty="0" sz="1100" spc="-25" b="1">
                <a:solidFill>
                  <a:srgbClr val="FEFEFE"/>
                </a:solidFill>
                <a:latin typeface="Arial"/>
                <a:cs typeface="Arial"/>
              </a:rPr>
              <a:t>150</a:t>
            </a:r>
            <a:endParaRPr sz="11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362699" y="5800725"/>
            <a:ext cx="1333500" cy="438150"/>
          </a:xfrm>
          <a:prstGeom prst="rect">
            <a:avLst/>
          </a:prstGeom>
          <a:solidFill>
            <a:srgbClr val="FFFFFF">
              <a:alpha val="14898"/>
            </a:srgbClr>
          </a:solidFill>
        </p:spPr>
        <p:txBody>
          <a:bodyPr wrap="square" lIns="0" tIns="76835" rIns="0" bIns="0" rtlCol="0" vert="horz">
            <a:spAutoFit/>
          </a:bodyPr>
          <a:lstStyle/>
          <a:p>
            <a:pPr marL="114300" marR="446405">
              <a:lnSpc>
                <a:spcPts val="1120"/>
              </a:lnSpc>
              <a:spcBef>
                <a:spcPts val="605"/>
              </a:spcBef>
            </a:pPr>
            <a:r>
              <a:rPr dirty="0" sz="950" b="1">
                <a:solidFill>
                  <a:srgbClr val="FFFFFF"/>
                </a:solidFill>
                <a:latin typeface="Arial"/>
                <a:cs typeface="Arial"/>
              </a:rPr>
              <a:t>Target:</a:t>
            </a:r>
            <a:r>
              <a:rPr dirty="0" sz="950" spc="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 spc="-20" b="1">
                <a:solidFill>
                  <a:srgbClr val="FFFFFF"/>
                </a:solidFill>
                <a:latin typeface="Arial"/>
                <a:cs typeface="Arial"/>
              </a:rPr>
              <a:t>+20% </a:t>
            </a:r>
            <a:r>
              <a:rPr dirty="0" sz="950" spc="-10" b="1">
                <a:solidFill>
                  <a:srgbClr val="FFFFFF"/>
                </a:solidFill>
                <a:latin typeface="Arial"/>
                <a:cs typeface="Arial"/>
              </a:rPr>
              <a:t>Volume</a:t>
            </a:r>
            <a:endParaRPr sz="950">
              <a:latin typeface="Arial"/>
              <a:cs typeface="Arial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8210549" y="1133475"/>
            <a:ext cx="3352800" cy="5295900"/>
            <a:chOff x="8210549" y="1133475"/>
            <a:chExt cx="3352800" cy="5295900"/>
          </a:xfrm>
        </p:grpSpPr>
        <p:sp>
          <p:nvSpPr>
            <p:cNvPr id="34" name="object 34"/>
            <p:cNvSpPr/>
            <p:nvPr/>
          </p:nvSpPr>
          <p:spPr>
            <a:xfrm>
              <a:off x="8210549" y="2295525"/>
              <a:ext cx="304800" cy="28575"/>
            </a:xfrm>
            <a:custGeom>
              <a:avLst/>
              <a:gdLst/>
              <a:ahLst/>
              <a:cxnLst/>
              <a:rect l="l" t="t" r="r" b="b"/>
              <a:pathLst>
                <a:path w="304800" h="28575">
                  <a:moveTo>
                    <a:pt x="304799" y="28574"/>
                  </a:moveTo>
                  <a:lnTo>
                    <a:pt x="0" y="28574"/>
                  </a:lnTo>
                  <a:lnTo>
                    <a:pt x="0" y="0"/>
                  </a:lnTo>
                  <a:lnTo>
                    <a:pt x="304799" y="0"/>
                  </a:lnTo>
                  <a:lnTo>
                    <a:pt x="304799" y="28574"/>
                  </a:lnTo>
                  <a:close/>
                </a:path>
              </a:pathLst>
            </a:custGeom>
            <a:solidFill>
              <a:srgbClr val="FFFFFF">
                <a:alpha val="45098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9886949" y="1133475"/>
              <a:ext cx="1676400" cy="5295900"/>
            </a:xfrm>
            <a:custGeom>
              <a:avLst/>
              <a:gdLst/>
              <a:ahLst/>
              <a:cxnLst/>
              <a:rect l="l" t="t" r="r" b="b"/>
              <a:pathLst>
                <a:path w="1676400" h="5295900">
                  <a:moveTo>
                    <a:pt x="1676399" y="5295899"/>
                  </a:moveTo>
                  <a:lnTo>
                    <a:pt x="0" y="5295899"/>
                  </a:lnTo>
                  <a:lnTo>
                    <a:pt x="0" y="0"/>
                  </a:lnTo>
                  <a:lnTo>
                    <a:pt x="1676399" y="0"/>
                  </a:lnTo>
                  <a:lnTo>
                    <a:pt x="1676399" y="5295899"/>
                  </a:lnTo>
                  <a:close/>
                </a:path>
              </a:pathLst>
            </a:custGeom>
            <a:solidFill>
              <a:srgbClr val="8B1A1A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7" name="object 37"/>
          <p:cNvSpPr txBox="1"/>
          <p:nvPr/>
        </p:nvSpPr>
        <p:spPr>
          <a:xfrm>
            <a:off x="10045699" y="1292225"/>
            <a:ext cx="560070" cy="1511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800" b="1">
                <a:solidFill>
                  <a:srgbClr val="FEFEFE"/>
                </a:solidFill>
                <a:latin typeface="Arial"/>
                <a:cs typeface="Arial"/>
              </a:rPr>
              <a:t>P</a:t>
            </a:r>
            <a:r>
              <a:rPr dirty="0" sz="800" spc="-105" b="1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FEFEFE"/>
                </a:solidFill>
                <a:latin typeface="Arial"/>
                <a:cs typeface="Arial"/>
              </a:rPr>
              <a:t>H</a:t>
            </a:r>
            <a:r>
              <a:rPr dirty="0" sz="800" spc="-100" b="1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FEFEFE"/>
                </a:solidFill>
                <a:latin typeface="Arial"/>
                <a:cs typeface="Arial"/>
              </a:rPr>
              <a:t>A</a:t>
            </a:r>
            <a:r>
              <a:rPr dirty="0" sz="800" spc="-100" b="1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FEFEFE"/>
                </a:solidFill>
                <a:latin typeface="Arial"/>
                <a:cs typeface="Arial"/>
              </a:rPr>
              <a:t>S</a:t>
            </a:r>
            <a:r>
              <a:rPr dirty="0" sz="800" spc="-105" b="1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 b="1">
                <a:solidFill>
                  <a:srgbClr val="FEFEFE"/>
                </a:solidFill>
                <a:latin typeface="Arial"/>
                <a:cs typeface="Arial"/>
              </a:rPr>
              <a:t>E</a:t>
            </a:r>
            <a:r>
              <a:rPr dirty="0" sz="800" spc="265" b="1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 spc="-50" b="1">
                <a:solidFill>
                  <a:srgbClr val="FEFEFE"/>
                </a:solidFill>
                <a:latin typeface="Arial"/>
                <a:cs typeface="Arial"/>
              </a:rPr>
              <a:t>6</a:t>
            </a:r>
            <a:endParaRPr sz="8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0045699" y="1501775"/>
            <a:ext cx="1007110" cy="701675"/>
          </a:xfrm>
          <a:prstGeom prst="rect">
            <a:avLst/>
          </a:prstGeom>
        </p:spPr>
        <p:txBody>
          <a:bodyPr wrap="square" lIns="0" tIns="8890" rIns="0" bIns="0" rtlCol="0" vert="horz">
            <a:spAutoFit/>
          </a:bodyPr>
          <a:lstStyle/>
          <a:p>
            <a:pPr marL="12700" marR="5080">
              <a:lnSpc>
                <a:spcPct val="101899"/>
              </a:lnSpc>
              <a:spcBef>
                <a:spcPts val="70"/>
              </a:spcBef>
            </a:pPr>
            <a:r>
              <a:rPr dirty="0" sz="1350" b="1">
                <a:solidFill>
                  <a:srgbClr val="FFFFFF"/>
                </a:solidFill>
                <a:latin typeface="Arial"/>
                <a:cs typeface="Arial"/>
              </a:rPr>
              <a:t>Scale </a:t>
            </a:r>
            <a:r>
              <a:rPr dirty="0" sz="1350" spc="-50" b="1">
                <a:solidFill>
                  <a:srgbClr val="FFFFFF"/>
                </a:solidFill>
                <a:latin typeface="Arial"/>
                <a:cs typeface="Arial"/>
              </a:rPr>
              <a:t>&amp; </a:t>
            </a:r>
            <a:r>
              <a:rPr dirty="0" sz="1350" spc="-10" b="1">
                <a:solidFill>
                  <a:srgbClr val="FFFFFF"/>
                </a:solidFill>
                <a:latin typeface="Arial"/>
                <a:cs typeface="Arial"/>
              </a:rPr>
              <a:t>Consolidate</a:t>
            </a:r>
            <a:endParaRPr sz="13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dirty="0" sz="1100" b="1">
                <a:solidFill>
                  <a:srgbClr val="FEFEFE"/>
                </a:solidFill>
                <a:latin typeface="Arial"/>
                <a:cs typeface="Arial"/>
              </a:rPr>
              <a:t>Days</a:t>
            </a:r>
            <a:r>
              <a:rPr dirty="0" sz="1100" spc="80" b="1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FEFEFE"/>
                </a:solidFill>
                <a:latin typeface="Arial"/>
                <a:cs typeface="Arial"/>
              </a:rPr>
              <a:t>151–</a:t>
            </a:r>
            <a:r>
              <a:rPr dirty="0" sz="1100" spc="-25" b="1">
                <a:solidFill>
                  <a:srgbClr val="FEFEFE"/>
                </a:solidFill>
                <a:latin typeface="Arial"/>
                <a:cs typeface="Arial"/>
              </a:rPr>
              <a:t>180</a:t>
            </a:r>
            <a:endParaRPr sz="11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8210549" y="5800725"/>
            <a:ext cx="1333500" cy="438150"/>
          </a:xfrm>
          <a:prstGeom prst="rect">
            <a:avLst/>
          </a:prstGeom>
          <a:solidFill>
            <a:srgbClr val="FFFFFF">
              <a:alpha val="14898"/>
            </a:srgbClr>
          </a:solidFill>
        </p:spPr>
        <p:txBody>
          <a:bodyPr wrap="square" lIns="0" tIns="76835" rIns="0" bIns="0" rtlCol="0" vert="horz">
            <a:spAutoFit/>
          </a:bodyPr>
          <a:lstStyle/>
          <a:p>
            <a:pPr marL="114300" marR="319405">
              <a:lnSpc>
                <a:spcPts val="1120"/>
              </a:lnSpc>
              <a:spcBef>
                <a:spcPts val="605"/>
              </a:spcBef>
            </a:pPr>
            <a:r>
              <a:rPr dirty="0" sz="950" b="1">
                <a:solidFill>
                  <a:srgbClr val="FFFFFF"/>
                </a:solidFill>
                <a:latin typeface="Arial"/>
                <a:cs typeface="Arial"/>
              </a:rPr>
              <a:t>Target:</a:t>
            </a:r>
            <a:r>
              <a:rPr dirty="0" sz="950" spc="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FFFFFF"/>
                </a:solidFill>
                <a:latin typeface="Arial"/>
                <a:cs typeface="Arial"/>
              </a:rPr>
              <a:t>3</a:t>
            </a:r>
            <a:r>
              <a:rPr dirty="0" sz="950" spc="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 spc="-10" b="1">
                <a:solidFill>
                  <a:srgbClr val="FFFFFF"/>
                </a:solidFill>
                <a:latin typeface="Arial"/>
                <a:cs typeface="Arial"/>
              </a:rPr>
              <a:t>Chain Contracts</a:t>
            </a:r>
            <a:endParaRPr sz="950">
              <a:latin typeface="Arial"/>
              <a:cs typeface="Arial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76199" y="2295525"/>
            <a:ext cx="12058650" cy="4295775"/>
            <a:chOff x="76199" y="2295525"/>
            <a:chExt cx="12058650" cy="4295775"/>
          </a:xfrm>
        </p:grpSpPr>
        <p:sp>
          <p:nvSpPr>
            <p:cNvPr id="40" name="object 40"/>
            <p:cNvSpPr/>
            <p:nvPr/>
          </p:nvSpPr>
          <p:spPr>
            <a:xfrm>
              <a:off x="10058399" y="2295525"/>
              <a:ext cx="304800" cy="28575"/>
            </a:xfrm>
            <a:custGeom>
              <a:avLst/>
              <a:gdLst/>
              <a:ahLst/>
              <a:cxnLst/>
              <a:rect l="l" t="t" r="r" b="b"/>
              <a:pathLst>
                <a:path w="304800" h="28575">
                  <a:moveTo>
                    <a:pt x="304799" y="28574"/>
                  </a:moveTo>
                  <a:lnTo>
                    <a:pt x="0" y="28574"/>
                  </a:lnTo>
                  <a:lnTo>
                    <a:pt x="0" y="0"/>
                  </a:lnTo>
                  <a:lnTo>
                    <a:pt x="304799" y="0"/>
                  </a:lnTo>
                  <a:lnTo>
                    <a:pt x="304799" y="28574"/>
                  </a:lnTo>
                  <a:close/>
                </a:path>
              </a:pathLst>
            </a:custGeom>
            <a:solidFill>
              <a:srgbClr val="FFFFFF">
                <a:alpha val="45098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76199" y="6581775"/>
              <a:ext cx="12058650" cy="9525"/>
            </a:xfrm>
            <a:custGeom>
              <a:avLst/>
              <a:gdLst/>
              <a:ahLst/>
              <a:cxnLst/>
              <a:rect l="l" t="t" r="r" b="b"/>
              <a:pathLst>
                <a:path w="12058650" h="9525">
                  <a:moveTo>
                    <a:pt x="12058649" y="9524"/>
                  </a:moveTo>
                  <a:lnTo>
                    <a:pt x="0" y="9524"/>
                  </a:lnTo>
                  <a:lnTo>
                    <a:pt x="0" y="0"/>
                  </a:lnTo>
                  <a:lnTo>
                    <a:pt x="12058649" y="0"/>
                  </a:lnTo>
                  <a:lnTo>
                    <a:pt x="12058649" y="9524"/>
                  </a:lnTo>
                  <a:close/>
                </a:path>
              </a:pathLst>
            </a:custGeom>
            <a:solidFill>
              <a:srgbClr val="000000">
                <a:alpha val="10198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3" name="object 43"/>
          <p:cNvSpPr txBox="1"/>
          <p:nvPr/>
        </p:nvSpPr>
        <p:spPr>
          <a:xfrm>
            <a:off x="781049" y="2383790"/>
            <a:ext cx="1393825" cy="100647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68910" marR="346710" indent="-131445">
              <a:lnSpc>
                <a:spcPct val="118400"/>
              </a:lnSpc>
              <a:spcBef>
                <a:spcPts val="95"/>
              </a:spcBef>
              <a:buSzPct val="63157"/>
              <a:buFont typeface="Lucida Sans Unicode"/>
              <a:buChar char="◆"/>
              <a:tabLst>
                <a:tab pos="170815" algn="l"/>
              </a:tabLst>
            </a:pPr>
            <a:r>
              <a:rPr dirty="0" sz="950">
                <a:solidFill>
                  <a:srgbClr val="FEFEFE"/>
                </a:solidFill>
                <a:latin typeface="Arial"/>
                <a:cs typeface="Arial"/>
              </a:rPr>
              <a:t>Training</a:t>
            </a:r>
            <a:r>
              <a:rPr dirty="0" sz="950" spc="10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EFEFE"/>
                </a:solidFill>
                <a:latin typeface="Arial"/>
                <a:cs typeface="Arial"/>
              </a:rPr>
              <a:t>kick-</a:t>
            </a:r>
            <a:r>
              <a:rPr dirty="0" sz="950" spc="-25">
                <a:solidFill>
                  <a:srgbClr val="FEFEFE"/>
                </a:solidFill>
                <a:latin typeface="Arial"/>
                <a:cs typeface="Arial"/>
              </a:rPr>
              <a:t>off </a:t>
            </a:r>
            <a:r>
              <a:rPr dirty="0" sz="950" spc="-25">
                <a:solidFill>
                  <a:srgbClr val="FEFEFE"/>
                </a:solidFill>
                <a:latin typeface="Arial"/>
                <a:cs typeface="Arial"/>
              </a:rPr>
              <a:t>	</a:t>
            </a:r>
            <a:r>
              <a:rPr dirty="0" sz="950" spc="-10">
                <a:solidFill>
                  <a:srgbClr val="FEFEFE"/>
                </a:solidFill>
                <a:latin typeface="Arial"/>
                <a:cs typeface="Arial"/>
              </a:rPr>
              <a:t>meeting</a:t>
            </a:r>
            <a:endParaRPr sz="950">
              <a:latin typeface="Arial"/>
              <a:cs typeface="Arial"/>
            </a:endParaRPr>
          </a:p>
          <a:p>
            <a:pPr marL="168910" marR="322580" indent="-131445">
              <a:lnSpc>
                <a:spcPct val="118400"/>
              </a:lnSpc>
              <a:spcBef>
                <a:spcPts val="525"/>
              </a:spcBef>
              <a:buSzPct val="63157"/>
              <a:buFont typeface="Lucida Sans Unicode"/>
              <a:buChar char="◆"/>
              <a:tabLst>
                <a:tab pos="170815" algn="l"/>
              </a:tabLst>
            </a:pPr>
            <a:r>
              <a:rPr dirty="0" sz="950">
                <a:solidFill>
                  <a:srgbClr val="FEFEFE"/>
                </a:solidFill>
                <a:latin typeface="Arial"/>
                <a:cs typeface="Arial"/>
              </a:rPr>
              <a:t>ROSA</a:t>
            </a:r>
            <a:r>
              <a:rPr dirty="0" sz="950" spc="-2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EFEFE"/>
                </a:solidFill>
                <a:latin typeface="Arial"/>
                <a:cs typeface="Arial"/>
              </a:rPr>
              <a:t>+</a:t>
            </a:r>
            <a:r>
              <a:rPr dirty="0" sz="950" spc="4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FEFEFE"/>
                </a:solidFill>
                <a:latin typeface="Arial"/>
                <a:cs typeface="Arial"/>
              </a:rPr>
              <a:t>Implant </a:t>
            </a:r>
            <a:r>
              <a:rPr dirty="0" sz="950" spc="-10">
                <a:solidFill>
                  <a:srgbClr val="FEFEFE"/>
                </a:solidFill>
                <a:latin typeface="Arial"/>
                <a:cs typeface="Arial"/>
              </a:rPr>
              <a:t>	</a:t>
            </a:r>
            <a:r>
              <a:rPr dirty="0" sz="950">
                <a:solidFill>
                  <a:srgbClr val="FEFEFE"/>
                </a:solidFill>
                <a:latin typeface="Arial"/>
                <a:cs typeface="Arial"/>
              </a:rPr>
              <a:t>team</a:t>
            </a:r>
            <a:r>
              <a:rPr dirty="0" sz="950" spc="6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FEFEFE"/>
                </a:solidFill>
                <a:latin typeface="Arial"/>
                <a:cs typeface="Arial"/>
              </a:rPr>
              <a:t>alignment</a:t>
            </a:r>
            <a:endParaRPr sz="950">
              <a:latin typeface="Arial"/>
              <a:cs typeface="Arial"/>
            </a:endParaRPr>
          </a:p>
          <a:p>
            <a:pPr marL="169545" indent="-131445">
              <a:lnSpc>
                <a:spcPct val="100000"/>
              </a:lnSpc>
              <a:spcBef>
                <a:spcPts val="660"/>
              </a:spcBef>
              <a:buSzPct val="63157"/>
              <a:buFont typeface="Lucida Sans Unicode"/>
              <a:buChar char="◆"/>
              <a:tabLst>
                <a:tab pos="169545" algn="l"/>
              </a:tabLst>
            </a:pPr>
            <a:r>
              <a:rPr dirty="0" sz="950">
                <a:solidFill>
                  <a:srgbClr val="FEFEFE"/>
                </a:solidFill>
                <a:latin typeface="Arial"/>
                <a:cs typeface="Arial"/>
              </a:rPr>
              <a:t>Competitive</a:t>
            </a:r>
            <a:r>
              <a:rPr dirty="0" sz="950" spc="9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FEFEFE"/>
                </a:solidFill>
                <a:latin typeface="Arial"/>
                <a:cs typeface="Arial"/>
              </a:rPr>
              <a:t>playbook</a:t>
            </a:r>
            <a:endParaRPr sz="95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2628899" y="2383790"/>
            <a:ext cx="966469" cy="11779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68910" marR="30480" indent="-131445">
              <a:lnSpc>
                <a:spcPct val="118400"/>
              </a:lnSpc>
              <a:spcBef>
                <a:spcPts val="95"/>
              </a:spcBef>
              <a:buSzPct val="63157"/>
              <a:buFont typeface="Lucida Sans Unicode"/>
              <a:buChar char="◆"/>
              <a:tabLst>
                <a:tab pos="170815" algn="l"/>
              </a:tabLst>
            </a:pPr>
            <a:r>
              <a:rPr dirty="0" sz="950" spc="-10">
                <a:solidFill>
                  <a:srgbClr val="FEFEFE"/>
                </a:solidFill>
                <a:latin typeface="Arial"/>
                <a:cs typeface="Arial"/>
              </a:rPr>
              <a:t>CMO/Director 	mapping</a:t>
            </a:r>
            <a:endParaRPr sz="950">
              <a:latin typeface="Arial"/>
              <a:cs typeface="Arial"/>
            </a:endParaRPr>
          </a:p>
          <a:p>
            <a:pPr marL="168910" marR="98425" indent="-131445">
              <a:lnSpc>
                <a:spcPct val="118400"/>
              </a:lnSpc>
              <a:spcBef>
                <a:spcPts val="525"/>
              </a:spcBef>
              <a:buSzPct val="63157"/>
              <a:buFont typeface="Lucida Sans Unicode"/>
              <a:buChar char="◆"/>
              <a:tabLst>
                <a:tab pos="170815" algn="l"/>
              </a:tabLst>
            </a:pPr>
            <a:r>
              <a:rPr dirty="0" sz="950" spc="-20">
                <a:solidFill>
                  <a:srgbClr val="FEFEFE"/>
                </a:solidFill>
                <a:latin typeface="Arial"/>
                <a:cs typeface="Arial"/>
              </a:rPr>
              <a:t>Top-</a:t>
            </a:r>
            <a:r>
              <a:rPr dirty="0" sz="950">
                <a:solidFill>
                  <a:srgbClr val="FEFEFE"/>
                </a:solidFill>
                <a:latin typeface="Arial"/>
                <a:cs typeface="Arial"/>
              </a:rPr>
              <a:t>4</a:t>
            </a:r>
            <a:r>
              <a:rPr dirty="0" sz="950" spc="4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FEFEFE"/>
                </a:solidFill>
                <a:latin typeface="Arial"/>
                <a:cs typeface="Arial"/>
              </a:rPr>
              <a:t>chain 	engagement</a:t>
            </a:r>
            <a:endParaRPr sz="950">
              <a:latin typeface="Arial"/>
              <a:cs typeface="Arial"/>
            </a:endParaRPr>
          </a:p>
          <a:p>
            <a:pPr marL="168910" marR="98425" indent="-131445">
              <a:lnSpc>
                <a:spcPct val="118400"/>
              </a:lnSpc>
              <a:spcBef>
                <a:spcPts val="450"/>
              </a:spcBef>
              <a:buSzPct val="63157"/>
              <a:buFont typeface="Lucida Sans Unicode"/>
              <a:buChar char="◆"/>
              <a:tabLst>
                <a:tab pos="170815" algn="l"/>
              </a:tabLst>
            </a:pPr>
            <a:r>
              <a:rPr dirty="0" sz="950">
                <a:solidFill>
                  <a:srgbClr val="FEFEFE"/>
                </a:solidFill>
                <a:latin typeface="Arial"/>
                <a:cs typeface="Arial"/>
              </a:rPr>
              <a:t>ROSA </a:t>
            </a:r>
            <a:r>
              <a:rPr dirty="0" sz="950" spc="-20">
                <a:solidFill>
                  <a:srgbClr val="FEFEFE"/>
                </a:solidFill>
                <a:latin typeface="Arial"/>
                <a:cs typeface="Arial"/>
              </a:rPr>
              <a:t>demo </a:t>
            </a:r>
            <a:r>
              <a:rPr dirty="0" sz="950" spc="-20">
                <a:solidFill>
                  <a:srgbClr val="FEFEFE"/>
                </a:solidFill>
                <a:latin typeface="Arial"/>
                <a:cs typeface="Arial"/>
              </a:rPr>
              <a:t>	</a:t>
            </a:r>
            <a:r>
              <a:rPr dirty="0" sz="950" spc="-10">
                <a:solidFill>
                  <a:srgbClr val="FEFEFE"/>
                </a:solidFill>
                <a:latin typeface="Arial"/>
                <a:cs typeface="Arial"/>
              </a:rPr>
              <a:t>scheduling</a:t>
            </a:r>
            <a:endParaRPr sz="95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4476750" y="2326640"/>
            <a:ext cx="1320165" cy="892175"/>
          </a:xfrm>
          <a:prstGeom prst="rect">
            <a:avLst/>
          </a:prstGeom>
        </p:spPr>
        <p:txBody>
          <a:bodyPr wrap="square" lIns="0" tIns="95885" rIns="0" bIns="0" rtlCol="0" vert="horz">
            <a:spAutoFit/>
          </a:bodyPr>
          <a:lstStyle/>
          <a:p>
            <a:pPr marL="169545" indent="-131445">
              <a:lnSpc>
                <a:spcPct val="100000"/>
              </a:lnSpc>
              <a:spcBef>
                <a:spcPts val="755"/>
              </a:spcBef>
              <a:buSzPct val="63157"/>
              <a:buFont typeface="Lucida Sans Unicode"/>
              <a:buChar char="◆"/>
              <a:tabLst>
                <a:tab pos="169545" algn="l"/>
              </a:tabLst>
            </a:pPr>
            <a:r>
              <a:rPr dirty="0" sz="950">
                <a:solidFill>
                  <a:srgbClr val="FEFEFE"/>
                </a:solidFill>
                <a:latin typeface="Arial"/>
                <a:cs typeface="Arial"/>
              </a:rPr>
              <a:t>KOL</a:t>
            </a:r>
            <a:r>
              <a:rPr dirty="0" sz="950" spc="-4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EFEFE"/>
                </a:solidFill>
                <a:latin typeface="Arial"/>
                <a:cs typeface="Arial"/>
              </a:rPr>
              <a:t>Advisory</a:t>
            </a:r>
            <a:r>
              <a:rPr dirty="0" sz="950" spc="7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50" spc="-20">
                <a:solidFill>
                  <a:srgbClr val="FEFEFE"/>
                </a:solidFill>
                <a:latin typeface="Arial"/>
                <a:cs typeface="Arial"/>
              </a:rPr>
              <a:t>Board</a:t>
            </a:r>
            <a:endParaRPr sz="950">
              <a:latin typeface="Arial"/>
              <a:cs typeface="Arial"/>
            </a:endParaRPr>
          </a:p>
          <a:p>
            <a:pPr marL="169545" indent="-131445">
              <a:lnSpc>
                <a:spcPct val="100000"/>
              </a:lnSpc>
              <a:spcBef>
                <a:spcPts val="660"/>
              </a:spcBef>
              <a:buSzPct val="63157"/>
              <a:buFont typeface="Lucida Sans Unicode"/>
              <a:buChar char="◆"/>
              <a:tabLst>
                <a:tab pos="169545" algn="l"/>
              </a:tabLst>
            </a:pPr>
            <a:r>
              <a:rPr dirty="0" sz="950">
                <a:solidFill>
                  <a:srgbClr val="FEFEFE"/>
                </a:solidFill>
                <a:latin typeface="Arial"/>
                <a:cs typeface="Arial"/>
              </a:rPr>
              <a:t>CME</a:t>
            </a:r>
            <a:r>
              <a:rPr dirty="0" sz="950" spc="2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EFEFE"/>
                </a:solidFill>
                <a:latin typeface="Arial"/>
                <a:cs typeface="Arial"/>
              </a:rPr>
              <a:t>in</a:t>
            </a:r>
            <a:r>
              <a:rPr dirty="0" sz="950" spc="3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EFEFE"/>
                </a:solidFill>
                <a:latin typeface="Arial"/>
                <a:cs typeface="Arial"/>
              </a:rPr>
              <a:t>6</a:t>
            </a:r>
            <a:r>
              <a:rPr dirty="0" sz="950" spc="3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FEFEFE"/>
                </a:solidFill>
                <a:latin typeface="Arial"/>
                <a:cs typeface="Arial"/>
              </a:rPr>
              <a:t>cities</a:t>
            </a:r>
            <a:endParaRPr sz="950">
              <a:latin typeface="Arial"/>
              <a:cs typeface="Arial"/>
            </a:endParaRPr>
          </a:p>
          <a:p>
            <a:pPr marL="168910" marR="507365" indent="-131445">
              <a:lnSpc>
                <a:spcPct val="118400"/>
              </a:lnSpc>
              <a:spcBef>
                <a:spcPts val="525"/>
              </a:spcBef>
              <a:buSzPct val="63157"/>
              <a:buFont typeface="Lucida Sans Unicode"/>
              <a:buChar char="◆"/>
              <a:tabLst>
                <a:tab pos="170815" algn="l"/>
              </a:tabLst>
            </a:pPr>
            <a:r>
              <a:rPr dirty="0" sz="950" spc="-10">
                <a:solidFill>
                  <a:srgbClr val="FEFEFE"/>
                </a:solidFill>
                <a:latin typeface="Arial"/>
                <a:cs typeface="Arial"/>
              </a:rPr>
              <a:t>Fellowship 	programme</a:t>
            </a:r>
            <a:endParaRPr sz="95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6324599" y="2593340"/>
            <a:ext cx="1407795" cy="1006475"/>
          </a:xfrm>
          <a:prstGeom prst="rect">
            <a:avLst/>
          </a:prstGeom>
        </p:spPr>
        <p:txBody>
          <a:bodyPr wrap="square" lIns="0" tIns="38735" rIns="0" bIns="0" rtlCol="0" vert="horz">
            <a:spAutoFit/>
          </a:bodyPr>
          <a:lstStyle/>
          <a:p>
            <a:pPr marL="169545" indent="-131445">
              <a:lnSpc>
                <a:spcPct val="100000"/>
              </a:lnSpc>
              <a:spcBef>
                <a:spcPts val="305"/>
              </a:spcBef>
              <a:buSzPct val="63157"/>
              <a:buFont typeface="Lucida Sans Unicode"/>
              <a:buChar char="◆"/>
              <a:tabLst>
                <a:tab pos="169545" algn="l"/>
              </a:tabLst>
            </a:pPr>
            <a:r>
              <a:rPr dirty="0" sz="950">
                <a:solidFill>
                  <a:srgbClr val="FEFEFE"/>
                </a:solidFill>
                <a:latin typeface="Arial"/>
                <a:cs typeface="Arial"/>
              </a:rPr>
              <a:t>ROSA </a:t>
            </a:r>
            <a:r>
              <a:rPr dirty="0" sz="950" spc="-10">
                <a:solidFill>
                  <a:srgbClr val="FEFEFE"/>
                </a:solidFill>
                <a:latin typeface="Arial"/>
                <a:cs typeface="Arial"/>
              </a:rPr>
              <a:t>OPTIMIZE</a:t>
            </a:r>
            <a:endParaRPr sz="950">
              <a:latin typeface="Arial"/>
              <a:cs typeface="Arial"/>
            </a:endParaRPr>
          </a:p>
          <a:p>
            <a:pPr marL="170815">
              <a:lnSpc>
                <a:spcPct val="100000"/>
              </a:lnSpc>
              <a:spcBef>
                <a:spcPts val="210"/>
              </a:spcBef>
            </a:pPr>
            <a:r>
              <a:rPr dirty="0" sz="950" spc="-10">
                <a:solidFill>
                  <a:srgbClr val="FEFEFE"/>
                </a:solidFill>
                <a:latin typeface="Arial"/>
                <a:cs typeface="Arial"/>
              </a:rPr>
              <a:t>rollout</a:t>
            </a:r>
            <a:endParaRPr sz="950">
              <a:latin typeface="Arial"/>
              <a:cs typeface="Arial"/>
            </a:endParaRPr>
          </a:p>
          <a:p>
            <a:pPr marL="168910" marR="133350" indent="-131445">
              <a:lnSpc>
                <a:spcPct val="118400"/>
              </a:lnSpc>
              <a:spcBef>
                <a:spcPts val="450"/>
              </a:spcBef>
              <a:buSzPct val="63157"/>
              <a:buFont typeface="Lucida Sans Unicode"/>
              <a:buChar char="◆"/>
              <a:tabLst>
                <a:tab pos="170815" algn="l"/>
              </a:tabLst>
            </a:pPr>
            <a:r>
              <a:rPr dirty="0" sz="950">
                <a:solidFill>
                  <a:srgbClr val="FEFEFE"/>
                </a:solidFill>
                <a:latin typeface="Arial"/>
                <a:cs typeface="Arial"/>
              </a:rPr>
              <a:t>Implant</a:t>
            </a:r>
            <a:r>
              <a:rPr dirty="0" sz="950" spc="15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EFEFE"/>
                </a:solidFill>
                <a:latin typeface="Arial"/>
                <a:cs typeface="Arial"/>
              </a:rPr>
              <a:t>pull-</a:t>
            </a:r>
            <a:r>
              <a:rPr dirty="0" sz="950" spc="-10">
                <a:solidFill>
                  <a:srgbClr val="FEFEFE"/>
                </a:solidFill>
                <a:latin typeface="Arial"/>
                <a:cs typeface="Arial"/>
              </a:rPr>
              <a:t>through 	tracking</a:t>
            </a:r>
            <a:endParaRPr sz="950">
              <a:latin typeface="Arial"/>
              <a:cs typeface="Arial"/>
            </a:endParaRPr>
          </a:p>
          <a:p>
            <a:pPr marL="169545" indent="-131445">
              <a:lnSpc>
                <a:spcPct val="100000"/>
              </a:lnSpc>
              <a:spcBef>
                <a:spcPts val="735"/>
              </a:spcBef>
              <a:buSzPct val="63157"/>
              <a:buFont typeface="Lucida Sans Unicode"/>
              <a:buChar char="◆"/>
              <a:tabLst>
                <a:tab pos="169545" algn="l"/>
              </a:tabLst>
            </a:pPr>
            <a:r>
              <a:rPr dirty="0" sz="950">
                <a:solidFill>
                  <a:srgbClr val="FEFEFE"/>
                </a:solidFill>
                <a:latin typeface="Arial"/>
                <a:cs typeface="Arial"/>
              </a:rPr>
              <a:t>5</a:t>
            </a:r>
            <a:r>
              <a:rPr dirty="0" sz="950" spc="6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EFEFE"/>
                </a:solidFill>
                <a:latin typeface="Arial"/>
                <a:cs typeface="Arial"/>
              </a:rPr>
              <a:t>flagship</a:t>
            </a:r>
            <a:r>
              <a:rPr dirty="0" sz="950" spc="6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FEFEFE"/>
                </a:solidFill>
                <a:latin typeface="Arial"/>
                <a:cs typeface="Arial"/>
              </a:rPr>
              <a:t>placements</a:t>
            </a:r>
            <a:endParaRPr sz="95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8172450" y="2383790"/>
            <a:ext cx="1393825" cy="100647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68910" marR="285115" indent="-131445">
              <a:lnSpc>
                <a:spcPct val="118400"/>
              </a:lnSpc>
              <a:spcBef>
                <a:spcPts val="95"/>
              </a:spcBef>
              <a:buSzPct val="63157"/>
              <a:buFont typeface="Lucida Sans Unicode"/>
              <a:buChar char="◆"/>
              <a:tabLst>
                <a:tab pos="170815" algn="l"/>
              </a:tabLst>
            </a:pPr>
            <a:r>
              <a:rPr dirty="0" sz="950">
                <a:solidFill>
                  <a:srgbClr val="FEFEFE"/>
                </a:solidFill>
                <a:latin typeface="Arial"/>
                <a:cs typeface="Arial"/>
              </a:rPr>
              <a:t>Preferred</a:t>
            </a:r>
            <a:r>
              <a:rPr dirty="0" sz="950" spc="12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FEFEFE"/>
                </a:solidFill>
                <a:latin typeface="Arial"/>
                <a:cs typeface="Arial"/>
              </a:rPr>
              <a:t>vendor 	status</a:t>
            </a:r>
            <a:endParaRPr sz="950">
              <a:latin typeface="Arial"/>
              <a:cs typeface="Arial"/>
            </a:endParaRPr>
          </a:p>
          <a:p>
            <a:pPr marL="168910" marR="394970" indent="-131445">
              <a:lnSpc>
                <a:spcPct val="118400"/>
              </a:lnSpc>
              <a:spcBef>
                <a:spcPts val="525"/>
              </a:spcBef>
              <a:buSzPct val="63157"/>
              <a:buFont typeface="Lucida Sans Unicode"/>
              <a:buChar char="◆"/>
              <a:tabLst>
                <a:tab pos="170815" algn="l"/>
              </a:tabLst>
            </a:pPr>
            <a:r>
              <a:rPr dirty="0" sz="950">
                <a:solidFill>
                  <a:srgbClr val="FEFEFE"/>
                </a:solidFill>
                <a:latin typeface="Arial"/>
                <a:cs typeface="Arial"/>
              </a:rPr>
              <a:t>Annual</a:t>
            </a:r>
            <a:r>
              <a:rPr dirty="0" sz="950" spc="6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FEFEFE"/>
                </a:solidFill>
                <a:latin typeface="Arial"/>
                <a:cs typeface="Arial"/>
              </a:rPr>
              <a:t>volume 	contracts</a:t>
            </a:r>
            <a:endParaRPr sz="950">
              <a:latin typeface="Arial"/>
              <a:cs typeface="Arial"/>
            </a:endParaRPr>
          </a:p>
          <a:p>
            <a:pPr marL="169545" indent="-131445">
              <a:lnSpc>
                <a:spcPct val="100000"/>
              </a:lnSpc>
              <a:spcBef>
                <a:spcPts val="660"/>
              </a:spcBef>
              <a:buSzPct val="63157"/>
              <a:buFont typeface="Lucida Sans Unicode"/>
              <a:buChar char="◆"/>
              <a:tabLst>
                <a:tab pos="169545" algn="l"/>
              </a:tabLst>
            </a:pPr>
            <a:r>
              <a:rPr dirty="0" sz="950">
                <a:solidFill>
                  <a:srgbClr val="FEFEFE"/>
                </a:solidFill>
                <a:latin typeface="Arial"/>
                <a:cs typeface="Arial"/>
              </a:rPr>
              <a:t>Govt.</a:t>
            </a:r>
            <a:r>
              <a:rPr dirty="0" sz="950" spc="10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EFEFE"/>
                </a:solidFill>
                <a:latin typeface="Arial"/>
                <a:cs typeface="Arial"/>
              </a:rPr>
              <a:t>tender</a:t>
            </a:r>
            <a:r>
              <a:rPr dirty="0" sz="950" spc="10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EFEFE"/>
                </a:solidFill>
                <a:latin typeface="Arial"/>
                <a:cs typeface="Arial"/>
              </a:rPr>
              <a:t>scale-</a:t>
            </a:r>
            <a:r>
              <a:rPr dirty="0" sz="950" spc="-25">
                <a:solidFill>
                  <a:srgbClr val="FEFEFE"/>
                </a:solidFill>
                <a:latin typeface="Arial"/>
                <a:cs typeface="Arial"/>
              </a:rPr>
              <a:t>up</a:t>
            </a:r>
            <a:endParaRPr sz="95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10020299" y="2326640"/>
            <a:ext cx="1290320" cy="892175"/>
          </a:xfrm>
          <a:prstGeom prst="rect">
            <a:avLst/>
          </a:prstGeom>
        </p:spPr>
        <p:txBody>
          <a:bodyPr wrap="square" lIns="0" tIns="95885" rIns="0" bIns="0" rtlCol="0" vert="horz">
            <a:spAutoFit/>
          </a:bodyPr>
          <a:lstStyle/>
          <a:p>
            <a:pPr marL="169545" indent="-131445">
              <a:lnSpc>
                <a:spcPct val="100000"/>
              </a:lnSpc>
              <a:spcBef>
                <a:spcPts val="755"/>
              </a:spcBef>
              <a:buSzPct val="63157"/>
              <a:buFont typeface="Lucida Sans Unicode"/>
              <a:buChar char="◆"/>
              <a:tabLst>
                <a:tab pos="169545" algn="l"/>
              </a:tabLst>
            </a:pPr>
            <a:r>
              <a:rPr dirty="0" sz="950">
                <a:solidFill>
                  <a:srgbClr val="FEFEFE"/>
                </a:solidFill>
                <a:latin typeface="Arial"/>
                <a:cs typeface="Arial"/>
              </a:rPr>
              <a:t>National</a:t>
            </a:r>
            <a:r>
              <a:rPr dirty="0" sz="950" spc="7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FEFEFE"/>
                </a:solidFill>
                <a:latin typeface="Arial"/>
                <a:cs typeface="Arial"/>
              </a:rPr>
              <a:t>rollout</a:t>
            </a:r>
            <a:endParaRPr sz="950">
              <a:latin typeface="Arial"/>
              <a:cs typeface="Arial"/>
            </a:endParaRPr>
          </a:p>
          <a:p>
            <a:pPr marL="169545" indent="-131445">
              <a:lnSpc>
                <a:spcPct val="100000"/>
              </a:lnSpc>
              <a:spcBef>
                <a:spcPts val="660"/>
              </a:spcBef>
              <a:buSzPct val="63157"/>
              <a:buFont typeface="Lucida Sans Unicode"/>
              <a:buChar char="◆"/>
              <a:tabLst>
                <a:tab pos="169545" algn="l"/>
              </a:tabLst>
            </a:pPr>
            <a:r>
              <a:rPr dirty="0" sz="950" spc="-10">
                <a:solidFill>
                  <a:srgbClr val="FEFEFE"/>
                </a:solidFill>
                <a:latin typeface="Arial"/>
                <a:cs typeface="Arial"/>
              </a:rPr>
              <a:t>Year-</a:t>
            </a:r>
            <a:r>
              <a:rPr dirty="0" sz="950">
                <a:solidFill>
                  <a:srgbClr val="FEFEFE"/>
                </a:solidFill>
                <a:latin typeface="Arial"/>
                <a:cs typeface="Arial"/>
              </a:rPr>
              <a:t>2</a:t>
            </a:r>
            <a:r>
              <a:rPr dirty="0" sz="950" spc="4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FEFEFE"/>
                </a:solidFill>
                <a:latin typeface="Arial"/>
                <a:cs typeface="Arial"/>
              </a:rPr>
              <a:t>roadmap</a:t>
            </a:r>
            <a:endParaRPr sz="950">
              <a:latin typeface="Arial"/>
              <a:cs typeface="Arial"/>
            </a:endParaRPr>
          </a:p>
          <a:p>
            <a:pPr marL="168910" marR="30480" indent="-131445">
              <a:lnSpc>
                <a:spcPct val="118400"/>
              </a:lnSpc>
              <a:spcBef>
                <a:spcPts val="525"/>
              </a:spcBef>
              <a:buSzPct val="63157"/>
              <a:buFont typeface="Lucida Sans Unicode"/>
              <a:buChar char="◆"/>
              <a:tabLst>
                <a:tab pos="170815" algn="l"/>
              </a:tabLst>
            </a:pPr>
            <a:r>
              <a:rPr dirty="0" sz="950">
                <a:solidFill>
                  <a:srgbClr val="FEFEFE"/>
                </a:solidFill>
                <a:latin typeface="Arial"/>
                <a:cs typeface="Arial"/>
              </a:rPr>
              <a:t>CEO review &amp; </a:t>
            </a:r>
            <a:r>
              <a:rPr dirty="0" sz="950" spc="-10">
                <a:solidFill>
                  <a:srgbClr val="FEFEFE"/>
                </a:solidFill>
                <a:latin typeface="Arial"/>
                <a:cs typeface="Arial"/>
              </a:rPr>
              <a:t>sign-</a:t>
            </a:r>
            <a:r>
              <a:rPr dirty="0" sz="950" spc="-10">
                <a:solidFill>
                  <a:srgbClr val="FEFEFE"/>
                </a:solidFill>
                <a:latin typeface="Arial"/>
                <a:cs typeface="Arial"/>
              </a:rPr>
              <a:t>	</a:t>
            </a:r>
            <a:r>
              <a:rPr dirty="0" sz="950" spc="-25">
                <a:solidFill>
                  <a:srgbClr val="FEFEFE"/>
                </a:solidFill>
                <a:latin typeface="Arial"/>
                <a:cs typeface="Arial"/>
              </a:rPr>
              <a:t>off</a:t>
            </a:r>
            <a:endParaRPr sz="95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10058399" y="5800725"/>
            <a:ext cx="1333500" cy="438150"/>
          </a:xfrm>
          <a:prstGeom prst="rect">
            <a:avLst/>
          </a:prstGeom>
          <a:solidFill>
            <a:srgbClr val="FFFFFF">
              <a:alpha val="14898"/>
            </a:srgbClr>
          </a:solidFill>
        </p:spPr>
        <p:txBody>
          <a:bodyPr wrap="square" lIns="0" tIns="76835" rIns="0" bIns="0" rtlCol="0" vert="horz">
            <a:spAutoFit/>
          </a:bodyPr>
          <a:lstStyle/>
          <a:p>
            <a:pPr marL="114300" marR="446405">
              <a:lnSpc>
                <a:spcPts val="1120"/>
              </a:lnSpc>
              <a:spcBef>
                <a:spcPts val="605"/>
              </a:spcBef>
            </a:pPr>
            <a:r>
              <a:rPr dirty="0" sz="950" b="1">
                <a:solidFill>
                  <a:srgbClr val="FFFFFF"/>
                </a:solidFill>
                <a:latin typeface="Arial"/>
                <a:cs typeface="Arial"/>
              </a:rPr>
              <a:t>Target:</a:t>
            </a:r>
            <a:r>
              <a:rPr dirty="0" sz="950" spc="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 spc="-20" b="1">
                <a:solidFill>
                  <a:srgbClr val="FFFFFF"/>
                </a:solidFill>
                <a:latin typeface="Arial"/>
                <a:cs typeface="Arial"/>
              </a:rPr>
              <a:t>+25% </a:t>
            </a:r>
            <a:r>
              <a:rPr dirty="0" sz="950" spc="-10" b="1">
                <a:solidFill>
                  <a:srgbClr val="FFFFFF"/>
                </a:solidFill>
                <a:latin typeface="Arial"/>
                <a:cs typeface="Arial"/>
              </a:rPr>
              <a:t>Revenue</a:t>
            </a:r>
            <a:endParaRPr sz="950">
              <a:latin typeface="Arial"/>
              <a:cs typeface="Arial"/>
            </a:endParaRPr>
          </a:p>
        </p:txBody>
      </p:sp>
      <p:sp>
        <p:nvSpPr>
          <p:cNvPr id="49" name="object 49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57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ADGcatalyst</a:t>
            </a:r>
            <a:r>
              <a:rPr dirty="0" spc="80"/>
              <a:t> </a:t>
            </a:r>
            <a:r>
              <a:rPr dirty="0"/>
              <a:t>Strategic</a:t>
            </a:r>
            <a:r>
              <a:rPr dirty="0" spc="85"/>
              <a:t> </a:t>
            </a:r>
            <a:r>
              <a:rPr dirty="0"/>
              <a:t>Consulting,</a:t>
            </a:r>
            <a:r>
              <a:rPr dirty="0" spc="80"/>
              <a:t> </a:t>
            </a:r>
            <a:r>
              <a:rPr dirty="0" spc="-20"/>
              <a:t>2026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2"/>
            <a:ext cx="12134850" cy="6858000"/>
          </a:xfrm>
          <a:custGeom>
            <a:avLst/>
            <a:gdLst/>
            <a:ahLst/>
            <a:cxnLst/>
            <a:rect l="l" t="t" r="r" b="b"/>
            <a:pathLst>
              <a:path w="12134850" h="6858000">
                <a:moveTo>
                  <a:pt x="12134837" y="0"/>
                </a:moveTo>
                <a:lnTo>
                  <a:pt x="76187" y="0"/>
                </a:lnTo>
                <a:lnTo>
                  <a:pt x="0" y="0"/>
                </a:lnTo>
                <a:lnTo>
                  <a:pt x="0" y="6857987"/>
                </a:lnTo>
                <a:lnTo>
                  <a:pt x="76187" y="6857987"/>
                </a:lnTo>
                <a:lnTo>
                  <a:pt x="76187" y="828675"/>
                </a:lnTo>
                <a:lnTo>
                  <a:pt x="12134837" y="828675"/>
                </a:lnTo>
                <a:lnTo>
                  <a:pt x="12134837" y="0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634999" y="149225"/>
            <a:ext cx="5657850" cy="4597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50"/>
              <a:t>Phase</a:t>
            </a:r>
            <a:r>
              <a:rPr dirty="0" sz="2850" spc="-85"/>
              <a:t> </a:t>
            </a:r>
            <a:r>
              <a:rPr dirty="0" sz="2850"/>
              <a:t>1:</a:t>
            </a:r>
            <a:r>
              <a:rPr dirty="0" sz="2850" spc="-85"/>
              <a:t> </a:t>
            </a:r>
            <a:r>
              <a:rPr dirty="0" sz="2850"/>
              <a:t>Salesforce</a:t>
            </a:r>
            <a:r>
              <a:rPr dirty="0" sz="2850" spc="-85"/>
              <a:t> </a:t>
            </a:r>
            <a:r>
              <a:rPr dirty="0" sz="2850" spc="-10"/>
              <a:t>Mobilisation</a:t>
            </a:r>
            <a:endParaRPr sz="2850"/>
          </a:p>
        </p:txBody>
      </p:sp>
      <p:sp>
        <p:nvSpPr>
          <p:cNvPr id="4" name="object 4"/>
          <p:cNvSpPr txBox="1"/>
          <p:nvPr/>
        </p:nvSpPr>
        <p:spPr>
          <a:xfrm>
            <a:off x="6448424" y="276225"/>
            <a:ext cx="1047750" cy="276225"/>
          </a:xfrm>
          <a:prstGeom prst="rect">
            <a:avLst/>
          </a:prstGeom>
          <a:solidFill>
            <a:srgbClr val="F0A500"/>
          </a:solidFill>
        </p:spPr>
        <p:txBody>
          <a:bodyPr wrap="square" lIns="0" tIns="41275" rIns="0" bIns="0" rtlCol="0" vert="horz">
            <a:spAutoFit/>
          </a:bodyPr>
          <a:lstStyle/>
          <a:p>
            <a:pPr marL="173990">
              <a:lnSpc>
                <a:spcPct val="100000"/>
              </a:lnSpc>
              <a:spcBef>
                <a:spcPts val="325"/>
              </a:spcBef>
            </a:pPr>
            <a:r>
              <a:rPr dirty="0" sz="1100" b="1">
                <a:solidFill>
                  <a:srgbClr val="003366"/>
                </a:solidFill>
                <a:latin typeface="Arial"/>
                <a:cs typeface="Arial"/>
              </a:rPr>
              <a:t>Days</a:t>
            </a:r>
            <a:r>
              <a:rPr dirty="0" sz="1100" spc="5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003366"/>
                </a:solidFill>
                <a:latin typeface="Arial"/>
                <a:cs typeface="Arial"/>
              </a:rPr>
              <a:t>1–</a:t>
            </a:r>
            <a:r>
              <a:rPr dirty="0" sz="1100" spc="-25" b="1">
                <a:solidFill>
                  <a:srgbClr val="003366"/>
                </a:solidFill>
                <a:latin typeface="Arial"/>
                <a:cs typeface="Arial"/>
              </a:rPr>
              <a:t>30</a:t>
            </a:r>
            <a:endParaRPr sz="11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57187" y="1000137"/>
            <a:ext cx="11296650" cy="371475"/>
          </a:xfrm>
          <a:custGeom>
            <a:avLst/>
            <a:gdLst/>
            <a:ahLst/>
            <a:cxnLst/>
            <a:rect l="l" t="t" r="r" b="b"/>
            <a:pathLst>
              <a:path w="11296650" h="371475">
                <a:moveTo>
                  <a:pt x="11296650" y="0"/>
                </a:moveTo>
                <a:lnTo>
                  <a:pt x="9191625" y="0"/>
                </a:lnTo>
                <a:lnTo>
                  <a:pt x="7248525" y="0"/>
                </a:lnTo>
                <a:lnTo>
                  <a:pt x="742950" y="0"/>
                </a:lnTo>
                <a:lnTo>
                  <a:pt x="0" y="0"/>
                </a:lnTo>
                <a:lnTo>
                  <a:pt x="0" y="371475"/>
                </a:lnTo>
                <a:lnTo>
                  <a:pt x="742950" y="371475"/>
                </a:lnTo>
                <a:lnTo>
                  <a:pt x="7248525" y="371475"/>
                </a:lnTo>
                <a:lnTo>
                  <a:pt x="9191625" y="371475"/>
                </a:lnTo>
                <a:lnTo>
                  <a:pt x="11296650" y="371475"/>
                </a:lnTo>
                <a:lnTo>
                  <a:pt x="11296650" y="0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57187" y="3124212"/>
            <a:ext cx="11296650" cy="581025"/>
          </a:xfrm>
          <a:custGeom>
            <a:avLst/>
            <a:gdLst/>
            <a:ahLst/>
            <a:cxnLst/>
            <a:rect l="l" t="t" r="r" b="b"/>
            <a:pathLst>
              <a:path w="11296650" h="581025">
                <a:moveTo>
                  <a:pt x="11296650" y="0"/>
                </a:moveTo>
                <a:lnTo>
                  <a:pt x="9191625" y="0"/>
                </a:lnTo>
                <a:lnTo>
                  <a:pt x="7248525" y="0"/>
                </a:lnTo>
                <a:lnTo>
                  <a:pt x="742950" y="0"/>
                </a:lnTo>
                <a:lnTo>
                  <a:pt x="0" y="0"/>
                </a:lnTo>
                <a:lnTo>
                  <a:pt x="0" y="581025"/>
                </a:lnTo>
                <a:lnTo>
                  <a:pt x="742950" y="581025"/>
                </a:lnTo>
                <a:lnTo>
                  <a:pt x="7248525" y="581025"/>
                </a:lnTo>
                <a:lnTo>
                  <a:pt x="9191625" y="581025"/>
                </a:lnTo>
                <a:lnTo>
                  <a:pt x="11296650" y="581025"/>
                </a:lnTo>
                <a:lnTo>
                  <a:pt x="11296650" y="0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/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76199" y="790575"/>
          <a:ext cx="12134850" cy="28917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1000"/>
                <a:gridCol w="742950"/>
                <a:gridCol w="6506209"/>
                <a:gridCol w="1894204"/>
                <a:gridCol w="2153285"/>
                <a:gridCol w="381000"/>
              </a:tblGrid>
              <a:tr h="189865">
                <a:tc grid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38100">
                      <a:solidFill>
                        <a:srgbClr val="F0A5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370840">
                <a:tc row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42875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dirty="0" sz="1100" spc="-2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Week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88900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marL="142875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dirty="0" sz="11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Key</a:t>
                      </a:r>
                      <a:r>
                        <a:rPr dirty="0" sz="1100" spc="2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Milestone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88900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marL="144780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dirty="0" sz="110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Owner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88900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marL="188595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dirty="0" sz="11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Success</a:t>
                      </a:r>
                      <a:r>
                        <a:rPr dirty="0" sz="1100" spc="9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Metric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88900">
                    <a:solidFill>
                      <a:srgbClr val="003366"/>
                    </a:solidFill>
                  </a:tcPr>
                </a:tc>
                <a:tc row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580390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42875">
                        <a:lnSpc>
                          <a:spcPct val="100000"/>
                        </a:lnSpc>
                        <a:spcBef>
                          <a:spcPts val="825"/>
                        </a:spcBef>
                      </a:pPr>
                      <a:r>
                        <a:rPr dirty="0" sz="105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Week</a:t>
                      </a:r>
                      <a:r>
                        <a:rPr dirty="0" sz="1050" spc="-4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5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10477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42875" marR="551180">
                        <a:lnSpc>
                          <a:spcPct val="119000"/>
                        </a:lnSpc>
                        <a:spcBef>
                          <a:spcPts val="585"/>
                        </a:spcBef>
                      </a:pP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National</a:t>
                      </a:r>
                      <a:r>
                        <a:rPr dirty="0" sz="1050" spc="-4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Salesforce</a:t>
                      </a:r>
                      <a:r>
                        <a:rPr dirty="0" sz="1050" spc="-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Training</a:t>
                      </a:r>
                      <a:r>
                        <a:rPr dirty="0" sz="1050" spc="-2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Kick-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off</a:t>
                      </a:r>
                      <a:r>
                        <a:rPr dirty="0" sz="1050" spc="-3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Meeting</a:t>
                      </a:r>
                      <a:r>
                        <a:rPr dirty="0" sz="1050" spc="-3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—</a:t>
                      </a:r>
                      <a:r>
                        <a:rPr dirty="0" sz="1050" spc="-3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all</a:t>
                      </a:r>
                      <a:r>
                        <a:rPr dirty="0" sz="1050" spc="-2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regions</a:t>
                      </a:r>
                      <a:r>
                        <a:rPr dirty="0" sz="1050" spc="-3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assembled.</a:t>
                      </a:r>
                      <a:r>
                        <a:rPr dirty="0" sz="1050" spc="-3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ROSA</a:t>
                      </a:r>
                      <a:r>
                        <a:rPr dirty="0" sz="1050" spc="-7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+</a:t>
                      </a:r>
                      <a:r>
                        <a:rPr dirty="0" sz="1050" spc="-3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Implant</a:t>
                      </a:r>
                      <a:r>
                        <a:rPr dirty="0" sz="1050" spc="-3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team</a:t>
                      </a:r>
                      <a:r>
                        <a:rPr dirty="0" sz="1050" spc="-2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joint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session.</a:t>
                      </a:r>
                      <a:r>
                        <a:rPr dirty="0" sz="1050" spc="-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Competitive</a:t>
                      </a:r>
                      <a:r>
                        <a:rPr dirty="0" sz="1050" spc="-4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playbook</a:t>
                      </a:r>
                      <a:r>
                        <a:rPr dirty="0" sz="1050" spc="-4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distributed.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7429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44780" marR="554990">
                        <a:lnSpc>
                          <a:spcPct val="119000"/>
                        </a:lnSpc>
                        <a:spcBef>
                          <a:spcPts val="585"/>
                        </a:spcBef>
                      </a:pP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Consultant</a:t>
                      </a:r>
                      <a:r>
                        <a:rPr dirty="0" sz="1050" spc="-2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+</a:t>
                      </a:r>
                      <a:r>
                        <a:rPr dirty="0" sz="1050" spc="-2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NSH</a:t>
                      </a:r>
                      <a:r>
                        <a:rPr dirty="0" sz="1050" spc="-2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+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Product</a:t>
                      </a:r>
                      <a:r>
                        <a:rPr dirty="0" sz="1050" spc="-4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2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Head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7429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88595" marR="207010">
                        <a:lnSpc>
                          <a:spcPct val="119000"/>
                        </a:lnSpc>
                        <a:spcBef>
                          <a:spcPts val="585"/>
                        </a:spcBef>
                      </a:pPr>
                      <a:r>
                        <a:rPr dirty="0" sz="1050" b="1">
                          <a:solidFill>
                            <a:srgbClr val="1A6A1A"/>
                          </a:solidFill>
                          <a:latin typeface="Arial"/>
                          <a:cs typeface="Arial"/>
                        </a:rPr>
                        <a:t>100%</a:t>
                      </a:r>
                      <a:r>
                        <a:rPr dirty="0" sz="1050" spc="-45" b="1">
                          <a:solidFill>
                            <a:srgbClr val="1A6A1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1A6A1A"/>
                          </a:solidFill>
                          <a:latin typeface="Arial"/>
                          <a:cs typeface="Arial"/>
                        </a:rPr>
                        <a:t>attendance;</a:t>
                      </a:r>
                      <a:r>
                        <a:rPr dirty="0" sz="1050" spc="-45" b="1">
                          <a:solidFill>
                            <a:srgbClr val="1A6A1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 b="1">
                          <a:solidFill>
                            <a:srgbClr val="1A6A1A"/>
                          </a:solidFill>
                          <a:latin typeface="Arial"/>
                          <a:cs typeface="Arial"/>
                        </a:rPr>
                        <a:t>playbook issued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74295"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580390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42875">
                        <a:lnSpc>
                          <a:spcPct val="100000"/>
                        </a:lnSpc>
                        <a:spcBef>
                          <a:spcPts val="825"/>
                        </a:spcBef>
                      </a:pPr>
                      <a:r>
                        <a:rPr dirty="0" sz="105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Week</a:t>
                      </a:r>
                      <a:r>
                        <a:rPr dirty="0" sz="1050" spc="-4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5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104775">
                    <a:solidFill>
                      <a:srgbClr val="E2E9F4"/>
                    </a:solidFill>
                  </a:tcPr>
                </a:tc>
                <a:tc>
                  <a:txBody>
                    <a:bodyPr/>
                    <a:lstStyle/>
                    <a:p>
                      <a:pPr marL="142875" marR="248285">
                        <a:lnSpc>
                          <a:spcPct val="119000"/>
                        </a:lnSpc>
                        <a:spcBef>
                          <a:spcPts val="585"/>
                        </a:spcBef>
                      </a:pP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ROSA</a:t>
                      </a:r>
                      <a:r>
                        <a:rPr dirty="0" sz="1050" spc="-7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vs.</a:t>
                      </a:r>
                      <a:r>
                        <a:rPr dirty="0" sz="1050" spc="-2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MAKO</a:t>
                      </a:r>
                      <a:r>
                        <a:rPr dirty="0" sz="1050" spc="-2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objection-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handling</a:t>
                      </a:r>
                      <a:r>
                        <a:rPr dirty="0" sz="1050" spc="-1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workshop.</a:t>
                      </a:r>
                      <a:r>
                        <a:rPr dirty="0" sz="1050" spc="-2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90-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landmark</a:t>
                      </a:r>
                      <a:r>
                        <a:rPr dirty="0" sz="1050" spc="-1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vs.</a:t>
                      </a:r>
                      <a:r>
                        <a:rPr dirty="0" sz="1050" spc="-2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36-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landmark</a:t>
                      </a:r>
                      <a:r>
                        <a:rPr dirty="0" sz="1050" spc="-2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clinical</a:t>
                      </a:r>
                      <a:r>
                        <a:rPr dirty="0" sz="1050" spc="-1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messaging.</a:t>
                      </a:r>
                      <a:r>
                        <a:rPr dirty="0" sz="1050" spc="-2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ROSA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OPTIMIZE</a:t>
                      </a:r>
                      <a:r>
                        <a:rPr dirty="0" sz="1050" spc="-3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programme</a:t>
                      </a:r>
                      <a:r>
                        <a:rPr dirty="0" sz="1050" spc="-2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introduction.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74295">
                    <a:solidFill>
                      <a:srgbClr val="E2E9F4"/>
                    </a:solidFill>
                  </a:tcPr>
                </a:tc>
                <a:tc>
                  <a:txBody>
                    <a:bodyPr/>
                    <a:lstStyle/>
                    <a:p>
                      <a:pPr marL="144780" marR="447675">
                        <a:lnSpc>
                          <a:spcPct val="119000"/>
                        </a:lnSpc>
                        <a:spcBef>
                          <a:spcPts val="585"/>
                        </a:spcBef>
                      </a:pP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Sales</a:t>
                      </a:r>
                      <a:r>
                        <a:rPr dirty="0" sz="1050" spc="-6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Training</a:t>
                      </a:r>
                      <a:r>
                        <a:rPr dirty="0" sz="1050" spc="-4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Lead</a:t>
                      </a:r>
                      <a:r>
                        <a:rPr dirty="0" sz="1050" spc="-4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+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ROSA</a:t>
                      </a:r>
                      <a:r>
                        <a:rPr dirty="0" sz="1050" spc="-6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Clinical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74295">
                    <a:solidFill>
                      <a:srgbClr val="E2E9F4"/>
                    </a:solidFill>
                  </a:tcPr>
                </a:tc>
                <a:tc>
                  <a:txBody>
                    <a:bodyPr/>
                    <a:lstStyle/>
                    <a:p>
                      <a:pPr marL="188595">
                        <a:lnSpc>
                          <a:spcPct val="100000"/>
                        </a:lnSpc>
                        <a:spcBef>
                          <a:spcPts val="825"/>
                        </a:spcBef>
                      </a:pPr>
                      <a:r>
                        <a:rPr dirty="0" sz="1050" b="1">
                          <a:solidFill>
                            <a:srgbClr val="1A6A1A"/>
                          </a:solidFill>
                          <a:latin typeface="Arial"/>
                          <a:cs typeface="Arial"/>
                        </a:rPr>
                        <a:t>Objection</a:t>
                      </a:r>
                      <a:r>
                        <a:rPr dirty="0" sz="1050" spc="-15" b="1">
                          <a:solidFill>
                            <a:srgbClr val="1A6A1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1A6A1A"/>
                          </a:solidFill>
                          <a:latin typeface="Arial"/>
                          <a:cs typeface="Arial"/>
                        </a:rPr>
                        <a:t>scripts</a:t>
                      </a:r>
                      <a:r>
                        <a:rPr dirty="0" sz="1050" spc="-10" b="1">
                          <a:solidFill>
                            <a:srgbClr val="1A6A1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1A6A1A"/>
                          </a:solidFill>
                          <a:latin typeface="Arial"/>
                          <a:cs typeface="Arial"/>
                        </a:rPr>
                        <a:t>signed</a:t>
                      </a:r>
                      <a:r>
                        <a:rPr dirty="0" sz="1050" spc="-10" b="1">
                          <a:solidFill>
                            <a:srgbClr val="1A6A1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25" b="1">
                          <a:solidFill>
                            <a:srgbClr val="1A6A1A"/>
                          </a:solidFill>
                          <a:latin typeface="Arial"/>
                          <a:cs typeface="Arial"/>
                        </a:rPr>
                        <a:t>off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104775">
                    <a:solidFill>
                      <a:srgbClr val="E2E9F4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589915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42875">
                        <a:lnSpc>
                          <a:spcPct val="100000"/>
                        </a:lnSpc>
                        <a:spcBef>
                          <a:spcPts val="825"/>
                        </a:spcBef>
                      </a:pPr>
                      <a:r>
                        <a:rPr dirty="0" sz="105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Week</a:t>
                      </a:r>
                      <a:r>
                        <a:rPr dirty="0" sz="1050" spc="-4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5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10477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42875" marR="137160">
                        <a:lnSpc>
                          <a:spcPct val="119000"/>
                        </a:lnSpc>
                        <a:spcBef>
                          <a:spcPts val="585"/>
                        </a:spcBef>
                      </a:pP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Institutional</a:t>
                      </a:r>
                      <a:r>
                        <a:rPr dirty="0" sz="1050" spc="-4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selling</a:t>
                      </a:r>
                      <a:r>
                        <a:rPr dirty="0" sz="1050" spc="-3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module:</a:t>
                      </a:r>
                      <a:r>
                        <a:rPr dirty="0" sz="1050" spc="-4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CMO/Director</a:t>
                      </a:r>
                      <a:r>
                        <a:rPr dirty="0" sz="1050" spc="-3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engagement</a:t>
                      </a:r>
                      <a:r>
                        <a:rPr dirty="0" sz="1050" spc="-3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skills,</a:t>
                      </a:r>
                      <a:r>
                        <a:rPr dirty="0" sz="1050" spc="-4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corporate</a:t>
                      </a:r>
                      <a:r>
                        <a:rPr dirty="0" sz="1050" spc="-3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hospital</a:t>
                      </a:r>
                      <a:r>
                        <a:rPr dirty="0" sz="1050" spc="-3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decision-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maker</a:t>
                      </a:r>
                      <a:r>
                        <a:rPr dirty="0" sz="1050" spc="-4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mapping, value-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based </a:t>
                      </a:r>
                      <a:r>
                        <a:rPr dirty="0" sz="1050" spc="-1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conversations.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7429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44780" marR="425450">
                        <a:lnSpc>
                          <a:spcPct val="119000"/>
                        </a:lnSpc>
                        <a:spcBef>
                          <a:spcPts val="585"/>
                        </a:spcBef>
                      </a:pP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Consultant</a:t>
                      </a:r>
                      <a:r>
                        <a:rPr dirty="0" sz="1050" spc="-3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+</a:t>
                      </a:r>
                      <a:r>
                        <a:rPr dirty="0" sz="1050" spc="-2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Regional Managers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7429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88595" marR="142875">
                        <a:lnSpc>
                          <a:spcPct val="119000"/>
                        </a:lnSpc>
                        <a:spcBef>
                          <a:spcPts val="585"/>
                        </a:spcBef>
                      </a:pPr>
                      <a:r>
                        <a:rPr dirty="0" sz="1050" spc="-10" b="1">
                          <a:solidFill>
                            <a:srgbClr val="1A6A1A"/>
                          </a:solidFill>
                          <a:latin typeface="Arial"/>
                          <a:cs typeface="Arial"/>
                        </a:rPr>
                        <a:t>Decision-</a:t>
                      </a:r>
                      <a:r>
                        <a:rPr dirty="0" sz="1050" b="1">
                          <a:solidFill>
                            <a:srgbClr val="1A6A1A"/>
                          </a:solidFill>
                          <a:latin typeface="Arial"/>
                          <a:cs typeface="Arial"/>
                        </a:rPr>
                        <a:t>maker</a:t>
                      </a:r>
                      <a:r>
                        <a:rPr dirty="0" sz="1050" spc="-10" b="1">
                          <a:solidFill>
                            <a:srgbClr val="1A6A1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1A6A1A"/>
                          </a:solidFill>
                          <a:latin typeface="Arial"/>
                          <a:cs typeface="Arial"/>
                        </a:rPr>
                        <a:t>map:</a:t>
                      </a:r>
                      <a:r>
                        <a:rPr dirty="0" sz="1050" spc="-5" b="1">
                          <a:solidFill>
                            <a:srgbClr val="1A6A1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20" b="1">
                          <a:solidFill>
                            <a:srgbClr val="1A6A1A"/>
                          </a:solidFill>
                          <a:latin typeface="Arial"/>
                          <a:cs typeface="Arial"/>
                        </a:rPr>
                        <a:t>Top-</a:t>
                      </a:r>
                      <a:r>
                        <a:rPr dirty="0" sz="1050" spc="-25" b="1">
                          <a:solidFill>
                            <a:srgbClr val="1A6A1A"/>
                          </a:solidFill>
                          <a:latin typeface="Arial"/>
                          <a:cs typeface="Arial"/>
                        </a:rPr>
                        <a:t>20 </a:t>
                      </a:r>
                      <a:r>
                        <a:rPr dirty="0" sz="1050" spc="-10" b="1">
                          <a:solidFill>
                            <a:srgbClr val="1A6A1A"/>
                          </a:solidFill>
                          <a:latin typeface="Arial"/>
                          <a:cs typeface="Arial"/>
                        </a:rPr>
                        <a:t>contacts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74295"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580390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42875">
                        <a:lnSpc>
                          <a:spcPct val="100000"/>
                        </a:lnSpc>
                        <a:spcBef>
                          <a:spcPts val="825"/>
                        </a:spcBef>
                      </a:pPr>
                      <a:r>
                        <a:rPr dirty="0" sz="1050" b="1">
                          <a:solidFill>
                            <a:srgbClr val="F0A500"/>
                          </a:solidFill>
                          <a:latin typeface="Arial"/>
                          <a:cs typeface="Arial"/>
                        </a:rPr>
                        <a:t>Week</a:t>
                      </a:r>
                      <a:r>
                        <a:rPr dirty="0" sz="1050" spc="-40" b="1">
                          <a:solidFill>
                            <a:srgbClr val="F0A5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50" b="1">
                          <a:solidFill>
                            <a:srgbClr val="F0A500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104775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marL="142875" marR="317500">
                        <a:lnSpc>
                          <a:spcPct val="113100"/>
                        </a:lnSpc>
                        <a:spcBef>
                          <a:spcPts val="660"/>
                        </a:spcBef>
                      </a:pP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ROSA</a:t>
                      </a:r>
                      <a:r>
                        <a:rPr dirty="0" sz="1050" spc="-5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+</a:t>
                      </a:r>
                      <a:r>
                        <a:rPr dirty="0" sz="1050" spc="-1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Implant</a:t>
                      </a:r>
                      <a:r>
                        <a:rPr dirty="0" sz="1050" spc="-1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Joint</a:t>
                      </a:r>
                      <a:r>
                        <a:rPr dirty="0" sz="1050" spc="-1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Field</a:t>
                      </a:r>
                      <a:r>
                        <a:rPr dirty="0" sz="1050" spc="-1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Rides</a:t>
                      </a:r>
                      <a:r>
                        <a:rPr dirty="0" sz="1050" spc="-1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—</a:t>
                      </a:r>
                      <a:r>
                        <a:rPr dirty="0" sz="1050" spc="-1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consultant</a:t>
                      </a:r>
                      <a:r>
                        <a:rPr dirty="0" sz="105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accompanies</a:t>
                      </a:r>
                      <a:r>
                        <a:rPr dirty="0" sz="1050" spc="-1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reps</a:t>
                      </a:r>
                      <a:r>
                        <a:rPr dirty="0" sz="1050" spc="-1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to</a:t>
                      </a:r>
                      <a:r>
                        <a:rPr dirty="0" sz="1050" spc="-1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5</a:t>
                      </a:r>
                      <a:r>
                        <a:rPr dirty="0" sz="1050" spc="-1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corporate</a:t>
                      </a:r>
                      <a:r>
                        <a:rPr dirty="0" sz="1050" spc="-1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hospital</a:t>
                      </a:r>
                      <a:r>
                        <a:rPr dirty="0" sz="1050" spc="-1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calls. </a:t>
                      </a: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Gap</a:t>
                      </a:r>
                      <a:r>
                        <a:rPr dirty="0" sz="1050" spc="-2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assessment</a:t>
                      </a:r>
                      <a:r>
                        <a:rPr dirty="0" sz="1050" spc="-2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and</a:t>
                      </a:r>
                      <a:r>
                        <a:rPr dirty="0" sz="1050" spc="-1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coaching</a:t>
                      </a:r>
                      <a:r>
                        <a:rPr dirty="0" sz="1050" spc="-2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report</a:t>
                      </a:r>
                      <a:r>
                        <a:rPr dirty="0" sz="1050" spc="-2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delivered.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83820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marL="144780">
                        <a:lnSpc>
                          <a:spcPct val="100000"/>
                        </a:lnSpc>
                        <a:spcBef>
                          <a:spcPts val="825"/>
                        </a:spcBef>
                      </a:pP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Consultant</a:t>
                      </a:r>
                      <a:r>
                        <a:rPr dirty="0" sz="105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+</a:t>
                      </a:r>
                      <a:r>
                        <a:rPr dirty="0" sz="105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Sales</a:t>
                      </a:r>
                      <a:r>
                        <a:rPr dirty="0" sz="105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2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Head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104775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marL="188595" marR="548005">
                        <a:lnSpc>
                          <a:spcPct val="113100"/>
                        </a:lnSpc>
                        <a:spcBef>
                          <a:spcPts val="660"/>
                        </a:spcBef>
                      </a:pP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5</a:t>
                      </a:r>
                      <a:r>
                        <a:rPr dirty="0" sz="1050" spc="-1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field</a:t>
                      </a:r>
                      <a:r>
                        <a:rPr dirty="0" sz="105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rides;</a:t>
                      </a:r>
                      <a:r>
                        <a:rPr dirty="0" sz="105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coaching </a:t>
                      </a: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report</a:t>
                      </a:r>
                      <a:r>
                        <a:rPr dirty="0" sz="1050" spc="-2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to</a:t>
                      </a:r>
                      <a:r>
                        <a:rPr dirty="0" sz="1050" spc="-1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2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CEO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83820">
                    <a:solidFill>
                      <a:srgbClr val="003366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sp>
        <p:nvSpPr>
          <p:cNvPr id="8" name="object 8"/>
          <p:cNvSpPr/>
          <p:nvPr/>
        </p:nvSpPr>
        <p:spPr>
          <a:xfrm>
            <a:off x="76199" y="6581775"/>
            <a:ext cx="12058650" cy="9525"/>
          </a:xfrm>
          <a:custGeom>
            <a:avLst/>
            <a:gdLst/>
            <a:ahLst/>
            <a:cxnLst/>
            <a:rect l="l" t="t" r="r" b="b"/>
            <a:pathLst>
              <a:path w="12058650" h="9525">
                <a:moveTo>
                  <a:pt x="12058649" y="9524"/>
                </a:moveTo>
                <a:lnTo>
                  <a:pt x="0" y="9524"/>
                </a:lnTo>
                <a:lnTo>
                  <a:pt x="0" y="0"/>
                </a:lnTo>
                <a:lnTo>
                  <a:pt x="12058649" y="0"/>
                </a:lnTo>
                <a:lnTo>
                  <a:pt x="12058649" y="9524"/>
                </a:lnTo>
                <a:close/>
              </a:path>
            </a:pathLst>
          </a:custGeom>
          <a:solidFill>
            <a:srgbClr val="000000">
              <a:alpha val="101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57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ADGcatalyst</a:t>
            </a:r>
            <a:r>
              <a:rPr dirty="0" spc="80"/>
              <a:t> </a:t>
            </a:r>
            <a:r>
              <a:rPr dirty="0"/>
              <a:t>Strategic</a:t>
            </a:r>
            <a:r>
              <a:rPr dirty="0" spc="85"/>
              <a:t> </a:t>
            </a:r>
            <a:r>
              <a:rPr dirty="0"/>
              <a:t>Consulting,</a:t>
            </a:r>
            <a:r>
              <a:rPr dirty="0" spc="80"/>
              <a:t> </a:t>
            </a:r>
            <a:r>
              <a:rPr dirty="0" spc="-20"/>
              <a:t>2026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34850" cy="6858000"/>
            <a:chOff x="0" y="0"/>
            <a:chExt cx="1213485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12"/>
              <a:ext cx="12134850" cy="6858000"/>
            </a:xfrm>
            <a:custGeom>
              <a:avLst/>
              <a:gdLst/>
              <a:ahLst/>
              <a:cxnLst/>
              <a:rect l="l" t="t" r="r" b="b"/>
              <a:pathLst>
                <a:path w="12134850" h="6858000">
                  <a:moveTo>
                    <a:pt x="12134837" y="0"/>
                  </a:moveTo>
                  <a:lnTo>
                    <a:pt x="76187" y="0"/>
                  </a:lnTo>
                  <a:lnTo>
                    <a:pt x="0" y="0"/>
                  </a:lnTo>
                  <a:lnTo>
                    <a:pt x="0" y="6857987"/>
                  </a:lnTo>
                  <a:lnTo>
                    <a:pt x="76187" y="6857987"/>
                  </a:lnTo>
                  <a:lnTo>
                    <a:pt x="76187" y="828675"/>
                  </a:lnTo>
                  <a:lnTo>
                    <a:pt x="12134837" y="828675"/>
                  </a:lnTo>
                  <a:lnTo>
                    <a:pt x="12134837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76199" y="790575"/>
              <a:ext cx="12058650" cy="38100"/>
            </a:xfrm>
            <a:custGeom>
              <a:avLst/>
              <a:gdLst/>
              <a:ahLst/>
              <a:cxnLst/>
              <a:rect l="l" t="t" r="r" b="b"/>
              <a:pathLst>
                <a:path w="12058650" h="38100">
                  <a:moveTo>
                    <a:pt x="12058649" y="38099"/>
                  </a:moveTo>
                  <a:lnTo>
                    <a:pt x="0" y="38099"/>
                  </a:lnTo>
                  <a:lnTo>
                    <a:pt x="0" y="0"/>
                  </a:lnTo>
                  <a:lnTo>
                    <a:pt x="12058649" y="0"/>
                  </a:lnTo>
                  <a:lnTo>
                    <a:pt x="12058649" y="3809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634999" y="149225"/>
            <a:ext cx="5898515" cy="4597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50"/>
              <a:t>Phase</a:t>
            </a:r>
            <a:r>
              <a:rPr dirty="0" sz="2850" spc="-65"/>
              <a:t> </a:t>
            </a:r>
            <a:r>
              <a:rPr dirty="0" sz="2850"/>
              <a:t>2:</a:t>
            </a:r>
            <a:r>
              <a:rPr dirty="0" sz="2850" spc="-60"/>
              <a:t> </a:t>
            </a:r>
            <a:r>
              <a:rPr dirty="0" sz="2850"/>
              <a:t>Corporate</a:t>
            </a:r>
            <a:r>
              <a:rPr dirty="0" sz="2850" spc="-60"/>
              <a:t> </a:t>
            </a:r>
            <a:r>
              <a:rPr dirty="0" sz="2850"/>
              <a:t>Hospital</a:t>
            </a:r>
            <a:r>
              <a:rPr dirty="0" sz="2850" spc="-65"/>
              <a:t> </a:t>
            </a:r>
            <a:r>
              <a:rPr dirty="0" sz="2850" spc="-10"/>
              <a:t>Entry</a:t>
            </a:r>
            <a:endParaRPr sz="2850"/>
          </a:p>
        </p:txBody>
      </p:sp>
      <p:sp>
        <p:nvSpPr>
          <p:cNvPr id="6" name="object 6"/>
          <p:cNvSpPr txBox="1"/>
          <p:nvPr/>
        </p:nvSpPr>
        <p:spPr>
          <a:xfrm>
            <a:off x="6696074" y="276225"/>
            <a:ext cx="1114425" cy="276225"/>
          </a:xfrm>
          <a:prstGeom prst="rect">
            <a:avLst/>
          </a:prstGeom>
          <a:solidFill>
            <a:srgbClr val="F0A500"/>
          </a:solidFill>
        </p:spPr>
        <p:txBody>
          <a:bodyPr wrap="square" lIns="0" tIns="41275" rIns="0" bIns="0" rtlCol="0" vert="horz">
            <a:spAutoFit/>
          </a:bodyPr>
          <a:lstStyle/>
          <a:p>
            <a:pPr marL="167005">
              <a:lnSpc>
                <a:spcPct val="100000"/>
              </a:lnSpc>
              <a:spcBef>
                <a:spcPts val="325"/>
              </a:spcBef>
            </a:pPr>
            <a:r>
              <a:rPr dirty="0" sz="1100" b="1">
                <a:solidFill>
                  <a:srgbClr val="003366"/>
                </a:solidFill>
                <a:latin typeface="Arial"/>
                <a:cs typeface="Arial"/>
              </a:rPr>
              <a:t>Days</a:t>
            </a:r>
            <a:r>
              <a:rPr dirty="0" sz="1100" spc="6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003366"/>
                </a:solidFill>
                <a:latin typeface="Arial"/>
                <a:cs typeface="Arial"/>
              </a:rPr>
              <a:t>31–</a:t>
            </a:r>
            <a:r>
              <a:rPr dirty="0" sz="1100" spc="-25" b="1">
                <a:solidFill>
                  <a:srgbClr val="003366"/>
                </a:solidFill>
                <a:latin typeface="Arial"/>
                <a:cs typeface="Arial"/>
              </a:rPr>
              <a:t>60</a:t>
            </a:r>
            <a:endParaRPr sz="1100">
              <a:latin typeface="Arial"/>
              <a:cs typeface="Arial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457199" y="1000125"/>
          <a:ext cx="11372850" cy="27019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42950"/>
                <a:gridCol w="6308725"/>
                <a:gridCol w="2027554"/>
                <a:gridCol w="2217420"/>
              </a:tblGrid>
              <a:tr h="370840">
                <a:tc>
                  <a:txBody>
                    <a:bodyPr/>
                    <a:lstStyle/>
                    <a:p>
                      <a:pPr marL="142875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dirty="0" sz="1100" spc="-2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Week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88900">
                    <a:solidFill>
                      <a:srgbClr val="005999"/>
                    </a:solidFill>
                  </a:tcPr>
                </a:tc>
                <a:tc>
                  <a:txBody>
                    <a:bodyPr/>
                    <a:lstStyle/>
                    <a:p>
                      <a:pPr marL="142875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dirty="0" sz="11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Key</a:t>
                      </a:r>
                      <a:r>
                        <a:rPr dirty="0" sz="1100" spc="2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Milestone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88900">
                    <a:solidFill>
                      <a:srgbClr val="005999"/>
                    </a:solidFill>
                  </a:tcPr>
                </a:tc>
                <a:tc>
                  <a:txBody>
                    <a:bodyPr/>
                    <a:lstStyle/>
                    <a:p>
                      <a:pPr marL="161290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dirty="0" sz="110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Owner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88900">
                    <a:solidFill>
                      <a:srgbClr val="005999"/>
                    </a:solidFill>
                  </a:tcPr>
                </a:tc>
                <a:tc>
                  <a:txBody>
                    <a:bodyPr/>
                    <a:lstStyle/>
                    <a:p>
                      <a:pPr marL="143510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dirty="0" sz="11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Success</a:t>
                      </a:r>
                      <a:r>
                        <a:rPr dirty="0" sz="1100" spc="9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Metric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88900">
                    <a:solidFill>
                      <a:srgbClr val="005999"/>
                    </a:solidFill>
                  </a:tcPr>
                </a:tc>
              </a:tr>
              <a:tr h="580390">
                <a:tc>
                  <a:txBody>
                    <a:bodyPr/>
                    <a:lstStyle/>
                    <a:p>
                      <a:pPr marL="142875">
                        <a:lnSpc>
                          <a:spcPct val="100000"/>
                        </a:lnSpc>
                        <a:spcBef>
                          <a:spcPts val="825"/>
                        </a:spcBef>
                      </a:pPr>
                      <a:r>
                        <a:rPr dirty="0" sz="1050" b="1">
                          <a:solidFill>
                            <a:srgbClr val="005999"/>
                          </a:solidFill>
                          <a:latin typeface="Arial"/>
                          <a:cs typeface="Arial"/>
                        </a:rPr>
                        <a:t>Week</a:t>
                      </a:r>
                      <a:r>
                        <a:rPr dirty="0" sz="1050" spc="-40" b="1">
                          <a:solidFill>
                            <a:srgbClr val="00599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50" b="1">
                          <a:solidFill>
                            <a:srgbClr val="005999"/>
                          </a:solidFill>
                          <a:latin typeface="Arial"/>
                          <a:cs typeface="Arial"/>
                        </a:rPr>
                        <a:t>5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10477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42875" marR="362585">
                        <a:lnSpc>
                          <a:spcPct val="119000"/>
                        </a:lnSpc>
                        <a:spcBef>
                          <a:spcPts val="585"/>
                        </a:spcBef>
                      </a:pPr>
                      <a:r>
                        <a:rPr dirty="0" sz="1050" spc="-1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Decision-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maker</a:t>
                      </a:r>
                      <a:r>
                        <a:rPr dirty="0" sz="1050" spc="-3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outreach:</a:t>
                      </a:r>
                      <a:r>
                        <a:rPr dirty="0" sz="1050" spc="-2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CMOs,</a:t>
                      </a:r>
                      <a:r>
                        <a:rPr dirty="0" sz="1050" spc="-2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Heads</a:t>
                      </a:r>
                      <a:r>
                        <a:rPr dirty="0" sz="1050" spc="-2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of</a:t>
                      </a:r>
                      <a:r>
                        <a:rPr dirty="0" sz="1050" spc="-2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Orthopaedics,</a:t>
                      </a:r>
                      <a:r>
                        <a:rPr dirty="0" sz="1050" spc="-2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Medical</a:t>
                      </a:r>
                      <a:r>
                        <a:rPr dirty="0" sz="1050" spc="-2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Directors</a:t>
                      </a:r>
                      <a:r>
                        <a:rPr dirty="0" sz="1050" spc="-2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at</a:t>
                      </a:r>
                      <a:r>
                        <a:rPr dirty="0" sz="1050" spc="-7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Apollo,</a:t>
                      </a:r>
                      <a:r>
                        <a:rPr dirty="0" sz="1050" spc="-2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Fortis,</a:t>
                      </a:r>
                      <a:r>
                        <a:rPr dirty="0" sz="1050" spc="-2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Max,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Manipal.</a:t>
                      </a:r>
                      <a:r>
                        <a:rPr dirty="0" sz="1050" spc="-4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Warm</a:t>
                      </a:r>
                      <a:r>
                        <a:rPr dirty="0" sz="1050" spc="-3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introductions</a:t>
                      </a:r>
                      <a:r>
                        <a:rPr dirty="0" sz="1050" spc="-3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via</a:t>
                      </a:r>
                      <a:r>
                        <a:rPr dirty="0" sz="1050" spc="-3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KOL</a:t>
                      </a:r>
                      <a:r>
                        <a:rPr dirty="0" sz="1050" spc="-7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network.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7429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61290" marR="327660">
                        <a:lnSpc>
                          <a:spcPct val="119000"/>
                        </a:lnSpc>
                        <a:spcBef>
                          <a:spcPts val="585"/>
                        </a:spcBef>
                      </a:pP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Consultant</a:t>
                      </a:r>
                      <a:r>
                        <a:rPr dirty="0" sz="1050" spc="-2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+</a:t>
                      </a:r>
                      <a:r>
                        <a:rPr dirty="0" sz="1050" spc="-1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Key</a:t>
                      </a:r>
                      <a:r>
                        <a:rPr dirty="0" sz="1050" spc="-6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Account Managers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7429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43510">
                        <a:lnSpc>
                          <a:spcPct val="100000"/>
                        </a:lnSpc>
                        <a:spcBef>
                          <a:spcPts val="825"/>
                        </a:spcBef>
                      </a:pPr>
                      <a:r>
                        <a:rPr dirty="0" sz="1050" b="1">
                          <a:solidFill>
                            <a:srgbClr val="005999"/>
                          </a:solidFill>
                          <a:latin typeface="Arial"/>
                          <a:cs typeface="Arial"/>
                        </a:rPr>
                        <a:t>8</a:t>
                      </a:r>
                      <a:r>
                        <a:rPr dirty="0" sz="1050" spc="-20" b="1">
                          <a:solidFill>
                            <a:srgbClr val="00599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005999"/>
                          </a:solidFill>
                          <a:latin typeface="Arial"/>
                          <a:cs typeface="Arial"/>
                        </a:rPr>
                        <a:t>senior</a:t>
                      </a:r>
                      <a:r>
                        <a:rPr dirty="0" sz="1050" spc="-15" b="1">
                          <a:solidFill>
                            <a:srgbClr val="00599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005999"/>
                          </a:solidFill>
                          <a:latin typeface="Arial"/>
                          <a:cs typeface="Arial"/>
                        </a:rPr>
                        <a:t>meetings</a:t>
                      </a:r>
                      <a:r>
                        <a:rPr dirty="0" sz="1050" spc="-20" b="1">
                          <a:solidFill>
                            <a:srgbClr val="00599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 b="1">
                          <a:solidFill>
                            <a:srgbClr val="005999"/>
                          </a:solidFill>
                          <a:latin typeface="Arial"/>
                          <a:cs typeface="Arial"/>
                        </a:rPr>
                        <a:t>booked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104775">
                    <a:solidFill>
                      <a:srgbClr val="FFFFFF"/>
                    </a:solidFill>
                  </a:tcPr>
                </a:tc>
              </a:tr>
              <a:tr h="580390">
                <a:tc>
                  <a:txBody>
                    <a:bodyPr/>
                    <a:lstStyle/>
                    <a:p>
                      <a:pPr marL="142875">
                        <a:lnSpc>
                          <a:spcPct val="100000"/>
                        </a:lnSpc>
                        <a:spcBef>
                          <a:spcPts val="825"/>
                        </a:spcBef>
                      </a:pPr>
                      <a:r>
                        <a:rPr dirty="0" sz="1050" b="1">
                          <a:solidFill>
                            <a:srgbClr val="005999"/>
                          </a:solidFill>
                          <a:latin typeface="Arial"/>
                          <a:cs typeface="Arial"/>
                        </a:rPr>
                        <a:t>Week</a:t>
                      </a:r>
                      <a:r>
                        <a:rPr dirty="0" sz="1050" spc="-40" b="1">
                          <a:solidFill>
                            <a:srgbClr val="00599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50" b="1">
                          <a:solidFill>
                            <a:srgbClr val="005999"/>
                          </a:solidFill>
                          <a:latin typeface="Arial"/>
                          <a:cs typeface="Arial"/>
                        </a:rPr>
                        <a:t>6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104775">
                    <a:solidFill>
                      <a:srgbClr val="DFE9F5"/>
                    </a:solidFill>
                  </a:tcPr>
                </a:tc>
                <a:tc>
                  <a:txBody>
                    <a:bodyPr/>
                    <a:lstStyle/>
                    <a:p>
                      <a:pPr marL="142875" marR="153670">
                        <a:lnSpc>
                          <a:spcPct val="119000"/>
                        </a:lnSpc>
                        <a:spcBef>
                          <a:spcPts val="585"/>
                        </a:spcBef>
                      </a:pP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ROSA</a:t>
                      </a:r>
                      <a:r>
                        <a:rPr dirty="0" sz="1050" spc="-7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Knee</a:t>
                      </a:r>
                      <a:r>
                        <a:rPr dirty="0" sz="1050" spc="-3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demonstration</a:t>
                      </a:r>
                      <a:r>
                        <a:rPr dirty="0" sz="1050" spc="-3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events</a:t>
                      </a:r>
                      <a:r>
                        <a:rPr dirty="0" sz="1050" spc="-2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at</a:t>
                      </a:r>
                      <a:r>
                        <a:rPr dirty="0" sz="1050" spc="-3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2</a:t>
                      </a:r>
                      <a:r>
                        <a:rPr dirty="0" sz="1050" spc="-2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corporate</a:t>
                      </a:r>
                      <a:r>
                        <a:rPr dirty="0" sz="1050" spc="-3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flagship</a:t>
                      </a:r>
                      <a:r>
                        <a:rPr dirty="0" sz="1050" spc="-2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hospitals.</a:t>
                      </a:r>
                      <a:r>
                        <a:rPr dirty="0" sz="1050" spc="-3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Live</a:t>
                      </a:r>
                      <a:r>
                        <a:rPr dirty="0" sz="1050" spc="-2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case</a:t>
                      </a:r>
                      <a:r>
                        <a:rPr dirty="0" sz="1050" spc="-3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observation</a:t>
                      </a:r>
                      <a:r>
                        <a:rPr dirty="0" sz="1050" spc="-2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for</a:t>
                      </a:r>
                      <a:r>
                        <a:rPr dirty="0" sz="1050" spc="-2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hospital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leadership</a:t>
                      </a:r>
                      <a:r>
                        <a:rPr dirty="0" sz="1050" spc="-4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and</a:t>
                      </a:r>
                      <a:r>
                        <a:rPr dirty="0" sz="1050" spc="-4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procurement</a:t>
                      </a:r>
                      <a:r>
                        <a:rPr dirty="0" sz="1050" spc="-4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teams.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74295">
                    <a:solidFill>
                      <a:srgbClr val="DFE9F5"/>
                    </a:solidFill>
                  </a:tcPr>
                </a:tc>
                <a:tc>
                  <a:txBody>
                    <a:bodyPr/>
                    <a:lstStyle/>
                    <a:p>
                      <a:pPr marL="161290">
                        <a:lnSpc>
                          <a:spcPct val="100000"/>
                        </a:lnSpc>
                        <a:spcBef>
                          <a:spcPts val="825"/>
                        </a:spcBef>
                      </a:pP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ROSA</a:t>
                      </a:r>
                      <a:r>
                        <a:rPr dirty="0" sz="1050" spc="-7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Clinical</a:t>
                      </a:r>
                      <a:r>
                        <a:rPr dirty="0" sz="1050" spc="-4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2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Team</a:t>
                      </a:r>
                      <a:r>
                        <a:rPr dirty="0" sz="1050" spc="-2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+</a:t>
                      </a:r>
                      <a:r>
                        <a:rPr dirty="0" sz="1050" spc="-2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2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KAM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104775">
                    <a:solidFill>
                      <a:srgbClr val="DFE9F5"/>
                    </a:solidFill>
                  </a:tcPr>
                </a:tc>
                <a:tc>
                  <a:txBody>
                    <a:bodyPr/>
                    <a:lstStyle/>
                    <a:p>
                      <a:pPr marL="143510" marR="210820">
                        <a:lnSpc>
                          <a:spcPct val="119000"/>
                        </a:lnSpc>
                        <a:spcBef>
                          <a:spcPts val="585"/>
                        </a:spcBef>
                      </a:pPr>
                      <a:r>
                        <a:rPr dirty="0" sz="1050" b="1">
                          <a:solidFill>
                            <a:srgbClr val="005999"/>
                          </a:solidFill>
                          <a:latin typeface="Arial"/>
                          <a:cs typeface="Arial"/>
                        </a:rPr>
                        <a:t>2</a:t>
                      </a:r>
                      <a:r>
                        <a:rPr dirty="0" sz="1050" spc="-30" b="1">
                          <a:solidFill>
                            <a:srgbClr val="00599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005999"/>
                          </a:solidFill>
                          <a:latin typeface="Arial"/>
                          <a:cs typeface="Arial"/>
                        </a:rPr>
                        <a:t>ROSA</a:t>
                      </a:r>
                      <a:r>
                        <a:rPr dirty="0" sz="1050" spc="-60" b="1">
                          <a:solidFill>
                            <a:srgbClr val="00599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005999"/>
                          </a:solidFill>
                          <a:latin typeface="Arial"/>
                          <a:cs typeface="Arial"/>
                        </a:rPr>
                        <a:t>demos;</a:t>
                      </a:r>
                      <a:r>
                        <a:rPr dirty="0" sz="1050" spc="-25" b="1">
                          <a:solidFill>
                            <a:srgbClr val="00599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 b="1">
                          <a:solidFill>
                            <a:srgbClr val="005999"/>
                          </a:solidFill>
                          <a:latin typeface="Arial"/>
                          <a:cs typeface="Arial"/>
                        </a:rPr>
                        <a:t>procurement engaged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74295">
                    <a:solidFill>
                      <a:srgbClr val="DFE9F5"/>
                    </a:solidFill>
                  </a:tcPr>
                </a:tc>
              </a:tr>
              <a:tr h="589915">
                <a:tc>
                  <a:txBody>
                    <a:bodyPr/>
                    <a:lstStyle/>
                    <a:p>
                      <a:pPr marL="142875">
                        <a:lnSpc>
                          <a:spcPct val="100000"/>
                        </a:lnSpc>
                        <a:spcBef>
                          <a:spcPts val="825"/>
                        </a:spcBef>
                      </a:pPr>
                      <a:r>
                        <a:rPr dirty="0" sz="1050" b="1">
                          <a:solidFill>
                            <a:srgbClr val="005999"/>
                          </a:solidFill>
                          <a:latin typeface="Arial"/>
                          <a:cs typeface="Arial"/>
                        </a:rPr>
                        <a:t>Week</a:t>
                      </a:r>
                      <a:r>
                        <a:rPr dirty="0" sz="1050" spc="-40" b="1">
                          <a:solidFill>
                            <a:srgbClr val="00599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50" b="1">
                          <a:solidFill>
                            <a:srgbClr val="005999"/>
                          </a:solidFill>
                          <a:latin typeface="Arial"/>
                          <a:cs typeface="Arial"/>
                        </a:rPr>
                        <a:t>7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10477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42875" marR="158750">
                        <a:lnSpc>
                          <a:spcPct val="119000"/>
                        </a:lnSpc>
                        <a:spcBef>
                          <a:spcPts val="585"/>
                        </a:spcBef>
                      </a:pPr>
                      <a:r>
                        <a:rPr dirty="0" sz="1050" spc="-1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Value</a:t>
                      </a:r>
                      <a:r>
                        <a:rPr dirty="0" sz="1050" spc="-4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proposition</a:t>
                      </a:r>
                      <a:r>
                        <a:rPr dirty="0" sz="1050" spc="-3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presentation</a:t>
                      </a:r>
                      <a:r>
                        <a:rPr dirty="0" sz="1050" spc="-3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to</a:t>
                      </a:r>
                      <a:r>
                        <a:rPr dirty="0" sz="1050" spc="-3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hospital</a:t>
                      </a:r>
                      <a:r>
                        <a:rPr dirty="0" sz="1050" spc="-3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boards:</a:t>
                      </a:r>
                      <a:r>
                        <a:rPr dirty="0" sz="1050" spc="-3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ROSA</a:t>
                      </a:r>
                      <a:r>
                        <a:rPr dirty="0" sz="1050" spc="-7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OPTIMIZE</a:t>
                      </a:r>
                      <a:r>
                        <a:rPr dirty="0" sz="1050" spc="-3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outcomes</a:t>
                      </a:r>
                      <a:r>
                        <a:rPr dirty="0" sz="1050" spc="-3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data,</a:t>
                      </a:r>
                      <a:r>
                        <a:rPr dirty="0" sz="1050" spc="-3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implant</a:t>
                      </a:r>
                      <a:r>
                        <a:rPr dirty="0" sz="1050" spc="-3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longevity,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patient</a:t>
                      </a:r>
                      <a:r>
                        <a:rPr dirty="0" sz="1050" spc="-3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satisfaction</a:t>
                      </a:r>
                      <a:r>
                        <a:rPr dirty="0" sz="1050" spc="-3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scores</a:t>
                      </a:r>
                      <a:r>
                        <a:rPr dirty="0" sz="1050" spc="-3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vs.</a:t>
                      </a:r>
                      <a:r>
                        <a:rPr dirty="0" sz="1050" spc="-3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competition.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7429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61290">
                        <a:lnSpc>
                          <a:spcPct val="100000"/>
                        </a:lnSpc>
                        <a:spcBef>
                          <a:spcPts val="825"/>
                        </a:spcBef>
                      </a:pP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Consultant</a:t>
                      </a:r>
                      <a:r>
                        <a:rPr dirty="0" sz="1050" spc="-3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+</a:t>
                      </a:r>
                      <a:r>
                        <a:rPr dirty="0" sz="1050" spc="-3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Country</a:t>
                      </a:r>
                      <a:r>
                        <a:rPr dirty="0" sz="1050" spc="-3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2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Head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10477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43510" marR="457834">
                        <a:lnSpc>
                          <a:spcPct val="119000"/>
                        </a:lnSpc>
                        <a:spcBef>
                          <a:spcPts val="585"/>
                        </a:spcBef>
                      </a:pPr>
                      <a:r>
                        <a:rPr dirty="0" sz="1050" b="1">
                          <a:solidFill>
                            <a:srgbClr val="005999"/>
                          </a:solidFill>
                          <a:latin typeface="Arial"/>
                          <a:cs typeface="Arial"/>
                        </a:rPr>
                        <a:t>Presentations</a:t>
                      </a:r>
                      <a:r>
                        <a:rPr dirty="0" sz="1050" spc="-30" b="1">
                          <a:solidFill>
                            <a:srgbClr val="00599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005999"/>
                          </a:solidFill>
                          <a:latin typeface="Arial"/>
                          <a:cs typeface="Arial"/>
                        </a:rPr>
                        <a:t>at</a:t>
                      </a:r>
                      <a:r>
                        <a:rPr dirty="0" sz="1050" spc="-30" b="1">
                          <a:solidFill>
                            <a:srgbClr val="00599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005999"/>
                          </a:solidFill>
                          <a:latin typeface="Arial"/>
                          <a:cs typeface="Arial"/>
                        </a:rPr>
                        <a:t>4</a:t>
                      </a:r>
                      <a:r>
                        <a:rPr dirty="0" sz="1050" spc="-25" b="1">
                          <a:solidFill>
                            <a:srgbClr val="00599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 b="1">
                          <a:solidFill>
                            <a:srgbClr val="005999"/>
                          </a:solidFill>
                          <a:latin typeface="Arial"/>
                          <a:cs typeface="Arial"/>
                        </a:rPr>
                        <a:t>chains delivered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74295">
                    <a:solidFill>
                      <a:srgbClr val="FFFFFF"/>
                    </a:solidFill>
                  </a:tcPr>
                </a:tc>
              </a:tr>
              <a:tr h="580390">
                <a:tc>
                  <a:txBody>
                    <a:bodyPr/>
                    <a:lstStyle/>
                    <a:p>
                      <a:pPr marL="142875">
                        <a:lnSpc>
                          <a:spcPct val="100000"/>
                        </a:lnSpc>
                        <a:spcBef>
                          <a:spcPts val="825"/>
                        </a:spcBef>
                      </a:pPr>
                      <a:r>
                        <a:rPr dirty="0" sz="1050" b="1">
                          <a:solidFill>
                            <a:srgbClr val="F0A500"/>
                          </a:solidFill>
                          <a:latin typeface="Arial"/>
                          <a:cs typeface="Arial"/>
                        </a:rPr>
                        <a:t>Week</a:t>
                      </a:r>
                      <a:r>
                        <a:rPr dirty="0" sz="1050" spc="-40" b="1">
                          <a:solidFill>
                            <a:srgbClr val="F0A5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50" b="1">
                          <a:solidFill>
                            <a:srgbClr val="F0A500"/>
                          </a:solidFill>
                          <a:latin typeface="Arial"/>
                          <a:cs typeface="Arial"/>
                        </a:rPr>
                        <a:t>8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104775">
                    <a:solidFill>
                      <a:srgbClr val="005999"/>
                    </a:solidFill>
                  </a:tcPr>
                </a:tc>
                <a:tc>
                  <a:txBody>
                    <a:bodyPr/>
                    <a:lstStyle/>
                    <a:p>
                      <a:pPr marL="142875" marR="311785">
                        <a:lnSpc>
                          <a:spcPct val="113100"/>
                        </a:lnSpc>
                        <a:spcBef>
                          <a:spcPts val="660"/>
                        </a:spcBef>
                      </a:pP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Letter</a:t>
                      </a:r>
                      <a:r>
                        <a:rPr dirty="0" sz="1050" spc="-1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of</a:t>
                      </a:r>
                      <a:r>
                        <a:rPr dirty="0" sz="105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Intent</a:t>
                      </a:r>
                      <a:r>
                        <a:rPr dirty="0" sz="105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(LOI)</a:t>
                      </a:r>
                      <a:r>
                        <a:rPr dirty="0" sz="105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or</a:t>
                      </a:r>
                      <a:r>
                        <a:rPr dirty="0" sz="105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MOU</a:t>
                      </a:r>
                      <a:r>
                        <a:rPr dirty="0" sz="105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discussions</a:t>
                      </a:r>
                      <a:r>
                        <a:rPr dirty="0" sz="105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initiated</a:t>
                      </a:r>
                      <a:r>
                        <a:rPr dirty="0" sz="105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with</a:t>
                      </a:r>
                      <a:r>
                        <a:rPr dirty="0" sz="105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at</a:t>
                      </a:r>
                      <a:r>
                        <a:rPr dirty="0" sz="105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least</a:t>
                      </a:r>
                      <a:r>
                        <a:rPr dirty="0" sz="105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2</a:t>
                      </a:r>
                      <a:r>
                        <a:rPr dirty="0" sz="105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corporate</a:t>
                      </a:r>
                      <a:r>
                        <a:rPr dirty="0" sz="105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chains.</a:t>
                      </a:r>
                      <a:r>
                        <a:rPr dirty="0" sz="105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Preferred </a:t>
                      </a: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vendor</a:t>
                      </a:r>
                      <a:r>
                        <a:rPr dirty="0" sz="1050" spc="-2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framework</a:t>
                      </a:r>
                      <a:r>
                        <a:rPr dirty="0" sz="1050" spc="-2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proposal</a:t>
                      </a:r>
                      <a:r>
                        <a:rPr dirty="0" sz="1050" spc="-1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submitted.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83820">
                    <a:solidFill>
                      <a:srgbClr val="005999"/>
                    </a:solidFill>
                  </a:tcPr>
                </a:tc>
                <a:tc>
                  <a:txBody>
                    <a:bodyPr/>
                    <a:lstStyle/>
                    <a:p>
                      <a:pPr marL="161290">
                        <a:lnSpc>
                          <a:spcPct val="100000"/>
                        </a:lnSpc>
                        <a:spcBef>
                          <a:spcPts val="825"/>
                        </a:spcBef>
                      </a:pP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Consultant + Country </a:t>
                      </a:r>
                      <a:r>
                        <a:rPr dirty="0" sz="1050" spc="-2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Head</a:t>
                      </a:r>
                      <a:endParaRPr sz="1050">
                        <a:latin typeface="Arial"/>
                        <a:cs typeface="Arial"/>
                      </a:endParaRPr>
                    </a:p>
                    <a:p>
                      <a:pPr marL="16129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+ </a:t>
                      </a:r>
                      <a:r>
                        <a:rPr dirty="0" sz="105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Legal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104775">
                    <a:solidFill>
                      <a:srgbClr val="005999"/>
                    </a:solidFill>
                  </a:tcPr>
                </a:tc>
                <a:tc>
                  <a:txBody>
                    <a:bodyPr/>
                    <a:lstStyle/>
                    <a:p>
                      <a:pPr marL="143510">
                        <a:lnSpc>
                          <a:spcPct val="100000"/>
                        </a:lnSpc>
                        <a:spcBef>
                          <a:spcPts val="825"/>
                        </a:spcBef>
                      </a:pP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2</a:t>
                      </a:r>
                      <a:r>
                        <a:rPr dirty="0" sz="1050" spc="-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LOI discussions</a:t>
                      </a:r>
                      <a:r>
                        <a:rPr dirty="0" sz="1050" spc="-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active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104775">
                    <a:solidFill>
                      <a:srgbClr val="005999"/>
                    </a:solidFill>
                  </a:tcPr>
                </a:tc>
              </a:tr>
            </a:tbl>
          </a:graphicData>
        </a:graphic>
      </p:graphicFrame>
      <p:sp>
        <p:nvSpPr>
          <p:cNvPr id="8" name="object 8"/>
          <p:cNvSpPr/>
          <p:nvPr/>
        </p:nvSpPr>
        <p:spPr>
          <a:xfrm>
            <a:off x="76199" y="6581775"/>
            <a:ext cx="12058650" cy="9525"/>
          </a:xfrm>
          <a:custGeom>
            <a:avLst/>
            <a:gdLst/>
            <a:ahLst/>
            <a:cxnLst/>
            <a:rect l="l" t="t" r="r" b="b"/>
            <a:pathLst>
              <a:path w="12058650" h="9525">
                <a:moveTo>
                  <a:pt x="12058649" y="9524"/>
                </a:moveTo>
                <a:lnTo>
                  <a:pt x="0" y="9524"/>
                </a:lnTo>
                <a:lnTo>
                  <a:pt x="0" y="0"/>
                </a:lnTo>
                <a:lnTo>
                  <a:pt x="12058649" y="0"/>
                </a:lnTo>
                <a:lnTo>
                  <a:pt x="12058649" y="9524"/>
                </a:lnTo>
                <a:close/>
              </a:path>
            </a:pathLst>
          </a:custGeom>
          <a:solidFill>
            <a:srgbClr val="000000">
              <a:alpha val="101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57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ADGcatalyst</a:t>
            </a:r>
            <a:r>
              <a:rPr dirty="0" spc="80"/>
              <a:t> </a:t>
            </a:r>
            <a:r>
              <a:rPr dirty="0"/>
              <a:t>Strategic</a:t>
            </a:r>
            <a:r>
              <a:rPr dirty="0" spc="85"/>
              <a:t> </a:t>
            </a:r>
            <a:r>
              <a:rPr dirty="0"/>
              <a:t>Consulting,</a:t>
            </a:r>
            <a:r>
              <a:rPr dirty="0" spc="80"/>
              <a:t> </a:t>
            </a:r>
            <a:r>
              <a:rPr dirty="0" spc="-20"/>
              <a:t>2026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34850" cy="6858000"/>
            <a:chOff x="0" y="0"/>
            <a:chExt cx="1213485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12"/>
              <a:ext cx="12134850" cy="6858000"/>
            </a:xfrm>
            <a:custGeom>
              <a:avLst/>
              <a:gdLst/>
              <a:ahLst/>
              <a:cxnLst/>
              <a:rect l="l" t="t" r="r" b="b"/>
              <a:pathLst>
                <a:path w="12134850" h="6858000">
                  <a:moveTo>
                    <a:pt x="12134837" y="0"/>
                  </a:moveTo>
                  <a:lnTo>
                    <a:pt x="76187" y="0"/>
                  </a:lnTo>
                  <a:lnTo>
                    <a:pt x="0" y="0"/>
                  </a:lnTo>
                  <a:lnTo>
                    <a:pt x="0" y="6857987"/>
                  </a:lnTo>
                  <a:lnTo>
                    <a:pt x="76187" y="6857987"/>
                  </a:lnTo>
                  <a:lnTo>
                    <a:pt x="76187" y="828675"/>
                  </a:lnTo>
                  <a:lnTo>
                    <a:pt x="12134837" y="828675"/>
                  </a:lnTo>
                  <a:lnTo>
                    <a:pt x="12134837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76199" y="790575"/>
              <a:ext cx="12058650" cy="38100"/>
            </a:xfrm>
            <a:custGeom>
              <a:avLst/>
              <a:gdLst/>
              <a:ahLst/>
              <a:cxnLst/>
              <a:rect l="l" t="t" r="r" b="b"/>
              <a:pathLst>
                <a:path w="12058650" h="38100">
                  <a:moveTo>
                    <a:pt x="12058649" y="38099"/>
                  </a:moveTo>
                  <a:lnTo>
                    <a:pt x="0" y="38099"/>
                  </a:lnTo>
                  <a:lnTo>
                    <a:pt x="0" y="0"/>
                  </a:lnTo>
                  <a:lnTo>
                    <a:pt x="12058649" y="0"/>
                  </a:lnTo>
                  <a:lnTo>
                    <a:pt x="12058649" y="3809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634999" y="149225"/>
            <a:ext cx="6757670" cy="4597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50"/>
              <a:t>Phase</a:t>
            </a:r>
            <a:r>
              <a:rPr dirty="0" sz="2850" spc="-70"/>
              <a:t> </a:t>
            </a:r>
            <a:r>
              <a:rPr dirty="0" sz="2850"/>
              <a:t>3:</a:t>
            </a:r>
            <a:r>
              <a:rPr dirty="0" sz="2850" spc="-65"/>
              <a:t> </a:t>
            </a:r>
            <a:r>
              <a:rPr dirty="0" sz="2850"/>
              <a:t>KOL</a:t>
            </a:r>
            <a:r>
              <a:rPr dirty="0" sz="2850" spc="-114"/>
              <a:t> </a:t>
            </a:r>
            <a:r>
              <a:rPr dirty="0" sz="2850"/>
              <a:t>Ecosystem</a:t>
            </a:r>
            <a:r>
              <a:rPr dirty="0" sz="2850" spc="-65"/>
              <a:t> </a:t>
            </a:r>
            <a:r>
              <a:rPr dirty="0" sz="2850" spc="-10"/>
              <a:t>Development</a:t>
            </a:r>
            <a:endParaRPr sz="2850"/>
          </a:p>
        </p:txBody>
      </p:sp>
      <p:sp>
        <p:nvSpPr>
          <p:cNvPr id="6" name="object 6"/>
          <p:cNvSpPr txBox="1"/>
          <p:nvPr/>
        </p:nvSpPr>
        <p:spPr>
          <a:xfrm>
            <a:off x="7553324" y="276225"/>
            <a:ext cx="1123950" cy="276225"/>
          </a:xfrm>
          <a:prstGeom prst="rect">
            <a:avLst/>
          </a:prstGeom>
          <a:solidFill>
            <a:srgbClr val="F0A500"/>
          </a:solidFill>
        </p:spPr>
        <p:txBody>
          <a:bodyPr wrap="square" lIns="0" tIns="41275" rIns="0" bIns="0" rtlCol="0" vert="horz">
            <a:spAutoFit/>
          </a:bodyPr>
          <a:lstStyle/>
          <a:p>
            <a:pPr marL="168910">
              <a:lnSpc>
                <a:spcPct val="100000"/>
              </a:lnSpc>
              <a:spcBef>
                <a:spcPts val="325"/>
              </a:spcBef>
            </a:pPr>
            <a:r>
              <a:rPr dirty="0" sz="1100" b="1">
                <a:solidFill>
                  <a:srgbClr val="003366"/>
                </a:solidFill>
                <a:latin typeface="Arial"/>
                <a:cs typeface="Arial"/>
              </a:rPr>
              <a:t>Days</a:t>
            </a:r>
            <a:r>
              <a:rPr dirty="0" sz="1100" spc="6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003366"/>
                </a:solidFill>
                <a:latin typeface="Arial"/>
                <a:cs typeface="Arial"/>
              </a:rPr>
              <a:t>61–</a:t>
            </a:r>
            <a:r>
              <a:rPr dirty="0" sz="1100" spc="-25" b="1">
                <a:solidFill>
                  <a:srgbClr val="003366"/>
                </a:solidFill>
                <a:latin typeface="Arial"/>
                <a:cs typeface="Arial"/>
              </a:rPr>
              <a:t>90</a:t>
            </a:r>
            <a:endParaRPr sz="1100">
              <a:latin typeface="Arial"/>
              <a:cs typeface="Arial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457199" y="1000125"/>
          <a:ext cx="11372850" cy="27019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17244"/>
                <a:gridCol w="6630670"/>
                <a:gridCol w="1650365"/>
                <a:gridCol w="2199004"/>
              </a:tblGrid>
              <a:tr h="370840">
                <a:tc>
                  <a:txBody>
                    <a:bodyPr/>
                    <a:lstStyle/>
                    <a:p>
                      <a:pPr marL="142875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dirty="0" sz="1100" spc="-2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Week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88900">
                    <a:solidFill>
                      <a:srgbClr val="005999"/>
                    </a:solidFill>
                  </a:tcPr>
                </a:tc>
                <a:tc>
                  <a:txBody>
                    <a:bodyPr/>
                    <a:lstStyle/>
                    <a:p>
                      <a:pPr marL="142240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dirty="0" sz="11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Key</a:t>
                      </a:r>
                      <a:r>
                        <a:rPr dirty="0" sz="1100" spc="2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Milestone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88900">
                    <a:solidFill>
                      <a:srgbClr val="005999"/>
                    </a:solidFill>
                  </a:tcPr>
                </a:tc>
                <a:tc>
                  <a:txBody>
                    <a:bodyPr/>
                    <a:lstStyle/>
                    <a:p>
                      <a:pPr marL="194310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dirty="0" sz="110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Owner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88900">
                    <a:solidFill>
                      <a:srgbClr val="005999"/>
                    </a:solidFill>
                  </a:tcPr>
                </a:tc>
                <a:tc>
                  <a:txBody>
                    <a:bodyPr/>
                    <a:lstStyle/>
                    <a:p>
                      <a:pPr marL="187960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dirty="0" sz="11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Success</a:t>
                      </a:r>
                      <a:r>
                        <a:rPr dirty="0" sz="1100" spc="9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Metric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88900">
                    <a:solidFill>
                      <a:srgbClr val="005999"/>
                    </a:solidFill>
                  </a:tcPr>
                </a:tc>
              </a:tr>
              <a:tr h="580390">
                <a:tc>
                  <a:txBody>
                    <a:bodyPr/>
                    <a:lstStyle/>
                    <a:p>
                      <a:pPr marL="142875">
                        <a:lnSpc>
                          <a:spcPct val="100000"/>
                        </a:lnSpc>
                        <a:spcBef>
                          <a:spcPts val="825"/>
                        </a:spcBef>
                      </a:pPr>
                      <a:r>
                        <a:rPr dirty="0" sz="1050" b="1">
                          <a:solidFill>
                            <a:srgbClr val="005999"/>
                          </a:solidFill>
                          <a:latin typeface="Arial"/>
                          <a:cs typeface="Arial"/>
                        </a:rPr>
                        <a:t>Week</a:t>
                      </a:r>
                      <a:r>
                        <a:rPr dirty="0" sz="1050" spc="-40" b="1">
                          <a:solidFill>
                            <a:srgbClr val="00599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50" b="1">
                          <a:solidFill>
                            <a:srgbClr val="005999"/>
                          </a:solidFill>
                          <a:latin typeface="Arial"/>
                          <a:cs typeface="Arial"/>
                        </a:rPr>
                        <a:t>9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10477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42240" marR="186690">
                        <a:lnSpc>
                          <a:spcPct val="119000"/>
                        </a:lnSpc>
                        <a:spcBef>
                          <a:spcPts val="585"/>
                        </a:spcBef>
                      </a:pP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Identify</a:t>
                      </a:r>
                      <a:r>
                        <a:rPr dirty="0" sz="1050" spc="-2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and</a:t>
                      </a:r>
                      <a:r>
                        <a:rPr dirty="0" sz="1050" spc="-2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map</a:t>
                      </a:r>
                      <a:r>
                        <a:rPr dirty="0" sz="1050" spc="-2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20</a:t>
                      </a:r>
                      <a:r>
                        <a:rPr dirty="0" sz="1050" spc="-2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high-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influence</a:t>
                      </a:r>
                      <a:r>
                        <a:rPr dirty="0" sz="1050" spc="-2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orthopaedic</a:t>
                      </a:r>
                      <a:r>
                        <a:rPr dirty="0" sz="1050" spc="-2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surgeons</a:t>
                      </a:r>
                      <a:r>
                        <a:rPr dirty="0" sz="1050" spc="-2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across</a:t>
                      </a:r>
                      <a:r>
                        <a:rPr dirty="0" sz="1050" spc="-4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2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Tier-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1</a:t>
                      </a:r>
                      <a:r>
                        <a:rPr dirty="0" sz="1050" spc="-2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cities.</a:t>
                      </a:r>
                      <a:r>
                        <a:rPr dirty="0" sz="1050" spc="-2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Segment</a:t>
                      </a:r>
                      <a:r>
                        <a:rPr dirty="0" sz="1050" spc="-2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by</a:t>
                      </a:r>
                      <a:r>
                        <a:rPr dirty="0" sz="1050" spc="-2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volume,</a:t>
                      </a:r>
                      <a:r>
                        <a:rPr dirty="0" sz="1050" spc="-2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hospital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affiliation,</a:t>
                      </a:r>
                      <a:r>
                        <a:rPr dirty="0" sz="1050" spc="-3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and</a:t>
                      </a:r>
                      <a:r>
                        <a:rPr dirty="0" sz="1050" spc="-3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current</a:t>
                      </a:r>
                      <a:r>
                        <a:rPr dirty="0" sz="1050" spc="-3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brand</a:t>
                      </a:r>
                      <a:r>
                        <a:rPr dirty="0" sz="1050" spc="-3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loyalty.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7429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4310" marR="198755">
                        <a:lnSpc>
                          <a:spcPct val="119000"/>
                        </a:lnSpc>
                        <a:spcBef>
                          <a:spcPts val="585"/>
                        </a:spcBef>
                      </a:pP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Consultant</a:t>
                      </a:r>
                      <a:r>
                        <a:rPr dirty="0" sz="1050" spc="-3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+</a:t>
                      </a:r>
                      <a:r>
                        <a:rPr dirty="0" sz="1050" spc="-2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Medical Affairs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7429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87960">
                        <a:lnSpc>
                          <a:spcPct val="100000"/>
                        </a:lnSpc>
                        <a:spcBef>
                          <a:spcPts val="825"/>
                        </a:spcBef>
                      </a:pPr>
                      <a:r>
                        <a:rPr dirty="0" sz="1050" b="1">
                          <a:solidFill>
                            <a:srgbClr val="2E7D32"/>
                          </a:solidFill>
                          <a:latin typeface="Arial"/>
                          <a:cs typeface="Arial"/>
                        </a:rPr>
                        <a:t>20</a:t>
                      </a:r>
                      <a:r>
                        <a:rPr dirty="0" sz="1050" spc="-5" b="1">
                          <a:solidFill>
                            <a:srgbClr val="2E7D3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2E7D32"/>
                          </a:solidFill>
                          <a:latin typeface="Arial"/>
                          <a:cs typeface="Arial"/>
                        </a:rPr>
                        <a:t>KOL</a:t>
                      </a:r>
                      <a:r>
                        <a:rPr dirty="0" sz="1050" spc="-25" b="1">
                          <a:solidFill>
                            <a:srgbClr val="2E7D3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2E7D32"/>
                          </a:solidFill>
                          <a:latin typeface="Arial"/>
                          <a:cs typeface="Arial"/>
                        </a:rPr>
                        <a:t>profiles</a:t>
                      </a:r>
                      <a:r>
                        <a:rPr dirty="0" sz="1050" spc="-5" b="1">
                          <a:solidFill>
                            <a:srgbClr val="2E7D3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 b="1">
                          <a:solidFill>
                            <a:srgbClr val="2E7D32"/>
                          </a:solidFill>
                          <a:latin typeface="Arial"/>
                          <a:cs typeface="Arial"/>
                        </a:rPr>
                        <a:t>mapped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104775">
                    <a:solidFill>
                      <a:srgbClr val="FFFFFF"/>
                    </a:solidFill>
                  </a:tcPr>
                </a:tc>
              </a:tr>
              <a:tr h="580390">
                <a:tc>
                  <a:txBody>
                    <a:bodyPr/>
                    <a:lstStyle/>
                    <a:p>
                      <a:pPr marL="142875">
                        <a:lnSpc>
                          <a:spcPct val="100000"/>
                        </a:lnSpc>
                        <a:spcBef>
                          <a:spcPts val="825"/>
                        </a:spcBef>
                      </a:pPr>
                      <a:r>
                        <a:rPr dirty="0" sz="1050" b="1">
                          <a:solidFill>
                            <a:srgbClr val="005999"/>
                          </a:solidFill>
                          <a:latin typeface="Arial"/>
                          <a:cs typeface="Arial"/>
                        </a:rPr>
                        <a:t>Week</a:t>
                      </a:r>
                      <a:r>
                        <a:rPr dirty="0" sz="1050" spc="-40" b="1">
                          <a:solidFill>
                            <a:srgbClr val="00599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25" b="1">
                          <a:solidFill>
                            <a:srgbClr val="005999"/>
                          </a:solidFill>
                          <a:latin typeface="Arial"/>
                          <a:cs typeface="Arial"/>
                        </a:rPr>
                        <a:t>10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104775">
                    <a:solidFill>
                      <a:srgbClr val="DFE9F5"/>
                    </a:solidFill>
                  </a:tcPr>
                </a:tc>
                <a:tc>
                  <a:txBody>
                    <a:bodyPr/>
                    <a:lstStyle/>
                    <a:p>
                      <a:pPr marL="142240" marR="192405">
                        <a:lnSpc>
                          <a:spcPct val="119000"/>
                        </a:lnSpc>
                        <a:spcBef>
                          <a:spcPts val="585"/>
                        </a:spcBef>
                      </a:pP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Launch</a:t>
                      </a:r>
                      <a:r>
                        <a:rPr dirty="0" sz="1050" spc="-3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ZB</a:t>
                      </a:r>
                      <a:r>
                        <a:rPr dirty="0" sz="1050" spc="-3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Excellence</a:t>
                      </a:r>
                      <a:r>
                        <a:rPr dirty="0" sz="1050" spc="-2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Circle:</a:t>
                      </a:r>
                      <a:r>
                        <a:rPr dirty="0" sz="1050" spc="-2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exclusive</a:t>
                      </a:r>
                      <a:r>
                        <a:rPr dirty="0" sz="1050" spc="-2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KOL</a:t>
                      </a:r>
                      <a:r>
                        <a:rPr dirty="0" sz="1050" spc="-6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advisory</a:t>
                      </a:r>
                      <a:r>
                        <a:rPr dirty="0" sz="1050" spc="-2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board.</a:t>
                      </a:r>
                      <a:r>
                        <a:rPr dirty="0" sz="1050" spc="-2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Conduct</a:t>
                      </a:r>
                      <a:r>
                        <a:rPr dirty="0" sz="1050" spc="-2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first</a:t>
                      </a:r>
                      <a:r>
                        <a:rPr dirty="0" sz="1050" spc="-2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roundtable</a:t>
                      </a:r>
                      <a:r>
                        <a:rPr dirty="0" sz="1050" spc="-3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on</a:t>
                      </a:r>
                      <a:r>
                        <a:rPr dirty="0" sz="1050" spc="-2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ROSA</a:t>
                      </a:r>
                      <a:r>
                        <a:rPr dirty="0" sz="1050" spc="-7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OPTIMIZE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outcomes</a:t>
                      </a:r>
                      <a:r>
                        <a:rPr dirty="0" sz="1050" spc="-3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and</a:t>
                      </a:r>
                      <a:r>
                        <a:rPr dirty="0" sz="1050" spc="-3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implant</a:t>
                      </a:r>
                      <a:r>
                        <a:rPr dirty="0" sz="1050" spc="-3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selection</a:t>
                      </a:r>
                      <a:r>
                        <a:rPr dirty="0" sz="1050" spc="-3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protocols.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74295">
                    <a:solidFill>
                      <a:srgbClr val="DFE9F5"/>
                    </a:solidFill>
                  </a:tcPr>
                </a:tc>
                <a:tc>
                  <a:txBody>
                    <a:bodyPr/>
                    <a:lstStyle/>
                    <a:p>
                      <a:pPr marL="194310" marR="191135">
                        <a:lnSpc>
                          <a:spcPct val="119000"/>
                        </a:lnSpc>
                        <a:spcBef>
                          <a:spcPts val="585"/>
                        </a:spcBef>
                      </a:pP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Consultant</a:t>
                      </a:r>
                      <a:r>
                        <a:rPr dirty="0" sz="1050" spc="-3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+</a:t>
                      </a:r>
                      <a:r>
                        <a:rPr dirty="0" sz="1050" spc="-2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Country </a:t>
                      </a:r>
                      <a:r>
                        <a:rPr dirty="0" sz="1050" spc="-2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Head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74295">
                    <a:solidFill>
                      <a:srgbClr val="DFE9F5"/>
                    </a:solidFill>
                  </a:tcPr>
                </a:tc>
                <a:tc>
                  <a:txBody>
                    <a:bodyPr/>
                    <a:lstStyle/>
                    <a:p>
                      <a:pPr marL="187960" marR="164465">
                        <a:lnSpc>
                          <a:spcPct val="119000"/>
                        </a:lnSpc>
                        <a:spcBef>
                          <a:spcPts val="585"/>
                        </a:spcBef>
                      </a:pPr>
                      <a:r>
                        <a:rPr dirty="0" sz="1050" b="1">
                          <a:solidFill>
                            <a:srgbClr val="2E7D32"/>
                          </a:solidFill>
                          <a:latin typeface="Arial"/>
                          <a:cs typeface="Arial"/>
                        </a:rPr>
                        <a:t>10</a:t>
                      </a:r>
                      <a:r>
                        <a:rPr dirty="0" sz="1050" spc="-5" b="1">
                          <a:solidFill>
                            <a:srgbClr val="2E7D3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2E7D32"/>
                          </a:solidFill>
                          <a:latin typeface="Arial"/>
                          <a:cs typeface="Arial"/>
                        </a:rPr>
                        <a:t>KOLs</a:t>
                      </a:r>
                      <a:r>
                        <a:rPr dirty="0" sz="1050" spc="-5" b="1">
                          <a:solidFill>
                            <a:srgbClr val="2E7D3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2E7D32"/>
                          </a:solidFill>
                          <a:latin typeface="Arial"/>
                          <a:cs typeface="Arial"/>
                        </a:rPr>
                        <a:t>enrolled in</a:t>
                      </a:r>
                      <a:r>
                        <a:rPr dirty="0" sz="1050" spc="-5" b="1">
                          <a:solidFill>
                            <a:srgbClr val="2E7D3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 b="1">
                          <a:solidFill>
                            <a:srgbClr val="2E7D32"/>
                          </a:solidFill>
                          <a:latin typeface="Arial"/>
                          <a:cs typeface="Arial"/>
                        </a:rPr>
                        <a:t>advisory board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74295">
                    <a:solidFill>
                      <a:srgbClr val="DFE9F5"/>
                    </a:solidFill>
                  </a:tcPr>
                </a:tc>
              </a:tr>
              <a:tr h="589915">
                <a:tc>
                  <a:txBody>
                    <a:bodyPr/>
                    <a:lstStyle/>
                    <a:p>
                      <a:pPr marL="142875">
                        <a:lnSpc>
                          <a:spcPct val="100000"/>
                        </a:lnSpc>
                        <a:spcBef>
                          <a:spcPts val="825"/>
                        </a:spcBef>
                      </a:pPr>
                      <a:r>
                        <a:rPr dirty="0" sz="1050" b="1">
                          <a:solidFill>
                            <a:srgbClr val="005999"/>
                          </a:solidFill>
                          <a:latin typeface="Arial"/>
                          <a:cs typeface="Arial"/>
                        </a:rPr>
                        <a:t>Week</a:t>
                      </a:r>
                      <a:r>
                        <a:rPr dirty="0" sz="1050" spc="-40" b="1">
                          <a:solidFill>
                            <a:srgbClr val="00599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25" b="1">
                          <a:solidFill>
                            <a:srgbClr val="005999"/>
                          </a:solidFill>
                          <a:latin typeface="Arial"/>
                          <a:cs typeface="Arial"/>
                        </a:rPr>
                        <a:t>11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10477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42240" marR="624205">
                        <a:lnSpc>
                          <a:spcPct val="119000"/>
                        </a:lnSpc>
                        <a:spcBef>
                          <a:spcPts val="585"/>
                        </a:spcBef>
                      </a:pP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Sponsor</a:t>
                      </a:r>
                      <a:r>
                        <a:rPr dirty="0" sz="1050" spc="-2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3</a:t>
                      </a:r>
                      <a:r>
                        <a:rPr dirty="0" sz="1050" spc="-1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CME/conference</a:t>
                      </a:r>
                      <a:r>
                        <a:rPr dirty="0" sz="1050" spc="-1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sessions</a:t>
                      </a:r>
                      <a:r>
                        <a:rPr dirty="0" sz="1050" spc="-1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featuring</a:t>
                      </a:r>
                      <a:r>
                        <a:rPr dirty="0" sz="1050" spc="-1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ZB</a:t>
                      </a:r>
                      <a:r>
                        <a:rPr dirty="0" sz="1050" spc="-1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KOLs</a:t>
                      </a:r>
                      <a:r>
                        <a:rPr dirty="0" sz="1050" spc="-2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presenting</a:t>
                      </a:r>
                      <a:r>
                        <a:rPr dirty="0" sz="1050" spc="-1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ROSA</a:t>
                      </a:r>
                      <a:r>
                        <a:rPr dirty="0" sz="1050" spc="-7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clinical</a:t>
                      </a:r>
                      <a:r>
                        <a:rPr dirty="0" sz="1050" spc="-1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data</a:t>
                      </a:r>
                      <a:r>
                        <a:rPr dirty="0" sz="1050" spc="-1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and</a:t>
                      </a:r>
                      <a:r>
                        <a:rPr dirty="0" sz="1050" spc="-1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implant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outcomes.</a:t>
                      </a:r>
                      <a:r>
                        <a:rPr dirty="0" sz="1050" spc="-4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Social</a:t>
                      </a:r>
                      <a:r>
                        <a:rPr dirty="0" sz="1050" spc="-3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media</a:t>
                      </a:r>
                      <a:r>
                        <a:rPr dirty="0" sz="1050" spc="-4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amplification</a:t>
                      </a:r>
                      <a:r>
                        <a:rPr dirty="0" sz="1050" spc="-3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plan</a:t>
                      </a:r>
                      <a:r>
                        <a:rPr dirty="0" sz="1050" spc="-3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activated.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7429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4310" marR="467995">
                        <a:lnSpc>
                          <a:spcPct val="119000"/>
                        </a:lnSpc>
                        <a:spcBef>
                          <a:spcPts val="585"/>
                        </a:spcBef>
                      </a:pPr>
                      <a:r>
                        <a:rPr dirty="0" sz="1050" spc="-1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Medical</a:t>
                      </a:r>
                      <a:r>
                        <a:rPr dirty="0" sz="1050" spc="-6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Affairs</a:t>
                      </a:r>
                      <a:r>
                        <a:rPr dirty="0" sz="1050" spc="-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+ </a:t>
                      </a:r>
                      <a:r>
                        <a:rPr dirty="0" sz="1050" spc="-1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Marketing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7429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87960" marR="427990">
                        <a:lnSpc>
                          <a:spcPct val="119000"/>
                        </a:lnSpc>
                        <a:spcBef>
                          <a:spcPts val="585"/>
                        </a:spcBef>
                      </a:pPr>
                      <a:r>
                        <a:rPr dirty="0" sz="1050" b="1">
                          <a:solidFill>
                            <a:srgbClr val="2E7D32"/>
                          </a:solidFill>
                          <a:latin typeface="Arial"/>
                          <a:cs typeface="Arial"/>
                        </a:rPr>
                        <a:t>3</a:t>
                      </a:r>
                      <a:r>
                        <a:rPr dirty="0" sz="1050" spc="-15" b="1">
                          <a:solidFill>
                            <a:srgbClr val="2E7D3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2E7D32"/>
                          </a:solidFill>
                          <a:latin typeface="Arial"/>
                          <a:cs typeface="Arial"/>
                        </a:rPr>
                        <a:t>CMEs</a:t>
                      </a:r>
                      <a:r>
                        <a:rPr dirty="0" sz="1050" spc="-10" b="1">
                          <a:solidFill>
                            <a:srgbClr val="2E7D3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2E7D32"/>
                          </a:solidFill>
                          <a:latin typeface="Arial"/>
                          <a:cs typeface="Arial"/>
                        </a:rPr>
                        <a:t>conducted;</a:t>
                      </a:r>
                      <a:r>
                        <a:rPr dirty="0" sz="1050" spc="-15" b="1">
                          <a:solidFill>
                            <a:srgbClr val="2E7D3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20" b="1">
                          <a:solidFill>
                            <a:srgbClr val="2E7D32"/>
                          </a:solidFill>
                          <a:latin typeface="Arial"/>
                          <a:cs typeface="Arial"/>
                        </a:rPr>
                        <a:t>150+ </a:t>
                      </a:r>
                      <a:r>
                        <a:rPr dirty="0" sz="1050" b="1">
                          <a:solidFill>
                            <a:srgbClr val="2E7D32"/>
                          </a:solidFill>
                          <a:latin typeface="Arial"/>
                          <a:cs typeface="Arial"/>
                        </a:rPr>
                        <a:t>surgeon </a:t>
                      </a:r>
                      <a:r>
                        <a:rPr dirty="0" sz="1050" spc="-10" b="1">
                          <a:solidFill>
                            <a:srgbClr val="2E7D32"/>
                          </a:solidFill>
                          <a:latin typeface="Arial"/>
                          <a:cs typeface="Arial"/>
                        </a:rPr>
                        <a:t>reach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74295">
                    <a:solidFill>
                      <a:srgbClr val="FFFFFF"/>
                    </a:solidFill>
                  </a:tcPr>
                </a:tc>
              </a:tr>
              <a:tr h="580390">
                <a:tc>
                  <a:txBody>
                    <a:bodyPr/>
                    <a:lstStyle/>
                    <a:p>
                      <a:pPr marL="142875">
                        <a:lnSpc>
                          <a:spcPct val="100000"/>
                        </a:lnSpc>
                        <a:spcBef>
                          <a:spcPts val="825"/>
                        </a:spcBef>
                      </a:pPr>
                      <a:r>
                        <a:rPr dirty="0" sz="1050" b="1">
                          <a:solidFill>
                            <a:srgbClr val="F0A500"/>
                          </a:solidFill>
                          <a:latin typeface="Arial"/>
                          <a:cs typeface="Arial"/>
                        </a:rPr>
                        <a:t>Week</a:t>
                      </a:r>
                      <a:r>
                        <a:rPr dirty="0" sz="1050" spc="-40" b="1">
                          <a:solidFill>
                            <a:srgbClr val="F0A5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25" b="1">
                          <a:solidFill>
                            <a:srgbClr val="F0A500"/>
                          </a:solidFill>
                          <a:latin typeface="Arial"/>
                          <a:cs typeface="Arial"/>
                        </a:rPr>
                        <a:t>12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104775">
                    <a:solidFill>
                      <a:srgbClr val="005999"/>
                    </a:solidFill>
                  </a:tcPr>
                </a:tc>
                <a:tc>
                  <a:txBody>
                    <a:bodyPr/>
                    <a:lstStyle/>
                    <a:p>
                      <a:pPr marL="142240" marR="645795">
                        <a:lnSpc>
                          <a:spcPct val="113100"/>
                        </a:lnSpc>
                        <a:spcBef>
                          <a:spcPts val="660"/>
                        </a:spcBef>
                      </a:pP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Proctorship</a:t>
                      </a:r>
                      <a:r>
                        <a:rPr dirty="0" sz="1050" spc="-1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programme:</a:t>
                      </a:r>
                      <a:r>
                        <a:rPr dirty="0" sz="105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5</a:t>
                      </a:r>
                      <a:r>
                        <a:rPr dirty="0" sz="105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KOLs</a:t>
                      </a:r>
                      <a:r>
                        <a:rPr dirty="0" sz="105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trained</a:t>
                      </a:r>
                      <a:r>
                        <a:rPr dirty="0" sz="105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as</a:t>
                      </a:r>
                      <a:r>
                        <a:rPr dirty="0" sz="105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ROSA</a:t>
                      </a:r>
                      <a:r>
                        <a:rPr dirty="0" sz="1050" spc="-4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proctors.</a:t>
                      </a:r>
                      <a:r>
                        <a:rPr dirty="0" sz="105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Fellowship</a:t>
                      </a:r>
                      <a:r>
                        <a:rPr dirty="0" sz="105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and</a:t>
                      </a:r>
                      <a:r>
                        <a:rPr dirty="0" sz="105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visiting</a:t>
                      </a:r>
                      <a:r>
                        <a:rPr dirty="0" sz="105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surgeon </a:t>
                      </a: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programme</a:t>
                      </a:r>
                      <a:r>
                        <a:rPr dirty="0" sz="1050" spc="-3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framework</a:t>
                      </a:r>
                      <a:r>
                        <a:rPr dirty="0" sz="1050" spc="-3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agreed</a:t>
                      </a:r>
                      <a:r>
                        <a:rPr dirty="0" sz="1050" spc="-3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with</a:t>
                      </a:r>
                      <a:r>
                        <a:rPr dirty="0" sz="1050" spc="-3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2</a:t>
                      </a:r>
                      <a:r>
                        <a:rPr dirty="0" sz="1050" spc="-3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corporate</a:t>
                      </a:r>
                      <a:r>
                        <a:rPr dirty="0" sz="1050" spc="-3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hospitals.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83820">
                    <a:solidFill>
                      <a:srgbClr val="005999"/>
                    </a:solidFill>
                  </a:tcPr>
                </a:tc>
                <a:tc>
                  <a:txBody>
                    <a:bodyPr/>
                    <a:lstStyle/>
                    <a:p>
                      <a:pPr marL="194310">
                        <a:lnSpc>
                          <a:spcPct val="100000"/>
                        </a:lnSpc>
                        <a:spcBef>
                          <a:spcPts val="825"/>
                        </a:spcBef>
                      </a:pP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ROSA</a:t>
                      </a:r>
                      <a:r>
                        <a:rPr dirty="0" sz="1050" spc="-5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Clinical</a:t>
                      </a:r>
                      <a:r>
                        <a:rPr dirty="0" sz="1050" spc="-2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Team</a:t>
                      </a:r>
                      <a:endParaRPr sz="1050">
                        <a:latin typeface="Arial"/>
                        <a:cs typeface="Arial"/>
                      </a:endParaRPr>
                    </a:p>
                    <a:p>
                      <a:pPr marL="19431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+ </a:t>
                      </a:r>
                      <a:r>
                        <a:rPr dirty="0" sz="1050" spc="-2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KOLs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104775">
                    <a:solidFill>
                      <a:srgbClr val="005999"/>
                    </a:solidFill>
                  </a:tcPr>
                </a:tc>
                <a:tc>
                  <a:txBody>
                    <a:bodyPr/>
                    <a:lstStyle/>
                    <a:p>
                      <a:pPr marL="187960" marR="638810">
                        <a:lnSpc>
                          <a:spcPct val="113100"/>
                        </a:lnSpc>
                        <a:spcBef>
                          <a:spcPts val="660"/>
                        </a:spcBef>
                      </a:pP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5</a:t>
                      </a:r>
                      <a:r>
                        <a:rPr dirty="0" sz="1050" spc="-3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proctors</a:t>
                      </a:r>
                      <a:r>
                        <a:rPr dirty="0" sz="1050" spc="-3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certified;</a:t>
                      </a:r>
                      <a:r>
                        <a:rPr dirty="0" sz="1050" spc="-3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2 </a:t>
                      </a: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fellowship </a:t>
                      </a:r>
                      <a:r>
                        <a:rPr dirty="0" sz="1050" spc="-2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MOUs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83820">
                    <a:solidFill>
                      <a:srgbClr val="005999"/>
                    </a:solidFill>
                  </a:tcPr>
                </a:tc>
              </a:tr>
            </a:tbl>
          </a:graphicData>
        </a:graphic>
      </p:graphicFrame>
      <p:sp>
        <p:nvSpPr>
          <p:cNvPr id="8" name="object 8"/>
          <p:cNvSpPr/>
          <p:nvPr/>
        </p:nvSpPr>
        <p:spPr>
          <a:xfrm>
            <a:off x="76199" y="6581775"/>
            <a:ext cx="12058650" cy="9525"/>
          </a:xfrm>
          <a:custGeom>
            <a:avLst/>
            <a:gdLst/>
            <a:ahLst/>
            <a:cxnLst/>
            <a:rect l="l" t="t" r="r" b="b"/>
            <a:pathLst>
              <a:path w="12058650" h="9525">
                <a:moveTo>
                  <a:pt x="12058649" y="9524"/>
                </a:moveTo>
                <a:lnTo>
                  <a:pt x="0" y="9524"/>
                </a:lnTo>
                <a:lnTo>
                  <a:pt x="0" y="0"/>
                </a:lnTo>
                <a:lnTo>
                  <a:pt x="12058649" y="0"/>
                </a:lnTo>
                <a:lnTo>
                  <a:pt x="12058649" y="9524"/>
                </a:lnTo>
                <a:close/>
              </a:path>
            </a:pathLst>
          </a:custGeom>
          <a:solidFill>
            <a:srgbClr val="000000">
              <a:alpha val="101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57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ADGcatalyst</a:t>
            </a:r>
            <a:r>
              <a:rPr dirty="0" spc="80"/>
              <a:t> </a:t>
            </a:r>
            <a:r>
              <a:rPr dirty="0"/>
              <a:t>Strategic</a:t>
            </a:r>
            <a:r>
              <a:rPr dirty="0" spc="85"/>
              <a:t> </a:t>
            </a:r>
            <a:r>
              <a:rPr dirty="0"/>
              <a:t>Consulting,</a:t>
            </a:r>
            <a:r>
              <a:rPr dirty="0" spc="80"/>
              <a:t> </a:t>
            </a:r>
            <a:r>
              <a:rPr dirty="0" spc="-20"/>
              <a:t>2026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34850" cy="6858000"/>
            <a:chOff x="0" y="0"/>
            <a:chExt cx="1213485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12"/>
              <a:ext cx="12134850" cy="6858000"/>
            </a:xfrm>
            <a:custGeom>
              <a:avLst/>
              <a:gdLst/>
              <a:ahLst/>
              <a:cxnLst/>
              <a:rect l="l" t="t" r="r" b="b"/>
              <a:pathLst>
                <a:path w="12134850" h="6858000">
                  <a:moveTo>
                    <a:pt x="12134837" y="0"/>
                  </a:moveTo>
                  <a:lnTo>
                    <a:pt x="76187" y="0"/>
                  </a:lnTo>
                  <a:lnTo>
                    <a:pt x="0" y="0"/>
                  </a:lnTo>
                  <a:lnTo>
                    <a:pt x="0" y="6857987"/>
                  </a:lnTo>
                  <a:lnTo>
                    <a:pt x="76187" y="6857987"/>
                  </a:lnTo>
                  <a:lnTo>
                    <a:pt x="76187" y="828675"/>
                  </a:lnTo>
                  <a:lnTo>
                    <a:pt x="12134837" y="828675"/>
                  </a:lnTo>
                  <a:lnTo>
                    <a:pt x="12134837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76199" y="790575"/>
              <a:ext cx="12058650" cy="38100"/>
            </a:xfrm>
            <a:custGeom>
              <a:avLst/>
              <a:gdLst/>
              <a:ahLst/>
              <a:cxnLst/>
              <a:rect l="l" t="t" r="r" b="b"/>
              <a:pathLst>
                <a:path w="12058650" h="38100">
                  <a:moveTo>
                    <a:pt x="12058649" y="38099"/>
                  </a:moveTo>
                  <a:lnTo>
                    <a:pt x="0" y="38099"/>
                  </a:lnTo>
                  <a:lnTo>
                    <a:pt x="0" y="0"/>
                  </a:lnTo>
                  <a:lnTo>
                    <a:pt x="12058649" y="0"/>
                  </a:lnTo>
                  <a:lnTo>
                    <a:pt x="12058649" y="3809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634999" y="149225"/>
            <a:ext cx="5875655" cy="4597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50"/>
              <a:t>Phase</a:t>
            </a:r>
            <a:r>
              <a:rPr dirty="0" sz="2850" spc="-40"/>
              <a:t> </a:t>
            </a:r>
            <a:r>
              <a:rPr dirty="0" sz="2850"/>
              <a:t>4:</a:t>
            </a:r>
            <a:r>
              <a:rPr dirty="0" sz="2850" spc="-40"/>
              <a:t> </a:t>
            </a:r>
            <a:r>
              <a:rPr dirty="0" sz="2850"/>
              <a:t>ROSA</a:t>
            </a:r>
            <a:r>
              <a:rPr dirty="0" sz="2850" spc="-145"/>
              <a:t> </a:t>
            </a:r>
            <a:r>
              <a:rPr dirty="0" sz="2850"/>
              <a:t>+</a:t>
            </a:r>
            <a:r>
              <a:rPr dirty="0" sz="2850" spc="-40"/>
              <a:t> </a:t>
            </a:r>
            <a:r>
              <a:rPr dirty="0" sz="2850"/>
              <a:t>Implant</a:t>
            </a:r>
            <a:r>
              <a:rPr dirty="0" sz="2850" spc="-40"/>
              <a:t> </a:t>
            </a:r>
            <a:r>
              <a:rPr dirty="0" sz="2850" spc="-10"/>
              <a:t>Synergy</a:t>
            </a:r>
            <a:endParaRPr sz="2850"/>
          </a:p>
        </p:txBody>
      </p:sp>
      <p:sp>
        <p:nvSpPr>
          <p:cNvPr id="6" name="object 6"/>
          <p:cNvSpPr txBox="1"/>
          <p:nvPr/>
        </p:nvSpPr>
        <p:spPr>
          <a:xfrm>
            <a:off x="6667499" y="276225"/>
            <a:ext cx="1200150" cy="276225"/>
          </a:xfrm>
          <a:prstGeom prst="rect">
            <a:avLst/>
          </a:prstGeom>
          <a:solidFill>
            <a:srgbClr val="F0A500"/>
          </a:solidFill>
        </p:spPr>
        <p:txBody>
          <a:bodyPr wrap="square" lIns="0" tIns="41275" rIns="0" bIns="0" rtlCol="0" vert="horz">
            <a:spAutoFit/>
          </a:bodyPr>
          <a:lstStyle/>
          <a:p>
            <a:pPr marL="172720">
              <a:lnSpc>
                <a:spcPct val="100000"/>
              </a:lnSpc>
              <a:spcBef>
                <a:spcPts val="325"/>
              </a:spcBef>
            </a:pPr>
            <a:r>
              <a:rPr dirty="0" sz="1100" b="1">
                <a:solidFill>
                  <a:srgbClr val="003366"/>
                </a:solidFill>
                <a:latin typeface="Arial"/>
                <a:cs typeface="Arial"/>
              </a:rPr>
              <a:t>Days</a:t>
            </a:r>
            <a:r>
              <a:rPr dirty="0" sz="1100" spc="6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003366"/>
                </a:solidFill>
                <a:latin typeface="Arial"/>
                <a:cs typeface="Arial"/>
              </a:rPr>
              <a:t>91–</a:t>
            </a:r>
            <a:r>
              <a:rPr dirty="0" sz="1100" spc="-25" b="1">
                <a:solidFill>
                  <a:srgbClr val="003366"/>
                </a:solidFill>
                <a:latin typeface="Arial"/>
                <a:cs typeface="Arial"/>
              </a:rPr>
              <a:t>120</a:t>
            </a:r>
            <a:endParaRPr sz="1100">
              <a:latin typeface="Arial"/>
              <a:cs typeface="Arial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457199" y="1000125"/>
          <a:ext cx="11372850" cy="27019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17244"/>
                <a:gridCol w="6626225"/>
                <a:gridCol w="1864995"/>
                <a:gridCol w="1990090"/>
              </a:tblGrid>
              <a:tr h="370840">
                <a:tc>
                  <a:txBody>
                    <a:bodyPr/>
                    <a:lstStyle/>
                    <a:p>
                      <a:pPr marL="142875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dirty="0" sz="1100" spc="-2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Week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88900">
                    <a:solidFill>
                      <a:srgbClr val="005999"/>
                    </a:solidFill>
                  </a:tcPr>
                </a:tc>
                <a:tc>
                  <a:txBody>
                    <a:bodyPr/>
                    <a:lstStyle/>
                    <a:p>
                      <a:pPr marL="142240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dirty="0" sz="11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Key</a:t>
                      </a:r>
                      <a:r>
                        <a:rPr dirty="0" sz="1100" spc="2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Milestone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88900">
                    <a:solidFill>
                      <a:srgbClr val="005999"/>
                    </a:solidFill>
                  </a:tcPr>
                </a:tc>
                <a:tc>
                  <a:txBody>
                    <a:bodyPr/>
                    <a:lstStyle/>
                    <a:p>
                      <a:pPr marL="168275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dirty="0" sz="110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Owner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88900">
                    <a:solidFill>
                      <a:srgbClr val="005999"/>
                    </a:solidFill>
                  </a:tcPr>
                </a:tc>
                <a:tc>
                  <a:txBody>
                    <a:bodyPr/>
                    <a:lstStyle/>
                    <a:p>
                      <a:pPr marL="204470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dirty="0" sz="11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Success</a:t>
                      </a:r>
                      <a:r>
                        <a:rPr dirty="0" sz="1100" spc="9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Metric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88900">
                    <a:solidFill>
                      <a:srgbClr val="005999"/>
                    </a:solidFill>
                  </a:tcPr>
                </a:tc>
              </a:tr>
              <a:tr h="580390">
                <a:tc>
                  <a:txBody>
                    <a:bodyPr/>
                    <a:lstStyle/>
                    <a:p>
                      <a:pPr marL="142875">
                        <a:lnSpc>
                          <a:spcPct val="100000"/>
                        </a:lnSpc>
                        <a:spcBef>
                          <a:spcPts val="825"/>
                        </a:spcBef>
                      </a:pPr>
                      <a:r>
                        <a:rPr dirty="0" sz="1050" b="1">
                          <a:solidFill>
                            <a:srgbClr val="005999"/>
                          </a:solidFill>
                          <a:latin typeface="Arial"/>
                          <a:cs typeface="Arial"/>
                        </a:rPr>
                        <a:t>Week</a:t>
                      </a:r>
                      <a:r>
                        <a:rPr dirty="0" sz="1050" spc="-40" b="1">
                          <a:solidFill>
                            <a:srgbClr val="00599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25" b="1">
                          <a:solidFill>
                            <a:srgbClr val="005999"/>
                          </a:solidFill>
                          <a:latin typeface="Arial"/>
                          <a:cs typeface="Arial"/>
                        </a:rPr>
                        <a:t>13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10477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42240" marR="160655">
                        <a:lnSpc>
                          <a:spcPct val="119000"/>
                        </a:lnSpc>
                        <a:spcBef>
                          <a:spcPts val="585"/>
                        </a:spcBef>
                      </a:pP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Launch</a:t>
                      </a:r>
                      <a:r>
                        <a:rPr dirty="0" sz="1050" spc="-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ROSA</a:t>
                      </a:r>
                      <a:r>
                        <a:rPr dirty="0" sz="1050" spc="-7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OPTIMIZE</a:t>
                      </a:r>
                      <a:r>
                        <a:rPr dirty="0" sz="1050" spc="-2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programme</a:t>
                      </a:r>
                      <a:r>
                        <a:rPr dirty="0" sz="1050" spc="-3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formally:</a:t>
                      </a:r>
                      <a:r>
                        <a:rPr dirty="0" sz="1050" spc="-2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standardised</a:t>
                      </a:r>
                      <a:r>
                        <a:rPr dirty="0" sz="1050" spc="-3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protocol</a:t>
                      </a:r>
                      <a:r>
                        <a:rPr dirty="0" sz="1050" spc="-2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linking</a:t>
                      </a:r>
                      <a:r>
                        <a:rPr dirty="0" sz="1050" spc="-3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ROSA</a:t>
                      </a:r>
                      <a:r>
                        <a:rPr dirty="0" sz="1050" spc="-7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surgical</a:t>
                      </a:r>
                      <a:r>
                        <a:rPr dirty="0" sz="1050" spc="-2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data</a:t>
                      </a:r>
                      <a:r>
                        <a:rPr dirty="0" sz="1050" spc="-3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to</a:t>
                      </a:r>
                      <a:r>
                        <a:rPr dirty="0" sz="1050" spc="-2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implant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selection</a:t>
                      </a:r>
                      <a:r>
                        <a:rPr dirty="0" sz="1050" spc="-3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(Persona</a:t>
                      </a:r>
                      <a:r>
                        <a:rPr dirty="0" sz="1050" spc="-3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IQ,</a:t>
                      </a:r>
                      <a:r>
                        <a:rPr dirty="0" sz="1050" spc="-3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Persona,</a:t>
                      </a:r>
                      <a:r>
                        <a:rPr dirty="0" sz="1050" spc="-3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Nexgen).</a:t>
                      </a:r>
                      <a:r>
                        <a:rPr dirty="0" sz="1050" spc="-3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Surgeon</a:t>
                      </a:r>
                      <a:r>
                        <a:rPr dirty="0" sz="1050" spc="-3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adoption</a:t>
                      </a:r>
                      <a:r>
                        <a:rPr dirty="0" sz="1050" spc="-3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pack</a:t>
                      </a:r>
                      <a:r>
                        <a:rPr dirty="0" sz="1050" spc="-3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distributed.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7429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68275" marR="375285">
                        <a:lnSpc>
                          <a:spcPct val="119000"/>
                        </a:lnSpc>
                        <a:spcBef>
                          <a:spcPts val="585"/>
                        </a:spcBef>
                      </a:pP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ROSA</a:t>
                      </a:r>
                      <a:r>
                        <a:rPr dirty="0" sz="1050" spc="-7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Clinical</a:t>
                      </a:r>
                      <a:r>
                        <a:rPr dirty="0" sz="1050" spc="-5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2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Team </a:t>
                      </a:r>
                      <a:r>
                        <a:rPr dirty="0" sz="1050" spc="-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+ </a:t>
                      </a:r>
                      <a:r>
                        <a:rPr dirty="0" sz="1050" spc="-1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Medical</a:t>
                      </a:r>
                      <a:r>
                        <a:rPr dirty="0" sz="1050" spc="-3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Affairs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7429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04470" marR="412750">
                        <a:lnSpc>
                          <a:spcPct val="119000"/>
                        </a:lnSpc>
                        <a:spcBef>
                          <a:spcPts val="585"/>
                        </a:spcBef>
                      </a:pPr>
                      <a:r>
                        <a:rPr dirty="0" sz="1050" b="1">
                          <a:solidFill>
                            <a:srgbClr val="2E7D32"/>
                          </a:solidFill>
                          <a:latin typeface="Arial"/>
                          <a:cs typeface="Arial"/>
                        </a:rPr>
                        <a:t>Protocol</a:t>
                      </a:r>
                      <a:r>
                        <a:rPr dirty="0" sz="1050" spc="-5" b="1">
                          <a:solidFill>
                            <a:srgbClr val="2E7D3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2E7D32"/>
                          </a:solidFill>
                          <a:latin typeface="Arial"/>
                          <a:cs typeface="Arial"/>
                        </a:rPr>
                        <a:t>adopted</a:t>
                      </a:r>
                      <a:r>
                        <a:rPr dirty="0" sz="1050" spc="-5" b="1">
                          <a:solidFill>
                            <a:srgbClr val="2E7D3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2E7D32"/>
                          </a:solidFill>
                          <a:latin typeface="Arial"/>
                          <a:cs typeface="Arial"/>
                        </a:rPr>
                        <a:t>at </a:t>
                      </a:r>
                      <a:r>
                        <a:rPr dirty="0" sz="1050" spc="-50" b="1">
                          <a:solidFill>
                            <a:srgbClr val="2E7D32"/>
                          </a:solidFill>
                          <a:latin typeface="Arial"/>
                          <a:cs typeface="Arial"/>
                        </a:rPr>
                        <a:t>5 </a:t>
                      </a:r>
                      <a:r>
                        <a:rPr dirty="0" sz="1050" spc="-10" b="1">
                          <a:solidFill>
                            <a:srgbClr val="2E7D32"/>
                          </a:solidFill>
                          <a:latin typeface="Arial"/>
                          <a:cs typeface="Arial"/>
                        </a:rPr>
                        <a:t>hospitals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74295">
                    <a:solidFill>
                      <a:srgbClr val="FFFFFF"/>
                    </a:solidFill>
                  </a:tcPr>
                </a:tc>
              </a:tr>
              <a:tr h="580390">
                <a:tc>
                  <a:txBody>
                    <a:bodyPr/>
                    <a:lstStyle/>
                    <a:p>
                      <a:pPr marL="142875">
                        <a:lnSpc>
                          <a:spcPct val="100000"/>
                        </a:lnSpc>
                        <a:spcBef>
                          <a:spcPts val="825"/>
                        </a:spcBef>
                      </a:pPr>
                      <a:r>
                        <a:rPr dirty="0" sz="1050" b="1">
                          <a:solidFill>
                            <a:srgbClr val="005999"/>
                          </a:solidFill>
                          <a:latin typeface="Arial"/>
                          <a:cs typeface="Arial"/>
                        </a:rPr>
                        <a:t>Week</a:t>
                      </a:r>
                      <a:r>
                        <a:rPr dirty="0" sz="1050" spc="-40" b="1">
                          <a:solidFill>
                            <a:srgbClr val="00599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25" b="1">
                          <a:solidFill>
                            <a:srgbClr val="005999"/>
                          </a:solidFill>
                          <a:latin typeface="Arial"/>
                          <a:cs typeface="Arial"/>
                        </a:rPr>
                        <a:t>14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104775">
                    <a:solidFill>
                      <a:srgbClr val="DFE9F5"/>
                    </a:solidFill>
                  </a:tcPr>
                </a:tc>
                <a:tc>
                  <a:txBody>
                    <a:bodyPr/>
                    <a:lstStyle/>
                    <a:p>
                      <a:pPr marL="142240" marR="486409">
                        <a:lnSpc>
                          <a:spcPct val="119000"/>
                        </a:lnSpc>
                        <a:spcBef>
                          <a:spcPts val="585"/>
                        </a:spcBef>
                      </a:pP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ROSA</a:t>
                      </a:r>
                      <a:r>
                        <a:rPr dirty="0" sz="1050" spc="-7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utilisation</a:t>
                      </a:r>
                      <a:r>
                        <a:rPr dirty="0" sz="1050" spc="-3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review:</a:t>
                      </a:r>
                      <a:r>
                        <a:rPr dirty="0" sz="1050" spc="-2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audit</a:t>
                      </a:r>
                      <a:r>
                        <a:rPr dirty="0" sz="1050" spc="-2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all</a:t>
                      </a:r>
                      <a:r>
                        <a:rPr dirty="0" sz="1050" spc="-2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installed</a:t>
                      </a:r>
                      <a:r>
                        <a:rPr dirty="0" sz="1050" spc="-2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ROSA</a:t>
                      </a:r>
                      <a:r>
                        <a:rPr dirty="0" sz="1050" spc="-7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units</a:t>
                      </a:r>
                      <a:r>
                        <a:rPr dirty="0" sz="1050" spc="-2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for</a:t>
                      </a:r>
                      <a:r>
                        <a:rPr dirty="0" sz="1050" spc="-2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case</a:t>
                      </a:r>
                      <a:r>
                        <a:rPr dirty="0" sz="1050" spc="-2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volume</a:t>
                      </a:r>
                      <a:r>
                        <a:rPr dirty="0" sz="1050" spc="-2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and</a:t>
                      </a:r>
                      <a:r>
                        <a:rPr dirty="0" sz="1050" spc="-2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implant</a:t>
                      </a:r>
                      <a:r>
                        <a:rPr dirty="0" sz="1050" spc="-2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pull-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through</a:t>
                      </a:r>
                      <a:r>
                        <a:rPr dirty="0" sz="1050" spc="-2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rates.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Identify</a:t>
                      </a:r>
                      <a:r>
                        <a:rPr dirty="0" sz="1050" spc="-3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under-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utilised</a:t>
                      </a:r>
                      <a:r>
                        <a:rPr dirty="0" sz="1050" spc="-2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sites</a:t>
                      </a:r>
                      <a:r>
                        <a:rPr dirty="0" sz="1050" spc="-2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and</a:t>
                      </a:r>
                      <a:r>
                        <a:rPr dirty="0" sz="1050" spc="-2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assign</a:t>
                      </a:r>
                      <a:r>
                        <a:rPr dirty="0" sz="1050" spc="-2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dedicated</a:t>
                      </a:r>
                      <a:r>
                        <a:rPr dirty="0" sz="1050" spc="-2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ROSA</a:t>
                      </a:r>
                      <a:r>
                        <a:rPr dirty="0" sz="1050" spc="-7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champions.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74295">
                    <a:solidFill>
                      <a:srgbClr val="DFE9F5"/>
                    </a:solidFill>
                  </a:tcPr>
                </a:tc>
                <a:tc>
                  <a:txBody>
                    <a:bodyPr/>
                    <a:lstStyle/>
                    <a:p>
                      <a:pPr marL="168275" marR="565150">
                        <a:lnSpc>
                          <a:spcPct val="119000"/>
                        </a:lnSpc>
                        <a:spcBef>
                          <a:spcPts val="585"/>
                        </a:spcBef>
                      </a:pP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Consultant</a:t>
                      </a:r>
                      <a:r>
                        <a:rPr dirty="0" sz="1050" spc="-3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+</a:t>
                      </a:r>
                      <a:r>
                        <a:rPr dirty="0" sz="1050" spc="-2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Sales Director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74295">
                    <a:solidFill>
                      <a:srgbClr val="DFE9F5"/>
                    </a:solidFill>
                  </a:tcPr>
                </a:tc>
                <a:tc>
                  <a:txBody>
                    <a:bodyPr/>
                    <a:lstStyle/>
                    <a:p>
                      <a:pPr marL="204470" marR="457200">
                        <a:lnSpc>
                          <a:spcPct val="119000"/>
                        </a:lnSpc>
                        <a:spcBef>
                          <a:spcPts val="585"/>
                        </a:spcBef>
                      </a:pPr>
                      <a:r>
                        <a:rPr dirty="0" sz="1050" b="1">
                          <a:solidFill>
                            <a:srgbClr val="2E7D32"/>
                          </a:solidFill>
                          <a:latin typeface="Arial"/>
                          <a:cs typeface="Arial"/>
                        </a:rPr>
                        <a:t>Audit </a:t>
                      </a:r>
                      <a:r>
                        <a:rPr dirty="0" sz="1050" spc="-10" b="1">
                          <a:solidFill>
                            <a:srgbClr val="2E7D32"/>
                          </a:solidFill>
                          <a:latin typeface="Arial"/>
                          <a:cs typeface="Arial"/>
                        </a:rPr>
                        <a:t>complete; </a:t>
                      </a:r>
                      <a:r>
                        <a:rPr dirty="0" sz="1050" b="1">
                          <a:solidFill>
                            <a:srgbClr val="2E7D32"/>
                          </a:solidFill>
                          <a:latin typeface="Arial"/>
                          <a:cs typeface="Arial"/>
                        </a:rPr>
                        <a:t>champions </a:t>
                      </a:r>
                      <a:r>
                        <a:rPr dirty="0" sz="1050" spc="-10" b="1">
                          <a:solidFill>
                            <a:srgbClr val="2E7D32"/>
                          </a:solidFill>
                          <a:latin typeface="Arial"/>
                          <a:cs typeface="Arial"/>
                        </a:rPr>
                        <a:t>assigned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74295">
                    <a:solidFill>
                      <a:srgbClr val="DFE9F5"/>
                    </a:solidFill>
                  </a:tcPr>
                </a:tc>
              </a:tr>
              <a:tr h="589915">
                <a:tc>
                  <a:txBody>
                    <a:bodyPr/>
                    <a:lstStyle/>
                    <a:p>
                      <a:pPr marL="142875">
                        <a:lnSpc>
                          <a:spcPct val="100000"/>
                        </a:lnSpc>
                        <a:spcBef>
                          <a:spcPts val="825"/>
                        </a:spcBef>
                      </a:pPr>
                      <a:r>
                        <a:rPr dirty="0" sz="1050" b="1">
                          <a:solidFill>
                            <a:srgbClr val="005999"/>
                          </a:solidFill>
                          <a:latin typeface="Arial"/>
                          <a:cs typeface="Arial"/>
                        </a:rPr>
                        <a:t>Week</a:t>
                      </a:r>
                      <a:r>
                        <a:rPr dirty="0" sz="1050" spc="-40" b="1">
                          <a:solidFill>
                            <a:srgbClr val="00599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25" b="1">
                          <a:solidFill>
                            <a:srgbClr val="005999"/>
                          </a:solidFill>
                          <a:latin typeface="Arial"/>
                          <a:cs typeface="Arial"/>
                        </a:rPr>
                        <a:t>15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10477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42240" marR="463550">
                        <a:lnSpc>
                          <a:spcPct val="119000"/>
                        </a:lnSpc>
                        <a:spcBef>
                          <a:spcPts val="585"/>
                        </a:spcBef>
                      </a:pPr>
                      <a:r>
                        <a:rPr dirty="0" sz="1050" spc="-1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Co-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develop</a:t>
                      </a:r>
                      <a:r>
                        <a:rPr dirty="0" sz="1050" spc="-3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hospital-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specific</a:t>
                      </a:r>
                      <a:r>
                        <a:rPr dirty="0" sz="1050" spc="-2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ROSA</a:t>
                      </a:r>
                      <a:r>
                        <a:rPr dirty="0" sz="1050" spc="-7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outcome</a:t>
                      </a:r>
                      <a:r>
                        <a:rPr dirty="0" sz="1050" spc="-2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dashboards.</a:t>
                      </a:r>
                      <a:r>
                        <a:rPr dirty="0" sz="1050" spc="-2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Share</a:t>
                      </a:r>
                      <a:r>
                        <a:rPr dirty="0" sz="1050" spc="-2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90-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day</a:t>
                      </a:r>
                      <a:r>
                        <a:rPr dirty="0" sz="1050" spc="-2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rolling</a:t>
                      </a:r>
                      <a:r>
                        <a:rPr dirty="0" sz="1050" spc="-2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case</a:t>
                      </a:r>
                      <a:r>
                        <a:rPr dirty="0" sz="1050" spc="-2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data</a:t>
                      </a:r>
                      <a:r>
                        <a:rPr dirty="0" sz="1050" spc="-2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with</a:t>
                      </a:r>
                      <a:r>
                        <a:rPr dirty="0" sz="1050" spc="-2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hospital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CMOs</a:t>
                      </a:r>
                      <a:r>
                        <a:rPr dirty="0" sz="1050" spc="-3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to</a:t>
                      </a:r>
                      <a:r>
                        <a:rPr dirty="0" sz="1050" spc="-2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reinforce</a:t>
                      </a:r>
                      <a:r>
                        <a:rPr dirty="0" sz="1050" spc="-3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value</a:t>
                      </a:r>
                      <a:r>
                        <a:rPr dirty="0" sz="1050" spc="-2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and</a:t>
                      </a:r>
                      <a:r>
                        <a:rPr dirty="0" sz="1050" spc="-2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build</a:t>
                      </a:r>
                      <a:r>
                        <a:rPr dirty="0" sz="1050" spc="-3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institutional</a:t>
                      </a:r>
                      <a:r>
                        <a:rPr dirty="0" sz="1050" spc="-2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dependency.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7429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68275">
                        <a:lnSpc>
                          <a:spcPct val="100000"/>
                        </a:lnSpc>
                        <a:spcBef>
                          <a:spcPts val="825"/>
                        </a:spcBef>
                      </a:pP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ROSA</a:t>
                      </a:r>
                      <a:r>
                        <a:rPr dirty="0" sz="1050" spc="-7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Data</a:t>
                      </a:r>
                      <a:r>
                        <a:rPr dirty="0" sz="1050" spc="-3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2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Team</a:t>
                      </a:r>
                      <a:r>
                        <a:rPr dirty="0" sz="1050" spc="-2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+</a:t>
                      </a:r>
                      <a:r>
                        <a:rPr dirty="0" sz="1050" spc="-1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2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KAM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10477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04470">
                        <a:lnSpc>
                          <a:spcPct val="100000"/>
                        </a:lnSpc>
                        <a:spcBef>
                          <a:spcPts val="825"/>
                        </a:spcBef>
                      </a:pPr>
                      <a:r>
                        <a:rPr dirty="0" sz="1050" b="1">
                          <a:solidFill>
                            <a:srgbClr val="2E7D32"/>
                          </a:solidFill>
                          <a:latin typeface="Arial"/>
                          <a:cs typeface="Arial"/>
                        </a:rPr>
                        <a:t>Dashboards</a:t>
                      </a:r>
                      <a:r>
                        <a:rPr dirty="0" sz="1050" spc="-20" b="1">
                          <a:solidFill>
                            <a:srgbClr val="2E7D3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2E7D32"/>
                          </a:solidFill>
                          <a:latin typeface="Arial"/>
                          <a:cs typeface="Arial"/>
                        </a:rPr>
                        <a:t>live</a:t>
                      </a:r>
                      <a:r>
                        <a:rPr dirty="0" sz="1050" spc="-20" b="1">
                          <a:solidFill>
                            <a:srgbClr val="2E7D3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2E7D32"/>
                          </a:solidFill>
                          <a:latin typeface="Arial"/>
                          <a:cs typeface="Arial"/>
                        </a:rPr>
                        <a:t>at</a:t>
                      </a:r>
                      <a:r>
                        <a:rPr dirty="0" sz="1050" spc="-20" b="1">
                          <a:solidFill>
                            <a:srgbClr val="2E7D3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2E7D32"/>
                          </a:solidFill>
                          <a:latin typeface="Arial"/>
                          <a:cs typeface="Arial"/>
                        </a:rPr>
                        <a:t>4</a:t>
                      </a:r>
                      <a:r>
                        <a:rPr dirty="0" sz="1050" spc="-20" b="1">
                          <a:solidFill>
                            <a:srgbClr val="2E7D3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 b="1">
                          <a:solidFill>
                            <a:srgbClr val="2E7D32"/>
                          </a:solidFill>
                          <a:latin typeface="Arial"/>
                          <a:cs typeface="Arial"/>
                        </a:rPr>
                        <a:t>sites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104775">
                    <a:solidFill>
                      <a:srgbClr val="FFFFFF"/>
                    </a:solidFill>
                  </a:tcPr>
                </a:tc>
              </a:tr>
              <a:tr h="580390">
                <a:tc>
                  <a:txBody>
                    <a:bodyPr/>
                    <a:lstStyle/>
                    <a:p>
                      <a:pPr marL="142875">
                        <a:lnSpc>
                          <a:spcPct val="100000"/>
                        </a:lnSpc>
                        <a:spcBef>
                          <a:spcPts val="825"/>
                        </a:spcBef>
                      </a:pPr>
                      <a:r>
                        <a:rPr dirty="0" sz="1050" b="1">
                          <a:solidFill>
                            <a:srgbClr val="F0A500"/>
                          </a:solidFill>
                          <a:latin typeface="Arial"/>
                          <a:cs typeface="Arial"/>
                        </a:rPr>
                        <a:t>Week</a:t>
                      </a:r>
                      <a:r>
                        <a:rPr dirty="0" sz="1050" spc="-40" b="1">
                          <a:solidFill>
                            <a:srgbClr val="F0A5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25" b="1">
                          <a:solidFill>
                            <a:srgbClr val="F0A500"/>
                          </a:solidFill>
                          <a:latin typeface="Arial"/>
                          <a:cs typeface="Arial"/>
                        </a:rPr>
                        <a:t>16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104775">
                    <a:solidFill>
                      <a:srgbClr val="005999"/>
                    </a:solidFill>
                  </a:tcPr>
                </a:tc>
                <a:tc>
                  <a:txBody>
                    <a:bodyPr/>
                    <a:lstStyle/>
                    <a:p>
                      <a:pPr marL="142240" marR="370840">
                        <a:lnSpc>
                          <a:spcPct val="113100"/>
                        </a:lnSpc>
                        <a:spcBef>
                          <a:spcPts val="660"/>
                        </a:spcBef>
                      </a:pP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Negotiate</a:t>
                      </a:r>
                      <a:r>
                        <a:rPr dirty="0" sz="1050" spc="-2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ROSA</a:t>
                      </a:r>
                      <a:r>
                        <a:rPr dirty="0" sz="1050" spc="-6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+</a:t>
                      </a:r>
                      <a:r>
                        <a:rPr dirty="0" sz="1050" spc="-2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implant</a:t>
                      </a:r>
                      <a:r>
                        <a:rPr dirty="0" sz="1050" spc="-2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bundled</a:t>
                      </a:r>
                      <a:r>
                        <a:rPr dirty="0" sz="1050" spc="-2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pricing</a:t>
                      </a:r>
                      <a:r>
                        <a:rPr dirty="0" sz="1050" spc="-2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agreements</a:t>
                      </a:r>
                      <a:r>
                        <a:rPr dirty="0" sz="1050" spc="-2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with</a:t>
                      </a:r>
                      <a:r>
                        <a:rPr dirty="0" sz="1050" spc="-2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3</a:t>
                      </a:r>
                      <a:r>
                        <a:rPr dirty="0" sz="1050" spc="-2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corporate</a:t>
                      </a:r>
                      <a:r>
                        <a:rPr dirty="0" sz="1050" spc="-2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chains.</a:t>
                      </a:r>
                      <a:r>
                        <a:rPr dirty="0" sz="1050" spc="-2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Formalise</a:t>
                      </a:r>
                      <a:r>
                        <a:rPr dirty="0" sz="1050" spc="-2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multi-</a:t>
                      </a: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year</a:t>
                      </a:r>
                      <a:r>
                        <a:rPr dirty="0" sz="1050" spc="-3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preferred</a:t>
                      </a:r>
                      <a:r>
                        <a:rPr dirty="0" sz="1050" spc="-2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supplier</a:t>
                      </a:r>
                      <a:r>
                        <a:rPr dirty="0" sz="1050" spc="-2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arrangements</a:t>
                      </a:r>
                      <a:r>
                        <a:rPr dirty="0" sz="1050" spc="-2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for</a:t>
                      </a:r>
                      <a:r>
                        <a:rPr dirty="0" sz="1050" spc="-2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robotic-</a:t>
                      </a: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assisted</a:t>
                      </a:r>
                      <a:r>
                        <a:rPr dirty="0" sz="1050" spc="-2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2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TKA.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83820">
                    <a:solidFill>
                      <a:srgbClr val="005999"/>
                    </a:solidFill>
                  </a:tcPr>
                </a:tc>
                <a:tc>
                  <a:txBody>
                    <a:bodyPr/>
                    <a:lstStyle/>
                    <a:p>
                      <a:pPr marL="168275" marR="328930">
                        <a:lnSpc>
                          <a:spcPct val="113100"/>
                        </a:lnSpc>
                        <a:spcBef>
                          <a:spcPts val="660"/>
                        </a:spcBef>
                      </a:pP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Consultant + </a:t>
                      </a:r>
                      <a:r>
                        <a:rPr dirty="0" sz="105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Country </a:t>
                      </a: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Head</a:t>
                      </a:r>
                      <a:r>
                        <a:rPr dirty="0" sz="1050" spc="-1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+</a:t>
                      </a:r>
                      <a:r>
                        <a:rPr dirty="0" sz="1050" spc="-1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Finance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83820">
                    <a:solidFill>
                      <a:srgbClr val="005999"/>
                    </a:solidFill>
                  </a:tcPr>
                </a:tc>
                <a:tc>
                  <a:txBody>
                    <a:bodyPr/>
                    <a:lstStyle/>
                    <a:p>
                      <a:pPr marL="204470" marR="442595">
                        <a:lnSpc>
                          <a:spcPct val="113100"/>
                        </a:lnSpc>
                        <a:spcBef>
                          <a:spcPts val="660"/>
                        </a:spcBef>
                      </a:pP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3</a:t>
                      </a:r>
                      <a:r>
                        <a:rPr dirty="0" sz="1050" spc="-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bundle</a:t>
                      </a:r>
                      <a:r>
                        <a:rPr dirty="0" sz="1050" spc="-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agreements signed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83820">
                    <a:solidFill>
                      <a:srgbClr val="005999"/>
                    </a:solidFill>
                  </a:tcPr>
                </a:tc>
              </a:tr>
            </a:tbl>
          </a:graphicData>
        </a:graphic>
      </p:graphicFrame>
      <p:sp>
        <p:nvSpPr>
          <p:cNvPr id="8" name="object 8"/>
          <p:cNvSpPr/>
          <p:nvPr/>
        </p:nvSpPr>
        <p:spPr>
          <a:xfrm>
            <a:off x="76199" y="6581775"/>
            <a:ext cx="12058650" cy="9525"/>
          </a:xfrm>
          <a:custGeom>
            <a:avLst/>
            <a:gdLst/>
            <a:ahLst/>
            <a:cxnLst/>
            <a:rect l="l" t="t" r="r" b="b"/>
            <a:pathLst>
              <a:path w="12058650" h="9525">
                <a:moveTo>
                  <a:pt x="12058649" y="9524"/>
                </a:moveTo>
                <a:lnTo>
                  <a:pt x="0" y="9524"/>
                </a:lnTo>
                <a:lnTo>
                  <a:pt x="0" y="0"/>
                </a:lnTo>
                <a:lnTo>
                  <a:pt x="12058649" y="0"/>
                </a:lnTo>
                <a:lnTo>
                  <a:pt x="12058649" y="9524"/>
                </a:lnTo>
                <a:close/>
              </a:path>
            </a:pathLst>
          </a:custGeom>
          <a:solidFill>
            <a:srgbClr val="000000">
              <a:alpha val="101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57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ADGcatalyst</a:t>
            </a:r>
            <a:r>
              <a:rPr dirty="0" spc="80"/>
              <a:t> </a:t>
            </a:r>
            <a:r>
              <a:rPr dirty="0"/>
              <a:t>Strategic</a:t>
            </a:r>
            <a:r>
              <a:rPr dirty="0" spc="85"/>
              <a:t> </a:t>
            </a:r>
            <a:r>
              <a:rPr dirty="0"/>
              <a:t>Consulting,</a:t>
            </a:r>
            <a:r>
              <a:rPr dirty="0" spc="80"/>
              <a:t> </a:t>
            </a:r>
            <a:r>
              <a:rPr dirty="0" spc="-20"/>
              <a:t>2026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34850" cy="6858000"/>
            <a:chOff x="0" y="0"/>
            <a:chExt cx="1213485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12"/>
              <a:ext cx="12134850" cy="6858000"/>
            </a:xfrm>
            <a:custGeom>
              <a:avLst/>
              <a:gdLst/>
              <a:ahLst/>
              <a:cxnLst/>
              <a:rect l="l" t="t" r="r" b="b"/>
              <a:pathLst>
                <a:path w="12134850" h="6858000">
                  <a:moveTo>
                    <a:pt x="12134837" y="0"/>
                  </a:moveTo>
                  <a:lnTo>
                    <a:pt x="76187" y="0"/>
                  </a:lnTo>
                  <a:lnTo>
                    <a:pt x="0" y="0"/>
                  </a:lnTo>
                  <a:lnTo>
                    <a:pt x="0" y="6857987"/>
                  </a:lnTo>
                  <a:lnTo>
                    <a:pt x="76187" y="6857987"/>
                  </a:lnTo>
                  <a:lnTo>
                    <a:pt x="76187" y="828675"/>
                  </a:lnTo>
                  <a:lnTo>
                    <a:pt x="12134837" y="828675"/>
                  </a:lnTo>
                  <a:lnTo>
                    <a:pt x="12134837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76199" y="790575"/>
              <a:ext cx="12058650" cy="38100"/>
            </a:xfrm>
            <a:custGeom>
              <a:avLst/>
              <a:gdLst/>
              <a:ahLst/>
              <a:cxnLst/>
              <a:rect l="l" t="t" r="r" b="b"/>
              <a:pathLst>
                <a:path w="12058650" h="38100">
                  <a:moveTo>
                    <a:pt x="12058649" y="38099"/>
                  </a:moveTo>
                  <a:lnTo>
                    <a:pt x="0" y="38099"/>
                  </a:lnTo>
                  <a:lnTo>
                    <a:pt x="0" y="0"/>
                  </a:lnTo>
                  <a:lnTo>
                    <a:pt x="12058649" y="0"/>
                  </a:lnTo>
                  <a:lnTo>
                    <a:pt x="12058649" y="3809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634999" y="149225"/>
            <a:ext cx="7822565" cy="4597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50"/>
              <a:t>Phase</a:t>
            </a:r>
            <a:r>
              <a:rPr dirty="0" sz="2850" spc="-65"/>
              <a:t> </a:t>
            </a:r>
            <a:r>
              <a:rPr dirty="0" sz="2850"/>
              <a:t>5:</a:t>
            </a:r>
            <a:r>
              <a:rPr dirty="0" sz="2850" spc="-65"/>
              <a:t> </a:t>
            </a:r>
            <a:r>
              <a:rPr dirty="0" sz="2850"/>
              <a:t>Market</a:t>
            </a:r>
            <a:r>
              <a:rPr dirty="0" sz="2850" spc="-60"/>
              <a:t> </a:t>
            </a:r>
            <a:r>
              <a:rPr dirty="0" sz="2850"/>
              <a:t>Expansion</a:t>
            </a:r>
            <a:r>
              <a:rPr dirty="0" sz="2850" spc="-65"/>
              <a:t> </a:t>
            </a:r>
            <a:r>
              <a:rPr dirty="0" sz="2850"/>
              <a:t>&amp;</a:t>
            </a:r>
            <a:r>
              <a:rPr dirty="0" sz="2850" spc="-60"/>
              <a:t> </a:t>
            </a:r>
            <a:r>
              <a:rPr dirty="0" sz="2850" spc="-10"/>
              <a:t>Volume</a:t>
            </a:r>
            <a:r>
              <a:rPr dirty="0" sz="2850" spc="-65"/>
              <a:t> </a:t>
            </a:r>
            <a:r>
              <a:rPr dirty="0" sz="2850" spc="-10"/>
              <a:t>Growth</a:t>
            </a:r>
            <a:endParaRPr sz="2850"/>
          </a:p>
        </p:txBody>
      </p:sp>
      <p:sp>
        <p:nvSpPr>
          <p:cNvPr id="6" name="object 6"/>
          <p:cNvSpPr txBox="1"/>
          <p:nvPr/>
        </p:nvSpPr>
        <p:spPr>
          <a:xfrm>
            <a:off x="8620124" y="276225"/>
            <a:ext cx="1276350" cy="276225"/>
          </a:xfrm>
          <a:prstGeom prst="rect">
            <a:avLst/>
          </a:prstGeom>
          <a:solidFill>
            <a:srgbClr val="F0A500"/>
          </a:solidFill>
        </p:spPr>
        <p:txBody>
          <a:bodyPr wrap="square" lIns="0" tIns="41275" rIns="0" bIns="0" rtlCol="0" vert="horz">
            <a:spAutoFit/>
          </a:bodyPr>
          <a:lstStyle/>
          <a:p>
            <a:pPr marL="167640">
              <a:lnSpc>
                <a:spcPct val="100000"/>
              </a:lnSpc>
              <a:spcBef>
                <a:spcPts val="325"/>
              </a:spcBef>
            </a:pPr>
            <a:r>
              <a:rPr dirty="0" sz="1100" b="1">
                <a:solidFill>
                  <a:srgbClr val="003366"/>
                </a:solidFill>
                <a:latin typeface="Arial"/>
                <a:cs typeface="Arial"/>
              </a:rPr>
              <a:t>Days</a:t>
            </a:r>
            <a:r>
              <a:rPr dirty="0" sz="1100" spc="8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003366"/>
                </a:solidFill>
                <a:latin typeface="Arial"/>
                <a:cs typeface="Arial"/>
              </a:rPr>
              <a:t>121–</a:t>
            </a:r>
            <a:r>
              <a:rPr dirty="0" sz="1100" spc="-25" b="1">
                <a:solidFill>
                  <a:srgbClr val="003366"/>
                </a:solidFill>
                <a:latin typeface="Arial"/>
                <a:cs typeface="Arial"/>
              </a:rPr>
              <a:t>150</a:t>
            </a:r>
            <a:endParaRPr sz="1100">
              <a:latin typeface="Arial"/>
              <a:cs typeface="Arial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457199" y="1000125"/>
          <a:ext cx="11372850" cy="27019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17244"/>
                <a:gridCol w="6738620"/>
                <a:gridCol w="1652904"/>
                <a:gridCol w="2089150"/>
              </a:tblGrid>
              <a:tr h="370840">
                <a:tc>
                  <a:txBody>
                    <a:bodyPr/>
                    <a:lstStyle/>
                    <a:p>
                      <a:pPr marL="142875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dirty="0" sz="1100" spc="-2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Week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88900">
                    <a:solidFill>
                      <a:srgbClr val="005999"/>
                    </a:solidFill>
                  </a:tcPr>
                </a:tc>
                <a:tc>
                  <a:txBody>
                    <a:bodyPr/>
                    <a:lstStyle/>
                    <a:p>
                      <a:pPr marL="142240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dirty="0" sz="11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Key</a:t>
                      </a:r>
                      <a:r>
                        <a:rPr dirty="0" sz="1100" spc="2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Milestone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88900">
                    <a:solidFill>
                      <a:srgbClr val="005999"/>
                    </a:solidFill>
                  </a:tcPr>
                </a:tc>
                <a:tc>
                  <a:txBody>
                    <a:bodyPr/>
                    <a:lstStyle/>
                    <a:p>
                      <a:pPr marL="160655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dirty="0" sz="110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Owner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88900">
                    <a:solidFill>
                      <a:srgbClr val="005999"/>
                    </a:solidFill>
                  </a:tcPr>
                </a:tc>
                <a:tc>
                  <a:txBody>
                    <a:bodyPr/>
                    <a:lstStyle/>
                    <a:p>
                      <a:pPr marL="179070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dirty="0" sz="11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Success</a:t>
                      </a:r>
                      <a:r>
                        <a:rPr dirty="0" sz="1100" spc="9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Metric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88900">
                    <a:solidFill>
                      <a:srgbClr val="005999"/>
                    </a:solidFill>
                  </a:tcPr>
                </a:tc>
              </a:tr>
              <a:tr h="580390">
                <a:tc>
                  <a:txBody>
                    <a:bodyPr/>
                    <a:lstStyle/>
                    <a:p>
                      <a:pPr marL="142875">
                        <a:lnSpc>
                          <a:spcPct val="100000"/>
                        </a:lnSpc>
                        <a:spcBef>
                          <a:spcPts val="825"/>
                        </a:spcBef>
                      </a:pPr>
                      <a:r>
                        <a:rPr dirty="0" sz="1050" b="1">
                          <a:solidFill>
                            <a:srgbClr val="005999"/>
                          </a:solidFill>
                          <a:latin typeface="Arial"/>
                          <a:cs typeface="Arial"/>
                        </a:rPr>
                        <a:t>Week</a:t>
                      </a:r>
                      <a:r>
                        <a:rPr dirty="0" sz="1050" spc="-40" b="1">
                          <a:solidFill>
                            <a:srgbClr val="00599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25" b="1">
                          <a:solidFill>
                            <a:srgbClr val="005999"/>
                          </a:solidFill>
                          <a:latin typeface="Arial"/>
                          <a:cs typeface="Arial"/>
                        </a:rPr>
                        <a:t>17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10477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42240" marR="753745">
                        <a:lnSpc>
                          <a:spcPct val="119000"/>
                        </a:lnSpc>
                        <a:spcBef>
                          <a:spcPts val="585"/>
                        </a:spcBef>
                      </a:pP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Expand</a:t>
                      </a:r>
                      <a:r>
                        <a:rPr dirty="0" sz="1050" spc="-4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into</a:t>
                      </a:r>
                      <a:r>
                        <a:rPr dirty="0" sz="1050" spc="-4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2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Tier-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2</a:t>
                      </a:r>
                      <a:r>
                        <a:rPr dirty="0" sz="1050" spc="-2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cities:</a:t>
                      </a:r>
                      <a:r>
                        <a:rPr dirty="0" sz="1050" spc="-2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Jaipur,</a:t>
                      </a:r>
                      <a:r>
                        <a:rPr dirty="0" sz="1050" spc="-2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Chandigarh,</a:t>
                      </a:r>
                      <a:r>
                        <a:rPr dirty="0" sz="1050" spc="-2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Coimbatore,</a:t>
                      </a:r>
                      <a:r>
                        <a:rPr dirty="0" sz="1050" spc="-2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Kochi.</a:t>
                      </a:r>
                      <a:r>
                        <a:rPr dirty="0" sz="1050" spc="-6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Appoint</a:t>
                      </a:r>
                      <a:r>
                        <a:rPr dirty="0" sz="1050" spc="-2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new</a:t>
                      </a:r>
                      <a:r>
                        <a:rPr dirty="0" sz="1050" spc="-2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distributors</a:t>
                      </a:r>
                      <a:r>
                        <a:rPr dirty="0" sz="1050" spc="-2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and</a:t>
                      </a:r>
                      <a:r>
                        <a:rPr dirty="0" sz="1050" spc="-2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2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sub-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distributors</a:t>
                      </a:r>
                      <a:r>
                        <a:rPr dirty="0" sz="1050" spc="-3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aligned</a:t>
                      </a:r>
                      <a:r>
                        <a:rPr dirty="0" sz="1050" spc="-2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with</a:t>
                      </a:r>
                      <a:r>
                        <a:rPr dirty="0" sz="1050" spc="-3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ZB</a:t>
                      </a:r>
                      <a:r>
                        <a:rPr dirty="0" sz="1050" spc="-2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quality</a:t>
                      </a:r>
                      <a:r>
                        <a:rPr dirty="0" sz="1050" spc="-2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standards.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7429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60655" marR="531495">
                        <a:lnSpc>
                          <a:spcPct val="119000"/>
                        </a:lnSpc>
                        <a:spcBef>
                          <a:spcPts val="585"/>
                        </a:spcBef>
                      </a:pP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Sales</a:t>
                      </a:r>
                      <a:r>
                        <a:rPr dirty="0" sz="1050" spc="-3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Director</a:t>
                      </a:r>
                      <a:r>
                        <a:rPr dirty="0" sz="1050" spc="-3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+ </a:t>
                      </a:r>
                      <a:r>
                        <a:rPr dirty="0" sz="1050" spc="-1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Consultant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7429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9070" marR="685800">
                        <a:lnSpc>
                          <a:spcPct val="119000"/>
                        </a:lnSpc>
                        <a:spcBef>
                          <a:spcPts val="585"/>
                        </a:spcBef>
                      </a:pPr>
                      <a:r>
                        <a:rPr dirty="0" sz="1050" b="1">
                          <a:solidFill>
                            <a:srgbClr val="2E7D32"/>
                          </a:solidFill>
                          <a:latin typeface="Arial"/>
                          <a:cs typeface="Arial"/>
                        </a:rPr>
                        <a:t>6</a:t>
                      </a:r>
                      <a:r>
                        <a:rPr dirty="0" sz="1050" spc="-5" b="1">
                          <a:solidFill>
                            <a:srgbClr val="2E7D3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2E7D32"/>
                          </a:solidFill>
                          <a:latin typeface="Arial"/>
                          <a:cs typeface="Arial"/>
                        </a:rPr>
                        <a:t>new</a:t>
                      </a:r>
                      <a:r>
                        <a:rPr dirty="0" sz="1050" spc="-5" b="1">
                          <a:solidFill>
                            <a:srgbClr val="2E7D3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 b="1">
                          <a:solidFill>
                            <a:srgbClr val="2E7D32"/>
                          </a:solidFill>
                          <a:latin typeface="Arial"/>
                          <a:cs typeface="Arial"/>
                        </a:rPr>
                        <a:t>distribution </a:t>
                      </a:r>
                      <a:r>
                        <a:rPr dirty="0" sz="1050" b="1">
                          <a:solidFill>
                            <a:srgbClr val="2E7D32"/>
                          </a:solidFill>
                          <a:latin typeface="Arial"/>
                          <a:cs typeface="Arial"/>
                        </a:rPr>
                        <a:t>agreements</a:t>
                      </a:r>
                      <a:r>
                        <a:rPr dirty="0" sz="1050" spc="-60" b="1">
                          <a:solidFill>
                            <a:srgbClr val="2E7D3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 b="1">
                          <a:solidFill>
                            <a:srgbClr val="2E7D32"/>
                          </a:solidFill>
                          <a:latin typeface="Arial"/>
                          <a:cs typeface="Arial"/>
                        </a:rPr>
                        <a:t>signed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74295">
                    <a:solidFill>
                      <a:srgbClr val="FFFFFF"/>
                    </a:solidFill>
                  </a:tcPr>
                </a:tc>
              </a:tr>
              <a:tr h="580390">
                <a:tc>
                  <a:txBody>
                    <a:bodyPr/>
                    <a:lstStyle/>
                    <a:p>
                      <a:pPr marL="142875">
                        <a:lnSpc>
                          <a:spcPct val="100000"/>
                        </a:lnSpc>
                        <a:spcBef>
                          <a:spcPts val="825"/>
                        </a:spcBef>
                      </a:pPr>
                      <a:r>
                        <a:rPr dirty="0" sz="1050" b="1">
                          <a:solidFill>
                            <a:srgbClr val="005999"/>
                          </a:solidFill>
                          <a:latin typeface="Arial"/>
                          <a:cs typeface="Arial"/>
                        </a:rPr>
                        <a:t>Week</a:t>
                      </a:r>
                      <a:r>
                        <a:rPr dirty="0" sz="1050" spc="-40" b="1">
                          <a:solidFill>
                            <a:srgbClr val="00599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25" b="1">
                          <a:solidFill>
                            <a:srgbClr val="005999"/>
                          </a:solidFill>
                          <a:latin typeface="Arial"/>
                          <a:cs typeface="Arial"/>
                        </a:rPr>
                        <a:t>18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104775">
                    <a:solidFill>
                      <a:srgbClr val="DFE9F5"/>
                    </a:solidFill>
                  </a:tcPr>
                </a:tc>
                <a:tc>
                  <a:txBody>
                    <a:bodyPr/>
                    <a:lstStyle/>
                    <a:p>
                      <a:pPr marL="142240" marR="361950">
                        <a:lnSpc>
                          <a:spcPct val="119000"/>
                        </a:lnSpc>
                        <a:spcBef>
                          <a:spcPts val="585"/>
                        </a:spcBef>
                      </a:pP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Government</a:t>
                      </a:r>
                      <a:r>
                        <a:rPr dirty="0" sz="1050" spc="-3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hospital</a:t>
                      </a:r>
                      <a:r>
                        <a:rPr dirty="0" sz="1050" spc="-2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vertical:</a:t>
                      </a:r>
                      <a:r>
                        <a:rPr dirty="0" sz="1050" spc="-2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submit</a:t>
                      </a:r>
                      <a:r>
                        <a:rPr dirty="0" sz="1050" spc="-2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tenders</a:t>
                      </a:r>
                      <a:r>
                        <a:rPr dirty="0" sz="1050" spc="-2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for</a:t>
                      </a:r>
                      <a:r>
                        <a:rPr dirty="0" sz="1050" spc="-7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AIIMS,</a:t>
                      </a:r>
                      <a:r>
                        <a:rPr dirty="0" sz="1050" spc="-2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PGIMER,</a:t>
                      </a:r>
                      <a:r>
                        <a:rPr dirty="0" sz="1050" spc="-2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and</a:t>
                      </a:r>
                      <a:r>
                        <a:rPr dirty="0" sz="1050" spc="-2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state</a:t>
                      </a:r>
                      <a:r>
                        <a:rPr dirty="0" sz="1050" spc="-2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medical</a:t>
                      </a:r>
                      <a:r>
                        <a:rPr dirty="0" sz="1050" spc="-2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college</a:t>
                      </a:r>
                      <a:r>
                        <a:rPr dirty="0" sz="1050" spc="-2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programmes.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ROSA</a:t>
                      </a:r>
                      <a:r>
                        <a:rPr dirty="0" sz="1050" spc="-7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demonstration</a:t>
                      </a:r>
                      <a:r>
                        <a:rPr dirty="0" sz="1050" spc="-5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for</a:t>
                      </a:r>
                      <a:r>
                        <a:rPr dirty="0" sz="1050" spc="-4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government</a:t>
                      </a:r>
                      <a:r>
                        <a:rPr dirty="0" sz="1050" spc="-3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procurement</a:t>
                      </a:r>
                      <a:r>
                        <a:rPr dirty="0" sz="1050" spc="-4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committees.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74295">
                    <a:solidFill>
                      <a:srgbClr val="DFE9F5"/>
                    </a:solidFill>
                  </a:tcPr>
                </a:tc>
                <a:tc>
                  <a:txBody>
                    <a:bodyPr/>
                    <a:lstStyle/>
                    <a:p>
                      <a:pPr marL="160655" marR="171450">
                        <a:lnSpc>
                          <a:spcPct val="119000"/>
                        </a:lnSpc>
                        <a:spcBef>
                          <a:spcPts val="585"/>
                        </a:spcBef>
                      </a:pP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Government</a:t>
                      </a:r>
                      <a:r>
                        <a:rPr dirty="0" sz="1050" spc="-6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Business </a:t>
                      </a:r>
                      <a:r>
                        <a:rPr dirty="0" sz="1050" spc="-2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Lead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74295">
                    <a:solidFill>
                      <a:srgbClr val="DFE9F5"/>
                    </a:solidFill>
                  </a:tcPr>
                </a:tc>
                <a:tc>
                  <a:txBody>
                    <a:bodyPr/>
                    <a:lstStyle/>
                    <a:p>
                      <a:pPr marL="179070" marR="508000">
                        <a:lnSpc>
                          <a:spcPct val="119000"/>
                        </a:lnSpc>
                        <a:spcBef>
                          <a:spcPts val="585"/>
                        </a:spcBef>
                      </a:pPr>
                      <a:r>
                        <a:rPr dirty="0" sz="1050" b="1">
                          <a:solidFill>
                            <a:srgbClr val="2E7D32"/>
                          </a:solidFill>
                          <a:latin typeface="Arial"/>
                          <a:cs typeface="Arial"/>
                        </a:rPr>
                        <a:t>4</a:t>
                      </a:r>
                      <a:r>
                        <a:rPr dirty="0" sz="1050" spc="-35" b="1">
                          <a:solidFill>
                            <a:srgbClr val="2E7D3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2E7D32"/>
                          </a:solidFill>
                          <a:latin typeface="Arial"/>
                          <a:cs typeface="Arial"/>
                        </a:rPr>
                        <a:t>government</a:t>
                      </a:r>
                      <a:r>
                        <a:rPr dirty="0" sz="1050" spc="-35" b="1">
                          <a:solidFill>
                            <a:srgbClr val="2E7D3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 b="1">
                          <a:solidFill>
                            <a:srgbClr val="2E7D32"/>
                          </a:solidFill>
                          <a:latin typeface="Arial"/>
                          <a:cs typeface="Arial"/>
                        </a:rPr>
                        <a:t>tenders submitted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74295">
                    <a:solidFill>
                      <a:srgbClr val="DFE9F5"/>
                    </a:solidFill>
                  </a:tcPr>
                </a:tc>
              </a:tr>
              <a:tr h="589915">
                <a:tc>
                  <a:txBody>
                    <a:bodyPr/>
                    <a:lstStyle/>
                    <a:p>
                      <a:pPr marL="142875">
                        <a:lnSpc>
                          <a:spcPct val="100000"/>
                        </a:lnSpc>
                        <a:spcBef>
                          <a:spcPts val="825"/>
                        </a:spcBef>
                      </a:pPr>
                      <a:r>
                        <a:rPr dirty="0" sz="1050" b="1">
                          <a:solidFill>
                            <a:srgbClr val="005999"/>
                          </a:solidFill>
                          <a:latin typeface="Arial"/>
                          <a:cs typeface="Arial"/>
                        </a:rPr>
                        <a:t>Week</a:t>
                      </a:r>
                      <a:r>
                        <a:rPr dirty="0" sz="1050" spc="-40" b="1">
                          <a:solidFill>
                            <a:srgbClr val="00599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25" b="1">
                          <a:solidFill>
                            <a:srgbClr val="005999"/>
                          </a:solidFill>
                          <a:latin typeface="Arial"/>
                          <a:cs typeface="Arial"/>
                        </a:rPr>
                        <a:t>19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10477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42240" marR="295910">
                        <a:lnSpc>
                          <a:spcPct val="119000"/>
                        </a:lnSpc>
                        <a:spcBef>
                          <a:spcPts val="585"/>
                        </a:spcBef>
                      </a:pP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Patient</a:t>
                      </a:r>
                      <a:r>
                        <a:rPr dirty="0" sz="1050" spc="-4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awareness</a:t>
                      </a:r>
                      <a:r>
                        <a:rPr dirty="0" sz="1050" spc="-3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campaign</a:t>
                      </a:r>
                      <a:r>
                        <a:rPr dirty="0" sz="1050" spc="-4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in</a:t>
                      </a:r>
                      <a:r>
                        <a:rPr dirty="0" sz="1050" spc="-3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partnership</a:t>
                      </a:r>
                      <a:r>
                        <a:rPr dirty="0" sz="1050" spc="-4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with</a:t>
                      </a:r>
                      <a:r>
                        <a:rPr dirty="0" sz="1050" spc="-3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corporate</a:t>
                      </a:r>
                      <a:r>
                        <a:rPr dirty="0" sz="1050" spc="-3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chains:</a:t>
                      </a:r>
                      <a:r>
                        <a:rPr dirty="0" sz="1050" spc="-4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"Robotic</a:t>
                      </a:r>
                      <a:r>
                        <a:rPr dirty="0" sz="1050" spc="-3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Knee</a:t>
                      </a:r>
                      <a:r>
                        <a:rPr dirty="0" sz="1050" spc="-4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Replacement"</a:t>
                      </a:r>
                      <a:r>
                        <a:rPr dirty="0" sz="1050" spc="-3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digital</a:t>
                      </a:r>
                      <a:r>
                        <a:rPr dirty="0" sz="1050" spc="-3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2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and </a:t>
                      </a:r>
                      <a:r>
                        <a:rPr dirty="0" sz="1050" spc="-1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OPD-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level</a:t>
                      </a:r>
                      <a:r>
                        <a:rPr dirty="0" sz="1050" spc="-3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education.</a:t>
                      </a:r>
                      <a:r>
                        <a:rPr dirty="0" sz="1050" spc="-3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Referral</a:t>
                      </a:r>
                      <a:r>
                        <a:rPr dirty="0" sz="1050" spc="-3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pathway</a:t>
                      </a:r>
                      <a:r>
                        <a:rPr dirty="0" sz="1050" spc="-3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formalised.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7429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60655" marR="264160">
                        <a:lnSpc>
                          <a:spcPct val="119000"/>
                        </a:lnSpc>
                        <a:spcBef>
                          <a:spcPts val="585"/>
                        </a:spcBef>
                      </a:pP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Marketing</a:t>
                      </a:r>
                      <a:r>
                        <a:rPr dirty="0" sz="1050" spc="-2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+</a:t>
                      </a:r>
                      <a:r>
                        <a:rPr dirty="0" sz="1050" spc="-2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Hospital Partners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7429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9070" marR="181610">
                        <a:lnSpc>
                          <a:spcPct val="119000"/>
                        </a:lnSpc>
                        <a:spcBef>
                          <a:spcPts val="585"/>
                        </a:spcBef>
                      </a:pPr>
                      <a:r>
                        <a:rPr dirty="0" sz="1050" b="1">
                          <a:solidFill>
                            <a:srgbClr val="2E7D32"/>
                          </a:solidFill>
                          <a:latin typeface="Arial"/>
                          <a:cs typeface="Arial"/>
                        </a:rPr>
                        <a:t>Campaign</a:t>
                      </a:r>
                      <a:r>
                        <a:rPr dirty="0" sz="1050" spc="-5" b="1">
                          <a:solidFill>
                            <a:srgbClr val="2E7D3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2E7D32"/>
                          </a:solidFill>
                          <a:latin typeface="Arial"/>
                          <a:cs typeface="Arial"/>
                        </a:rPr>
                        <a:t>live</a:t>
                      </a:r>
                      <a:r>
                        <a:rPr dirty="0" sz="1050" spc="-5" b="1">
                          <a:solidFill>
                            <a:srgbClr val="2E7D3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2E7D32"/>
                          </a:solidFill>
                          <a:latin typeface="Arial"/>
                          <a:cs typeface="Arial"/>
                        </a:rPr>
                        <a:t>at</a:t>
                      </a:r>
                      <a:r>
                        <a:rPr dirty="0" sz="1050" spc="-5" b="1">
                          <a:solidFill>
                            <a:srgbClr val="2E7D3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2E7D32"/>
                          </a:solidFill>
                          <a:latin typeface="Arial"/>
                          <a:cs typeface="Arial"/>
                        </a:rPr>
                        <a:t>4</a:t>
                      </a:r>
                      <a:r>
                        <a:rPr dirty="0" sz="1050" spc="-5" b="1">
                          <a:solidFill>
                            <a:srgbClr val="2E7D3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 b="1">
                          <a:solidFill>
                            <a:srgbClr val="2E7D32"/>
                          </a:solidFill>
                          <a:latin typeface="Arial"/>
                          <a:cs typeface="Arial"/>
                        </a:rPr>
                        <a:t>hospital chains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74295">
                    <a:solidFill>
                      <a:srgbClr val="FFFFFF"/>
                    </a:solidFill>
                  </a:tcPr>
                </a:tc>
              </a:tr>
              <a:tr h="580390">
                <a:tc>
                  <a:txBody>
                    <a:bodyPr/>
                    <a:lstStyle/>
                    <a:p>
                      <a:pPr marL="142875">
                        <a:lnSpc>
                          <a:spcPct val="100000"/>
                        </a:lnSpc>
                        <a:spcBef>
                          <a:spcPts val="825"/>
                        </a:spcBef>
                      </a:pPr>
                      <a:r>
                        <a:rPr dirty="0" sz="1050" b="1">
                          <a:solidFill>
                            <a:srgbClr val="F0A500"/>
                          </a:solidFill>
                          <a:latin typeface="Arial"/>
                          <a:cs typeface="Arial"/>
                        </a:rPr>
                        <a:t>Week</a:t>
                      </a:r>
                      <a:r>
                        <a:rPr dirty="0" sz="1050" spc="-40" b="1">
                          <a:solidFill>
                            <a:srgbClr val="F0A5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25" b="1">
                          <a:solidFill>
                            <a:srgbClr val="F0A500"/>
                          </a:solidFill>
                          <a:latin typeface="Arial"/>
                          <a:cs typeface="Arial"/>
                        </a:rPr>
                        <a:t>20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104775">
                    <a:solidFill>
                      <a:srgbClr val="005999"/>
                    </a:solidFill>
                  </a:tcPr>
                </a:tc>
                <a:tc>
                  <a:txBody>
                    <a:bodyPr/>
                    <a:lstStyle/>
                    <a:p>
                      <a:pPr marL="142240" marR="153035">
                        <a:lnSpc>
                          <a:spcPct val="113100"/>
                        </a:lnSpc>
                        <a:spcBef>
                          <a:spcPts val="660"/>
                        </a:spcBef>
                      </a:pPr>
                      <a:r>
                        <a:rPr dirty="0" sz="105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Mid-</a:t>
                      </a: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programme</a:t>
                      </a:r>
                      <a:r>
                        <a:rPr dirty="0" sz="1050" spc="-1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revenue</a:t>
                      </a:r>
                      <a:r>
                        <a:rPr dirty="0" sz="1050" spc="-1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review</a:t>
                      </a:r>
                      <a:r>
                        <a:rPr dirty="0" sz="1050" spc="-1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with</a:t>
                      </a:r>
                      <a:r>
                        <a:rPr dirty="0" sz="1050" spc="-1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CEO:</a:t>
                      </a:r>
                      <a:r>
                        <a:rPr dirty="0" sz="1050" spc="-1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track</a:t>
                      </a:r>
                      <a:r>
                        <a:rPr dirty="0" sz="1050" spc="-1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implant</a:t>
                      </a:r>
                      <a:r>
                        <a:rPr dirty="0" sz="1050" spc="-1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volumes,</a:t>
                      </a:r>
                      <a:r>
                        <a:rPr dirty="0" sz="1050" spc="-1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ROSA</a:t>
                      </a:r>
                      <a:r>
                        <a:rPr dirty="0" sz="1050" spc="-5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case</a:t>
                      </a:r>
                      <a:r>
                        <a:rPr dirty="0" sz="1050" spc="-1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uplift,</a:t>
                      </a:r>
                      <a:r>
                        <a:rPr dirty="0" sz="1050" spc="-1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and</a:t>
                      </a:r>
                      <a:r>
                        <a:rPr dirty="0" sz="1050" spc="-1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new</a:t>
                      </a:r>
                      <a:r>
                        <a:rPr dirty="0" sz="1050" spc="-1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account </a:t>
                      </a: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additions.</a:t>
                      </a:r>
                      <a:r>
                        <a:rPr dirty="0" sz="1050" spc="-5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Adjust</a:t>
                      </a:r>
                      <a:r>
                        <a:rPr dirty="0" sz="105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resource</a:t>
                      </a:r>
                      <a:r>
                        <a:rPr dirty="0" sz="1050" spc="-1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allocation</a:t>
                      </a:r>
                      <a:r>
                        <a:rPr dirty="0" sz="105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based</a:t>
                      </a:r>
                      <a:r>
                        <a:rPr dirty="0" sz="1050" spc="-1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on</a:t>
                      </a:r>
                      <a:r>
                        <a:rPr dirty="0" sz="105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data.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83820">
                    <a:solidFill>
                      <a:srgbClr val="005999"/>
                    </a:solidFill>
                  </a:tcPr>
                </a:tc>
                <a:tc>
                  <a:txBody>
                    <a:bodyPr/>
                    <a:lstStyle/>
                    <a:p>
                      <a:pPr marL="160655" marR="231140">
                        <a:lnSpc>
                          <a:spcPct val="113100"/>
                        </a:lnSpc>
                        <a:spcBef>
                          <a:spcPts val="660"/>
                        </a:spcBef>
                      </a:pP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Consultant + CEO </a:t>
                      </a:r>
                      <a:r>
                        <a:rPr dirty="0" sz="1050" spc="-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+ </a:t>
                      </a:r>
                      <a:r>
                        <a:rPr dirty="0" sz="105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Finance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83820">
                    <a:solidFill>
                      <a:srgbClr val="005999"/>
                    </a:solidFill>
                  </a:tcPr>
                </a:tc>
                <a:tc>
                  <a:txBody>
                    <a:bodyPr/>
                    <a:lstStyle/>
                    <a:p>
                      <a:pPr marL="179070" marR="259079">
                        <a:lnSpc>
                          <a:spcPct val="113100"/>
                        </a:lnSpc>
                        <a:spcBef>
                          <a:spcPts val="660"/>
                        </a:spcBef>
                      </a:pP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+20%</a:t>
                      </a:r>
                      <a:r>
                        <a:rPr dirty="0" sz="1050" spc="-1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volume</a:t>
                      </a:r>
                      <a:r>
                        <a:rPr dirty="0" sz="1050" spc="-1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vs.</a:t>
                      </a:r>
                      <a:r>
                        <a:rPr dirty="0" sz="1050" spc="-1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baseline confirmed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83820">
                    <a:solidFill>
                      <a:srgbClr val="005999"/>
                    </a:solidFill>
                  </a:tcPr>
                </a:tc>
              </a:tr>
            </a:tbl>
          </a:graphicData>
        </a:graphic>
      </p:graphicFrame>
      <p:sp>
        <p:nvSpPr>
          <p:cNvPr id="8" name="object 8"/>
          <p:cNvSpPr/>
          <p:nvPr/>
        </p:nvSpPr>
        <p:spPr>
          <a:xfrm>
            <a:off x="76199" y="6581775"/>
            <a:ext cx="12058650" cy="9525"/>
          </a:xfrm>
          <a:custGeom>
            <a:avLst/>
            <a:gdLst/>
            <a:ahLst/>
            <a:cxnLst/>
            <a:rect l="l" t="t" r="r" b="b"/>
            <a:pathLst>
              <a:path w="12058650" h="9525">
                <a:moveTo>
                  <a:pt x="12058649" y="9524"/>
                </a:moveTo>
                <a:lnTo>
                  <a:pt x="0" y="9524"/>
                </a:lnTo>
                <a:lnTo>
                  <a:pt x="0" y="0"/>
                </a:lnTo>
                <a:lnTo>
                  <a:pt x="12058649" y="0"/>
                </a:lnTo>
                <a:lnTo>
                  <a:pt x="12058649" y="9524"/>
                </a:lnTo>
                <a:close/>
              </a:path>
            </a:pathLst>
          </a:custGeom>
          <a:solidFill>
            <a:srgbClr val="000000">
              <a:alpha val="101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57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ADGcatalyst</a:t>
            </a:r>
            <a:r>
              <a:rPr dirty="0" spc="80"/>
              <a:t> </a:t>
            </a:r>
            <a:r>
              <a:rPr dirty="0"/>
              <a:t>Strategic</a:t>
            </a:r>
            <a:r>
              <a:rPr dirty="0" spc="85"/>
              <a:t> </a:t>
            </a:r>
            <a:r>
              <a:rPr dirty="0"/>
              <a:t>Consulting,</a:t>
            </a:r>
            <a:r>
              <a:rPr dirty="0" spc="80"/>
              <a:t> </a:t>
            </a:r>
            <a:r>
              <a:rPr dirty="0" spc="-20"/>
              <a:t>2026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34850" cy="6858000"/>
            <a:chOff x="0" y="0"/>
            <a:chExt cx="1213485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12"/>
              <a:ext cx="12134850" cy="6858000"/>
            </a:xfrm>
            <a:custGeom>
              <a:avLst/>
              <a:gdLst/>
              <a:ahLst/>
              <a:cxnLst/>
              <a:rect l="l" t="t" r="r" b="b"/>
              <a:pathLst>
                <a:path w="12134850" h="6858000">
                  <a:moveTo>
                    <a:pt x="12134837" y="0"/>
                  </a:moveTo>
                  <a:lnTo>
                    <a:pt x="76187" y="0"/>
                  </a:lnTo>
                  <a:lnTo>
                    <a:pt x="0" y="0"/>
                  </a:lnTo>
                  <a:lnTo>
                    <a:pt x="0" y="6857987"/>
                  </a:lnTo>
                  <a:lnTo>
                    <a:pt x="76187" y="6857987"/>
                  </a:lnTo>
                  <a:lnTo>
                    <a:pt x="76187" y="828675"/>
                  </a:lnTo>
                  <a:lnTo>
                    <a:pt x="12134837" y="828675"/>
                  </a:lnTo>
                  <a:lnTo>
                    <a:pt x="12134837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76199" y="790575"/>
              <a:ext cx="12058650" cy="38100"/>
            </a:xfrm>
            <a:custGeom>
              <a:avLst/>
              <a:gdLst/>
              <a:ahLst/>
              <a:cxnLst/>
              <a:rect l="l" t="t" r="r" b="b"/>
              <a:pathLst>
                <a:path w="12058650" h="38100">
                  <a:moveTo>
                    <a:pt x="12058649" y="38099"/>
                  </a:moveTo>
                  <a:lnTo>
                    <a:pt x="0" y="38099"/>
                  </a:lnTo>
                  <a:lnTo>
                    <a:pt x="0" y="0"/>
                  </a:lnTo>
                  <a:lnTo>
                    <a:pt x="12058649" y="0"/>
                  </a:lnTo>
                  <a:lnTo>
                    <a:pt x="12058649" y="3809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634999" y="149225"/>
            <a:ext cx="7889240" cy="4597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50"/>
              <a:t>Phase</a:t>
            </a:r>
            <a:r>
              <a:rPr dirty="0" sz="2850" spc="-30"/>
              <a:t> </a:t>
            </a:r>
            <a:r>
              <a:rPr dirty="0" sz="2850"/>
              <a:t>6:</a:t>
            </a:r>
            <a:r>
              <a:rPr dirty="0" sz="2850" spc="-25"/>
              <a:t> </a:t>
            </a:r>
            <a:r>
              <a:rPr dirty="0" sz="2850"/>
              <a:t>Consolidation</a:t>
            </a:r>
            <a:r>
              <a:rPr dirty="0" sz="2850" spc="-25"/>
              <a:t> </a:t>
            </a:r>
            <a:r>
              <a:rPr dirty="0" sz="2850"/>
              <a:t>&amp;</a:t>
            </a:r>
            <a:r>
              <a:rPr dirty="0" sz="2850" spc="-25"/>
              <a:t> </a:t>
            </a:r>
            <a:r>
              <a:rPr dirty="0" sz="2850"/>
              <a:t>Sustainable</a:t>
            </a:r>
            <a:r>
              <a:rPr dirty="0" sz="2850" spc="-25"/>
              <a:t> </a:t>
            </a:r>
            <a:r>
              <a:rPr dirty="0" sz="2850" spc="-10"/>
              <a:t>Growth</a:t>
            </a:r>
            <a:endParaRPr sz="2850"/>
          </a:p>
        </p:txBody>
      </p:sp>
      <p:sp>
        <p:nvSpPr>
          <p:cNvPr id="6" name="object 6"/>
          <p:cNvSpPr txBox="1"/>
          <p:nvPr/>
        </p:nvSpPr>
        <p:spPr>
          <a:xfrm>
            <a:off x="8686799" y="276225"/>
            <a:ext cx="1276350" cy="276225"/>
          </a:xfrm>
          <a:prstGeom prst="rect">
            <a:avLst/>
          </a:prstGeom>
          <a:solidFill>
            <a:srgbClr val="F0A500"/>
          </a:solidFill>
        </p:spPr>
        <p:txBody>
          <a:bodyPr wrap="square" lIns="0" tIns="41275" rIns="0" bIns="0" rtlCol="0" vert="horz">
            <a:spAutoFit/>
          </a:bodyPr>
          <a:lstStyle/>
          <a:p>
            <a:pPr marL="167005">
              <a:lnSpc>
                <a:spcPct val="100000"/>
              </a:lnSpc>
              <a:spcBef>
                <a:spcPts val="325"/>
              </a:spcBef>
            </a:pPr>
            <a:r>
              <a:rPr dirty="0" sz="1100" b="1">
                <a:solidFill>
                  <a:srgbClr val="003366"/>
                </a:solidFill>
                <a:latin typeface="Arial"/>
                <a:cs typeface="Arial"/>
              </a:rPr>
              <a:t>Days</a:t>
            </a:r>
            <a:r>
              <a:rPr dirty="0" sz="1100" spc="8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003366"/>
                </a:solidFill>
                <a:latin typeface="Arial"/>
                <a:cs typeface="Arial"/>
              </a:rPr>
              <a:t>151–</a:t>
            </a:r>
            <a:r>
              <a:rPr dirty="0" sz="1100" spc="-25" b="1">
                <a:solidFill>
                  <a:srgbClr val="003366"/>
                </a:solidFill>
                <a:latin typeface="Arial"/>
                <a:cs typeface="Arial"/>
              </a:rPr>
              <a:t>180</a:t>
            </a:r>
            <a:endParaRPr sz="1100">
              <a:latin typeface="Arial"/>
              <a:cs typeface="Arial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457199" y="1000125"/>
          <a:ext cx="11372850" cy="27019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17244"/>
                <a:gridCol w="6313805"/>
                <a:gridCol w="1791334"/>
                <a:gridCol w="2374900"/>
              </a:tblGrid>
              <a:tr h="370840">
                <a:tc>
                  <a:txBody>
                    <a:bodyPr/>
                    <a:lstStyle/>
                    <a:p>
                      <a:pPr marL="142875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dirty="0" sz="1100" spc="-2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Week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88900">
                    <a:solidFill>
                      <a:srgbClr val="005999"/>
                    </a:solidFill>
                  </a:tcPr>
                </a:tc>
                <a:tc>
                  <a:txBody>
                    <a:bodyPr/>
                    <a:lstStyle/>
                    <a:p>
                      <a:pPr marL="142240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dirty="0" sz="11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Key</a:t>
                      </a:r>
                      <a:r>
                        <a:rPr dirty="0" sz="1100" spc="2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Milestone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88900">
                    <a:solidFill>
                      <a:srgbClr val="005999"/>
                    </a:solidFill>
                  </a:tcPr>
                </a:tc>
                <a:tc>
                  <a:txBody>
                    <a:bodyPr/>
                    <a:lstStyle/>
                    <a:p>
                      <a:pPr marL="231140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dirty="0" sz="110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Owner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88900">
                    <a:solidFill>
                      <a:srgbClr val="005999"/>
                    </a:solidFill>
                  </a:tcPr>
                </a:tc>
                <a:tc>
                  <a:txBody>
                    <a:bodyPr/>
                    <a:lstStyle/>
                    <a:p>
                      <a:pPr marL="262890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dirty="0" sz="11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Success</a:t>
                      </a:r>
                      <a:r>
                        <a:rPr dirty="0" sz="1100" spc="9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Metric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88900">
                    <a:solidFill>
                      <a:srgbClr val="005999"/>
                    </a:solidFill>
                  </a:tcPr>
                </a:tc>
              </a:tr>
              <a:tr h="580390">
                <a:tc>
                  <a:txBody>
                    <a:bodyPr/>
                    <a:lstStyle/>
                    <a:p>
                      <a:pPr marL="142875">
                        <a:lnSpc>
                          <a:spcPct val="100000"/>
                        </a:lnSpc>
                        <a:spcBef>
                          <a:spcPts val="825"/>
                        </a:spcBef>
                      </a:pPr>
                      <a:r>
                        <a:rPr dirty="0" sz="1050" b="1">
                          <a:solidFill>
                            <a:srgbClr val="005999"/>
                          </a:solidFill>
                          <a:latin typeface="Arial"/>
                          <a:cs typeface="Arial"/>
                        </a:rPr>
                        <a:t>Week</a:t>
                      </a:r>
                      <a:r>
                        <a:rPr dirty="0" sz="1050" spc="-40" b="1">
                          <a:solidFill>
                            <a:srgbClr val="00599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25" b="1">
                          <a:solidFill>
                            <a:srgbClr val="005999"/>
                          </a:solidFill>
                          <a:latin typeface="Arial"/>
                          <a:cs typeface="Arial"/>
                        </a:rPr>
                        <a:t>21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10477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42240" marR="603885">
                        <a:lnSpc>
                          <a:spcPct val="119000"/>
                        </a:lnSpc>
                        <a:spcBef>
                          <a:spcPts val="585"/>
                        </a:spcBef>
                      </a:pP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Lock</a:t>
                      </a:r>
                      <a:r>
                        <a:rPr dirty="0" sz="1050" spc="-3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in</a:t>
                      </a:r>
                      <a:r>
                        <a:rPr dirty="0" sz="1050" spc="-1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multi-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year</a:t>
                      </a:r>
                      <a:r>
                        <a:rPr dirty="0" sz="1050" spc="-2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supply</a:t>
                      </a:r>
                      <a:r>
                        <a:rPr dirty="0" sz="1050" spc="-2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contracts</a:t>
                      </a:r>
                      <a:r>
                        <a:rPr dirty="0" sz="1050" spc="-2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with</a:t>
                      </a:r>
                      <a:r>
                        <a:rPr dirty="0" sz="1050" spc="-6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Apollo,</a:t>
                      </a:r>
                      <a:r>
                        <a:rPr dirty="0" sz="1050" spc="-2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Fortis,</a:t>
                      </a:r>
                      <a:r>
                        <a:rPr dirty="0" sz="1050" spc="-1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Max,</a:t>
                      </a:r>
                      <a:r>
                        <a:rPr dirty="0" sz="1050" spc="-2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Manipal.</a:t>
                      </a:r>
                      <a:r>
                        <a:rPr dirty="0" sz="1050" spc="-2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Formalise</a:t>
                      </a:r>
                      <a:r>
                        <a:rPr dirty="0" sz="1050" spc="-2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annual</a:t>
                      </a:r>
                      <a:r>
                        <a:rPr dirty="0" sz="1050" spc="-1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volume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commitments</a:t>
                      </a:r>
                      <a:r>
                        <a:rPr dirty="0" sz="1050" spc="-4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and</a:t>
                      </a:r>
                      <a:r>
                        <a:rPr dirty="0" sz="1050" spc="-3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ROSA</a:t>
                      </a:r>
                      <a:r>
                        <a:rPr dirty="0" sz="1050" spc="-7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service</a:t>
                      </a:r>
                      <a:r>
                        <a:rPr dirty="0" sz="1050" spc="-3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agreements.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7429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31140" marR="295910">
                        <a:lnSpc>
                          <a:spcPct val="119000"/>
                        </a:lnSpc>
                        <a:spcBef>
                          <a:spcPts val="585"/>
                        </a:spcBef>
                      </a:pP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Consultant</a:t>
                      </a:r>
                      <a:r>
                        <a:rPr dirty="0" sz="1050" spc="-3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+</a:t>
                      </a:r>
                      <a:r>
                        <a:rPr dirty="0" sz="1050" spc="-2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Country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Head</a:t>
                      </a:r>
                      <a:r>
                        <a:rPr dirty="0" sz="1050" spc="-1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+</a:t>
                      </a:r>
                      <a:r>
                        <a:rPr dirty="0" sz="1050" spc="-1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Legal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7429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2890" marR="718185">
                        <a:lnSpc>
                          <a:spcPct val="119000"/>
                        </a:lnSpc>
                        <a:spcBef>
                          <a:spcPts val="585"/>
                        </a:spcBef>
                      </a:pPr>
                      <a:r>
                        <a:rPr dirty="0" sz="1050" b="1">
                          <a:solidFill>
                            <a:srgbClr val="2E7D32"/>
                          </a:solidFill>
                          <a:latin typeface="Arial"/>
                          <a:cs typeface="Arial"/>
                        </a:rPr>
                        <a:t>4 </a:t>
                      </a:r>
                      <a:r>
                        <a:rPr dirty="0" sz="1050" spc="-10" b="1">
                          <a:solidFill>
                            <a:srgbClr val="2E7D32"/>
                          </a:solidFill>
                          <a:latin typeface="Arial"/>
                          <a:cs typeface="Arial"/>
                        </a:rPr>
                        <a:t>multi-</a:t>
                      </a:r>
                      <a:r>
                        <a:rPr dirty="0" sz="1050" b="1">
                          <a:solidFill>
                            <a:srgbClr val="2E7D32"/>
                          </a:solidFill>
                          <a:latin typeface="Arial"/>
                          <a:cs typeface="Arial"/>
                        </a:rPr>
                        <a:t>year </a:t>
                      </a:r>
                      <a:r>
                        <a:rPr dirty="0" sz="1050" spc="-10" b="1">
                          <a:solidFill>
                            <a:srgbClr val="2E7D32"/>
                          </a:solidFill>
                          <a:latin typeface="Arial"/>
                          <a:cs typeface="Arial"/>
                        </a:rPr>
                        <a:t>contracts executed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74295">
                    <a:solidFill>
                      <a:srgbClr val="FFFFFF"/>
                    </a:solidFill>
                  </a:tcPr>
                </a:tc>
              </a:tr>
              <a:tr h="580390">
                <a:tc>
                  <a:txBody>
                    <a:bodyPr/>
                    <a:lstStyle/>
                    <a:p>
                      <a:pPr marL="142875">
                        <a:lnSpc>
                          <a:spcPct val="100000"/>
                        </a:lnSpc>
                        <a:spcBef>
                          <a:spcPts val="825"/>
                        </a:spcBef>
                      </a:pPr>
                      <a:r>
                        <a:rPr dirty="0" sz="1050" b="1">
                          <a:solidFill>
                            <a:srgbClr val="005999"/>
                          </a:solidFill>
                          <a:latin typeface="Arial"/>
                          <a:cs typeface="Arial"/>
                        </a:rPr>
                        <a:t>Week</a:t>
                      </a:r>
                      <a:r>
                        <a:rPr dirty="0" sz="1050" spc="-40" b="1">
                          <a:solidFill>
                            <a:srgbClr val="00599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25" b="1">
                          <a:solidFill>
                            <a:srgbClr val="005999"/>
                          </a:solidFill>
                          <a:latin typeface="Arial"/>
                          <a:cs typeface="Arial"/>
                        </a:rPr>
                        <a:t>22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104775">
                    <a:solidFill>
                      <a:srgbClr val="DFE9F5"/>
                    </a:solidFill>
                  </a:tcPr>
                </a:tc>
                <a:tc>
                  <a:txBody>
                    <a:bodyPr/>
                    <a:lstStyle/>
                    <a:p>
                      <a:pPr marL="142240" marR="223520">
                        <a:lnSpc>
                          <a:spcPct val="119000"/>
                        </a:lnSpc>
                        <a:spcBef>
                          <a:spcPts val="585"/>
                        </a:spcBef>
                      </a:pP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Institutionalise</a:t>
                      </a:r>
                      <a:r>
                        <a:rPr dirty="0" sz="1050" spc="-3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ZB</a:t>
                      </a:r>
                      <a:r>
                        <a:rPr dirty="0" sz="1050" spc="-3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Excellence</a:t>
                      </a:r>
                      <a:r>
                        <a:rPr dirty="0" sz="1050" spc="-3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Circle:</a:t>
                      </a:r>
                      <a:r>
                        <a:rPr dirty="0" sz="1050" spc="-3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quarterly</a:t>
                      </a:r>
                      <a:r>
                        <a:rPr dirty="0" sz="1050" spc="-3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KOL</a:t>
                      </a:r>
                      <a:r>
                        <a:rPr dirty="0" sz="1050" spc="-6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advisory</a:t>
                      </a:r>
                      <a:r>
                        <a:rPr dirty="0" sz="1050" spc="-3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meetings</a:t>
                      </a:r>
                      <a:r>
                        <a:rPr dirty="0" sz="1050" spc="-3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scheduled</a:t>
                      </a:r>
                      <a:r>
                        <a:rPr dirty="0" sz="1050" spc="-3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for</a:t>
                      </a:r>
                      <a:r>
                        <a:rPr dirty="0" sz="1050" spc="-3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next</a:t>
                      </a:r>
                      <a:r>
                        <a:rPr dirty="0" sz="1050" spc="-3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12</a:t>
                      </a:r>
                      <a:r>
                        <a:rPr dirty="0" sz="1050" spc="-3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months.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Publish</a:t>
                      </a:r>
                      <a:r>
                        <a:rPr dirty="0" sz="1050" spc="-2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first</a:t>
                      </a:r>
                      <a:r>
                        <a:rPr dirty="0" sz="1050" spc="-2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ZB</a:t>
                      </a:r>
                      <a:r>
                        <a:rPr dirty="0" sz="1050" spc="-2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India</a:t>
                      </a:r>
                      <a:r>
                        <a:rPr dirty="0" sz="1050" spc="-2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outcomes</a:t>
                      </a:r>
                      <a:r>
                        <a:rPr dirty="0" sz="1050" spc="-2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white</a:t>
                      </a:r>
                      <a:r>
                        <a:rPr dirty="0" sz="1050" spc="-2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paper.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74295">
                    <a:solidFill>
                      <a:srgbClr val="DFE9F5"/>
                    </a:solidFill>
                  </a:tcPr>
                </a:tc>
                <a:tc>
                  <a:txBody>
                    <a:bodyPr/>
                    <a:lstStyle/>
                    <a:p>
                      <a:pPr marL="231140" marR="572135">
                        <a:lnSpc>
                          <a:spcPct val="119000"/>
                        </a:lnSpc>
                        <a:spcBef>
                          <a:spcPts val="585"/>
                        </a:spcBef>
                      </a:pPr>
                      <a:r>
                        <a:rPr dirty="0" sz="1050" spc="-1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Medical</a:t>
                      </a:r>
                      <a:r>
                        <a:rPr dirty="0" sz="1050" spc="-6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Affairs</a:t>
                      </a:r>
                      <a:r>
                        <a:rPr dirty="0" sz="1050" spc="-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+ </a:t>
                      </a:r>
                      <a:r>
                        <a:rPr dirty="0" sz="1050" spc="-1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Marketing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74295">
                    <a:solidFill>
                      <a:srgbClr val="DFE9F5"/>
                    </a:solidFill>
                  </a:tcPr>
                </a:tc>
                <a:tc>
                  <a:txBody>
                    <a:bodyPr/>
                    <a:lstStyle/>
                    <a:p>
                      <a:pPr marL="262890" marR="414655">
                        <a:lnSpc>
                          <a:spcPct val="119000"/>
                        </a:lnSpc>
                        <a:spcBef>
                          <a:spcPts val="585"/>
                        </a:spcBef>
                      </a:pPr>
                      <a:r>
                        <a:rPr dirty="0" sz="1050" b="1">
                          <a:solidFill>
                            <a:srgbClr val="2E7D32"/>
                          </a:solidFill>
                          <a:latin typeface="Arial"/>
                          <a:cs typeface="Arial"/>
                        </a:rPr>
                        <a:t>White</a:t>
                      </a:r>
                      <a:r>
                        <a:rPr dirty="0" sz="1050" spc="-10" b="1">
                          <a:solidFill>
                            <a:srgbClr val="2E7D3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2E7D32"/>
                          </a:solidFill>
                          <a:latin typeface="Arial"/>
                          <a:cs typeface="Arial"/>
                        </a:rPr>
                        <a:t>paper</a:t>
                      </a:r>
                      <a:r>
                        <a:rPr dirty="0" sz="1050" spc="-10" b="1">
                          <a:solidFill>
                            <a:srgbClr val="2E7D3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2E7D32"/>
                          </a:solidFill>
                          <a:latin typeface="Arial"/>
                          <a:cs typeface="Arial"/>
                        </a:rPr>
                        <a:t>published;</a:t>
                      </a:r>
                      <a:r>
                        <a:rPr dirty="0" sz="1050" spc="-10" b="1">
                          <a:solidFill>
                            <a:srgbClr val="2E7D3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25" b="1">
                          <a:solidFill>
                            <a:srgbClr val="2E7D32"/>
                          </a:solidFill>
                          <a:latin typeface="Arial"/>
                          <a:cs typeface="Arial"/>
                        </a:rPr>
                        <a:t>Q3 </a:t>
                      </a:r>
                      <a:r>
                        <a:rPr dirty="0" sz="1050" b="1">
                          <a:solidFill>
                            <a:srgbClr val="2E7D32"/>
                          </a:solidFill>
                          <a:latin typeface="Arial"/>
                          <a:cs typeface="Arial"/>
                        </a:rPr>
                        <a:t>KOL</a:t>
                      </a:r>
                      <a:r>
                        <a:rPr dirty="0" sz="1050" spc="-45" b="1">
                          <a:solidFill>
                            <a:srgbClr val="2E7D3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2E7D32"/>
                          </a:solidFill>
                          <a:latin typeface="Arial"/>
                          <a:cs typeface="Arial"/>
                        </a:rPr>
                        <a:t>calendar</a:t>
                      </a:r>
                      <a:r>
                        <a:rPr dirty="0" sz="1050" spc="-20" b="1">
                          <a:solidFill>
                            <a:srgbClr val="2E7D3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25" b="1">
                          <a:solidFill>
                            <a:srgbClr val="2E7D32"/>
                          </a:solidFill>
                          <a:latin typeface="Arial"/>
                          <a:cs typeface="Arial"/>
                        </a:rPr>
                        <a:t>set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74295">
                    <a:solidFill>
                      <a:srgbClr val="DFE9F5"/>
                    </a:solidFill>
                  </a:tcPr>
                </a:tc>
              </a:tr>
              <a:tr h="589915">
                <a:tc>
                  <a:txBody>
                    <a:bodyPr/>
                    <a:lstStyle/>
                    <a:p>
                      <a:pPr marL="142875">
                        <a:lnSpc>
                          <a:spcPct val="100000"/>
                        </a:lnSpc>
                        <a:spcBef>
                          <a:spcPts val="825"/>
                        </a:spcBef>
                      </a:pPr>
                      <a:r>
                        <a:rPr dirty="0" sz="1050" b="1">
                          <a:solidFill>
                            <a:srgbClr val="005999"/>
                          </a:solidFill>
                          <a:latin typeface="Arial"/>
                          <a:cs typeface="Arial"/>
                        </a:rPr>
                        <a:t>Week</a:t>
                      </a:r>
                      <a:r>
                        <a:rPr dirty="0" sz="1050" spc="-40" b="1">
                          <a:solidFill>
                            <a:srgbClr val="005999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25" b="1">
                          <a:solidFill>
                            <a:srgbClr val="005999"/>
                          </a:solidFill>
                          <a:latin typeface="Arial"/>
                          <a:cs typeface="Arial"/>
                        </a:rPr>
                        <a:t>23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10477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42240" marR="440055">
                        <a:lnSpc>
                          <a:spcPct val="119000"/>
                        </a:lnSpc>
                        <a:spcBef>
                          <a:spcPts val="585"/>
                        </a:spcBef>
                      </a:pP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Salesforce</a:t>
                      </a:r>
                      <a:r>
                        <a:rPr dirty="0" sz="1050" spc="-4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incentive</a:t>
                      </a:r>
                      <a:r>
                        <a:rPr dirty="0" sz="1050" spc="-2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realignment:</a:t>
                      </a:r>
                      <a:r>
                        <a:rPr dirty="0" sz="1050" spc="-3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update</a:t>
                      </a:r>
                      <a:r>
                        <a:rPr dirty="0" sz="1050" spc="-3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variable</a:t>
                      </a:r>
                      <a:r>
                        <a:rPr dirty="0" sz="1050" spc="-3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pay</a:t>
                      </a:r>
                      <a:r>
                        <a:rPr dirty="0" sz="1050" spc="-3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structure</a:t>
                      </a:r>
                      <a:r>
                        <a:rPr dirty="0" sz="1050" spc="-3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to</a:t>
                      </a:r>
                      <a:r>
                        <a:rPr dirty="0" sz="1050" spc="-2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reward</a:t>
                      </a:r>
                      <a:r>
                        <a:rPr dirty="0" sz="1050" spc="-3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ROSA</a:t>
                      </a:r>
                      <a:r>
                        <a:rPr dirty="0" sz="1050" spc="-7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pull-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through</a:t>
                      </a:r>
                      <a:r>
                        <a:rPr dirty="0" sz="1050" spc="-2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and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corporate</a:t>
                      </a:r>
                      <a:r>
                        <a:rPr dirty="0" sz="1050" spc="-4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account</a:t>
                      </a:r>
                      <a:r>
                        <a:rPr dirty="0" sz="1050" spc="-2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conversions.</a:t>
                      </a:r>
                      <a:r>
                        <a:rPr dirty="0" sz="1050" spc="-6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Announce</a:t>
                      </a:r>
                      <a:r>
                        <a:rPr dirty="0" sz="1050" spc="-2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new</a:t>
                      </a:r>
                      <a:r>
                        <a:rPr dirty="0" sz="1050" spc="-2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incentive</a:t>
                      </a:r>
                      <a:r>
                        <a:rPr dirty="0" sz="1050" spc="-2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slabs.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7429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31140" marR="255270">
                        <a:lnSpc>
                          <a:spcPct val="119000"/>
                        </a:lnSpc>
                        <a:spcBef>
                          <a:spcPts val="585"/>
                        </a:spcBef>
                      </a:pP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HR</a:t>
                      </a:r>
                      <a:r>
                        <a:rPr dirty="0" sz="1050" spc="-2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+</a:t>
                      </a:r>
                      <a:r>
                        <a:rPr dirty="0" sz="1050" spc="-2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Sales</a:t>
                      </a:r>
                      <a:r>
                        <a:rPr dirty="0" sz="1050" spc="-2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Director</a:t>
                      </a:r>
                      <a:r>
                        <a:rPr dirty="0" sz="1050" spc="-2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+ </a:t>
                      </a:r>
                      <a:r>
                        <a:rPr dirty="0" sz="1050" spc="-1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Consultant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7429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2890" marR="199390">
                        <a:lnSpc>
                          <a:spcPct val="119000"/>
                        </a:lnSpc>
                        <a:spcBef>
                          <a:spcPts val="585"/>
                        </a:spcBef>
                      </a:pPr>
                      <a:r>
                        <a:rPr dirty="0" sz="1050" b="1">
                          <a:solidFill>
                            <a:srgbClr val="2E7D32"/>
                          </a:solidFill>
                          <a:latin typeface="Arial"/>
                          <a:cs typeface="Arial"/>
                        </a:rPr>
                        <a:t>New</a:t>
                      </a:r>
                      <a:r>
                        <a:rPr dirty="0" sz="1050" spc="-25" b="1">
                          <a:solidFill>
                            <a:srgbClr val="2E7D3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2E7D32"/>
                          </a:solidFill>
                          <a:latin typeface="Arial"/>
                          <a:cs typeface="Arial"/>
                        </a:rPr>
                        <a:t>incentive</a:t>
                      </a:r>
                      <a:r>
                        <a:rPr dirty="0" sz="1050" spc="-20" b="1">
                          <a:solidFill>
                            <a:srgbClr val="2E7D3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2E7D32"/>
                          </a:solidFill>
                          <a:latin typeface="Arial"/>
                          <a:cs typeface="Arial"/>
                        </a:rPr>
                        <a:t>structure</a:t>
                      </a:r>
                      <a:r>
                        <a:rPr dirty="0" sz="1050" spc="-25" b="1">
                          <a:solidFill>
                            <a:srgbClr val="2E7D3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 b="1">
                          <a:solidFill>
                            <a:srgbClr val="2E7D32"/>
                          </a:solidFill>
                          <a:latin typeface="Arial"/>
                          <a:cs typeface="Arial"/>
                        </a:rPr>
                        <a:t>rolled </a:t>
                      </a:r>
                      <a:r>
                        <a:rPr dirty="0" sz="1050" spc="-25" b="1">
                          <a:solidFill>
                            <a:srgbClr val="2E7D32"/>
                          </a:solidFill>
                          <a:latin typeface="Arial"/>
                          <a:cs typeface="Arial"/>
                        </a:rPr>
                        <a:t>out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74295">
                    <a:solidFill>
                      <a:srgbClr val="FFFFFF"/>
                    </a:solidFill>
                  </a:tcPr>
                </a:tc>
              </a:tr>
              <a:tr h="580390">
                <a:tc>
                  <a:txBody>
                    <a:bodyPr/>
                    <a:lstStyle/>
                    <a:p>
                      <a:pPr marL="142875">
                        <a:lnSpc>
                          <a:spcPct val="100000"/>
                        </a:lnSpc>
                        <a:spcBef>
                          <a:spcPts val="825"/>
                        </a:spcBef>
                      </a:pPr>
                      <a:r>
                        <a:rPr dirty="0" sz="1050" b="1">
                          <a:solidFill>
                            <a:srgbClr val="F0A500"/>
                          </a:solidFill>
                          <a:latin typeface="Arial"/>
                          <a:cs typeface="Arial"/>
                        </a:rPr>
                        <a:t>Week</a:t>
                      </a:r>
                      <a:r>
                        <a:rPr dirty="0" sz="1050" spc="-40" b="1">
                          <a:solidFill>
                            <a:srgbClr val="F0A5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25" b="1">
                          <a:solidFill>
                            <a:srgbClr val="F0A500"/>
                          </a:solidFill>
                          <a:latin typeface="Arial"/>
                          <a:cs typeface="Arial"/>
                        </a:rPr>
                        <a:t>24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104775">
                    <a:solidFill>
                      <a:srgbClr val="005999"/>
                    </a:solidFill>
                  </a:tcPr>
                </a:tc>
                <a:tc>
                  <a:txBody>
                    <a:bodyPr/>
                    <a:lstStyle/>
                    <a:p>
                      <a:pPr marL="142240" marR="315595">
                        <a:lnSpc>
                          <a:spcPct val="113100"/>
                        </a:lnSpc>
                        <a:spcBef>
                          <a:spcPts val="660"/>
                        </a:spcBef>
                      </a:pP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Final</a:t>
                      </a:r>
                      <a:r>
                        <a:rPr dirty="0" sz="1050" spc="-2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180-</a:t>
                      </a: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day</a:t>
                      </a:r>
                      <a:r>
                        <a:rPr dirty="0" sz="1050" spc="-1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review</a:t>
                      </a:r>
                      <a:r>
                        <a:rPr dirty="0" sz="1050" spc="-2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with</a:t>
                      </a:r>
                      <a:r>
                        <a:rPr dirty="0" sz="1050" spc="-1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CEO:</a:t>
                      </a:r>
                      <a:r>
                        <a:rPr dirty="0" sz="1050" spc="-2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present</a:t>
                      </a:r>
                      <a:r>
                        <a:rPr dirty="0" sz="1050" spc="-1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full</a:t>
                      </a:r>
                      <a:r>
                        <a:rPr dirty="0" sz="1050" spc="-2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KPI</a:t>
                      </a:r>
                      <a:r>
                        <a:rPr dirty="0" sz="1050" spc="-1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scorecard,</a:t>
                      </a:r>
                      <a:r>
                        <a:rPr dirty="0" sz="1050" spc="-2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revenue</a:t>
                      </a:r>
                      <a:r>
                        <a:rPr dirty="0" sz="1050" spc="-1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delta,</a:t>
                      </a:r>
                      <a:r>
                        <a:rPr dirty="0" sz="1050" spc="-2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market</a:t>
                      </a:r>
                      <a:r>
                        <a:rPr dirty="0" sz="1050" spc="-1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share</a:t>
                      </a:r>
                      <a:r>
                        <a:rPr dirty="0" sz="1050" spc="-2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gain, </a:t>
                      </a: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and</a:t>
                      </a:r>
                      <a:r>
                        <a:rPr dirty="0" sz="105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12-month</a:t>
                      </a:r>
                      <a:r>
                        <a:rPr dirty="0" sz="105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forward</a:t>
                      </a:r>
                      <a:r>
                        <a:rPr dirty="0" sz="105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plan</a:t>
                      </a:r>
                      <a:r>
                        <a:rPr dirty="0" sz="105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with</a:t>
                      </a:r>
                      <a:r>
                        <a:rPr dirty="0" sz="105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investment</a:t>
                      </a:r>
                      <a:r>
                        <a:rPr dirty="0" sz="105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requirements.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83820">
                    <a:solidFill>
                      <a:srgbClr val="005999"/>
                    </a:solidFill>
                  </a:tcPr>
                </a:tc>
                <a:tc>
                  <a:txBody>
                    <a:bodyPr/>
                    <a:lstStyle/>
                    <a:p>
                      <a:pPr marL="231140">
                        <a:lnSpc>
                          <a:spcPct val="100000"/>
                        </a:lnSpc>
                        <a:spcBef>
                          <a:spcPts val="825"/>
                        </a:spcBef>
                      </a:pP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Consultant + </a:t>
                      </a:r>
                      <a:r>
                        <a:rPr dirty="0" sz="1050" spc="-2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CEO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104775">
                    <a:solidFill>
                      <a:srgbClr val="005999"/>
                    </a:solidFill>
                  </a:tcPr>
                </a:tc>
                <a:tc>
                  <a:txBody>
                    <a:bodyPr/>
                    <a:lstStyle/>
                    <a:p>
                      <a:pPr marL="262890" marR="225425">
                        <a:lnSpc>
                          <a:spcPct val="113100"/>
                        </a:lnSpc>
                        <a:spcBef>
                          <a:spcPts val="660"/>
                        </a:spcBef>
                      </a:pP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+35%</a:t>
                      </a:r>
                      <a:r>
                        <a:rPr dirty="0" sz="1050" spc="-2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revenue</a:t>
                      </a:r>
                      <a:r>
                        <a:rPr dirty="0" sz="1050" spc="-2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growth</a:t>
                      </a:r>
                      <a:r>
                        <a:rPr dirty="0" sz="1050" spc="-2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vs.</a:t>
                      </a:r>
                      <a:r>
                        <a:rPr dirty="0" sz="1050" spc="-2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2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Day </a:t>
                      </a: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0</a:t>
                      </a:r>
                      <a:r>
                        <a:rPr dirty="0" sz="105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baseline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83820">
                    <a:solidFill>
                      <a:srgbClr val="005999"/>
                    </a:solidFill>
                  </a:tcPr>
                </a:tc>
              </a:tr>
            </a:tbl>
          </a:graphicData>
        </a:graphic>
      </p:graphicFrame>
      <p:sp>
        <p:nvSpPr>
          <p:cNvPr id="8" name="object 8"/>
          <p:cNvSpPr/>
          <p:nvPr/>
        </p:nvSpPr>
        <p:spPr>
          <a:xfrm>
            <a:off x="76199" y="6581775"/>
            <a:ext cx="12058650" cy="9525"/>
          </a:xfrm>
          <a:custGeom>
            <a:avLst/>
            <a:gdLst/>
            <a:ahLst/>
            <a:cxnLst/>
            <a:rect l="l" t="t" r="r" b="b"/>
            <a:pathLst>
              <a:path w="12058650" h="9525">
                <a:moveTo>
                  <a:pt x="12058649" y="9524"/>
                </a:moveTo>
                <a:lnTo>
                  <a:pt x="0" y="9524"/>
                </a:lnTo>
                <a:lnTo>
                  <a:pt x="0" y="0"/>
                </a:lnTo>
                <a:lnTo>
                  <a:pt x="12058649" y="0"/>
                </a:lnTo>
                <a:lnTo>
                  <a:pt x="12058649" y="9524"/>
                </a:lnTo>
                <a:close/>
              </a:path>
            </a:pathLst>
          </a:custGeom>
          <a:solidFill>
            <a:srgbClr val="000000">
              <a:alpha val="101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57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ADGcatalyst</a:t>
            </a:r>
            <a:r>
              <a:rPr dirty="0" spc="80"/>
              <a:t> </a:t>
            </a:r>
            <a:r>
              <a:rPr dirty="0"/>
              <a:t>Strategic</a:t>
            </a:r>
            <a:r>
              <a:rPr dirty="0" spc="85"/>
              <a:t> </a:t>
            </a:r>
            <a:r>
              <a:rPr dirty="0"/>
              <a:t>Consulting,</a:t>
            </a:r>
            <a:r>
              <a:rPr dirty="0" spc="80"/>
              <a:t> </a:t>
            </a:r>
            <a:r>
              <a:rPr dirty="0" spc="-20"/>
              <a:t>2026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34850" cy="6858000"/>
            <a:chOff x="0" y="0"/>
            <a:chExt cx="1213485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12"/>
              <a:ext cx="12134850" cy="6858000"/>
            </a:xfrm>
            <a:custGeom>
              <a:avLst/>
              <a:gdLst/>
              <a:ahLst/>
              <a:cxnLst/>
              <a:rect l="l" t="t" r="r" b="b"/>
              <a:pathLst>
                <a:path w="12134850" h="6858000">
                  <a:moveTo>
                    <a:pt x="12134837" y="0"/>
                  </a:moveTo>
                  <a:lnTo>
                    <a:pt x="76187" y="0"/>
                  </a:lnTo>
                  <a:lnTo>
                    <a:pt x="0" y="0"/>
                  </a:lnTo>
                  <a:lnTo>
                    <a:pt x="0" y="6857987"/>
                  </a:lnTo>
                  <a:lnTo>
                    <a:pt x="76187" y="6857987"/>
                  </a:lnTo>
                  <a:lnTo>
                    <a:pt x="76187" y="981075"/>
                  </a:lnTo>
                  <a:lnTo>
                    <a:pt x="12134837" y="981075"/>
                  </a:lnTo>
                  <a:lnTo>
                    <a:pt x="12134837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76199" y="942975"/>
              <a:ext cx="12058650" cy="38100"/>
            </a:xfrm>
            <a:custGeom>
              <a:avLst/>
              <a:gdLst/>
              <a:ahLst/>
              <a:cxnLst/>
              <a:rect l="l" t="t" r="r" b="b"/>
              <a:pathLst>
                <a:path w="12058650" h="38100">
                  <a:moveTo>
                    <a:pt x="12058649" y="38099"/>
                  </a:moveTo>
                  <a:lnTo>
                    <a:pt x="0" y="38099"/>
                  </a:lnTo>
                  <a:lnTo>
                    <a:pt x="0" y="0"/>
                  </a:lnTo>
                  <a:lnTo>
                    <a:pt x="12058649" y="0"/>
                  </a:lnTo>
                  <a:lnTo>
                    <a:pt x="12058649" y="3809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9969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85"/>
              </a:spcBef>
            </a:pPr>
            <a:r>
              <a:rPr dirty="0"/>
              <a:t>Objection</a:t>
            </a:r>
            <a:r>
              <a:rPr dirty="0" spc="-25"/>
              <a:t> </a:t>
            </a:r>
            <a:r>
              <a:rPr dirty="0"/>
              <a:t>Handling:</a:t>
            </a:r>
            <a:r>
              <a:rPr dirty="0" spc="-20"/>
              <a:t> </a:t>
            </a:r>
            <a:r>
              <a:rPr dirty="0"/>
              <a:t>ROSA</a:t>
            </a:r>
            <a:r>
              <a:rPr dirty="0" spc="-125"/>
              <a:t> </a:t>
            </a:r>
            <a:r>
              <a:rPr dirty="0"/>
              <a:t>Knee</a:t>
            </a:r>
            <a:r>
              <a:rPr dirty="0" spc="-20"/>
              <a:t> </a:t>
            </a:r>
            <a:r>
              <a:rPr dirty="0"/>
              <a:t>vs.</a:t>
            </a:r>
            <a:r>
              <a:rPr dirty="0" spc="-20"/>
              <a:t> </a:t>
            </a:r>
            <a:r>
              <a:rPr dirty="0"/>
              <a:t>Stryker</a:t>
            </a:r>
            <a:r>
              <a:rPr dirty="0" spc="-20"/>
              <a:t> MAKO</a:t>
            </a:r>
          </a:p>
          <a:p>
            <a:pPr marL="12700">
              <a:lnSpc>
                <a:spcPct val="100000"/>
              </a:lnSpc>
              <a:spcBef>
                <a:spcPts val="309"/>
              </a:spcBef>
            </a:pPr>
            <a:r>
              <a:rPr dirty="0" sz="1100">
                <a:solidFill>
                  <a:srgbClr val="F0A500"/>
                </a:solidFill>
              </a:rPr>
              <a:t>Why</a:t>
            </a:r>
            <a:r>
              <a:rPr dirty="0" sz="1100" spc="114">
                <a:solidFill>
                  <a:srgbClr val="F0A500"/>
                </a:solidFill>
              </a:rPr>
              <a:t> </a:t>
            </a:r>
            <a:r>
              <a:rPr dirty="0" sz="1100">
                <a:solidFill>
                  <a:srgbClr val="F0A500"/>
                </a:solidFill>
              </a:rPr>
              <a:t>90-Landmark</a:t>
            </a:r>
            <a:r>
              <a:rPr dirty="0" sz="1100" spc="114">
                <a:solidFill>
                  <a:srgbClr val="F0A500"/>
                </a:solidFill>
              </a:rPr>
              <a:t> </a:t>
            </a:r>
            <a:r>
              <a:rPr dirty="0" sz="1100">
                <a:solidFill>
                  <a:srgbClr val="F0A500"/>
                </a:solidFill>
              </a:rPr>
              <a:t>Precision</a:t>
            </a:r>
            <a:r>
              <a:rPr dirty="0" sz="1100" spc="114">
                <a:solidFill>
                  <a:srgbClr val="F0A500"/>
                </a:solidFill>
              </a:rPr>
              <a:t> </a:t>
            </a:r>
            <a:r>
              <a:rPr dirty="0" sz="1100">
                <a:solidFill>
                  <a:srgbClr val="F0A500"/>
                </a:solidFill>
              </a:rPr>
              <a:t>Outperforms</a:t>
            </a:r>
            <a:r>
              <a:rPr dirty="0" sz="1100" spc="114">
                <a:solidFill>
                  <a:srgbClr val="F0A500"/>
                </a:solidFill>
              </a:rPr>
              <a:t> </a:t>
            </a:r>
            <a:r>
              <a:rPr dirty="0" sz="1100">
                <a:solidFill>
                  <a:srgbClr val="F0A500"/>
                </a:solidFill>
              </a:rPr>
              <a:t>36-Landmark</a:t>
            </a:r>
            <a:r>
              <a:rPr dirty="0" sz="1100" spc="114">
                <a:solidFill>
                  <a:srgbClr val="F0A500"/>
                </a:solidFill>
              </a:rPr>
              <a:t> </a:t>
            </a:r>
            <a:r>
              <a:rPr dirty="0" sz="1100" spc="-10">
                <a:solidFill>
                  <a:srgbClr val="F0A500"/>
                </a:solidFill>
              </a:rPr>
              <a:t>Mapping</a:t>
            </a:r>
            <a:endParaRPr sz="1100"/>
          </a:p>
        </p:txBody>
      </p:sp>
      <p:sp>
        <p:nvSpPr>
          <p:cNvPr id="6" name="object 6"/>
          <p:cNvSpPr/>
          <p:nvPr/>
        </p:nvSpPr>
        <p:spPr>
          <a:xfrm>
            <a:off x="457199" y="1171575"/>
            <a:ext cx="5400675" cy="419100"/>
          </a:xfrm>
          <a:custGeom>
            <a:avLst/>
            <a:gdLst/>
            <a:ahLst/>
            <a:cxnLst/>
            <a:rect l="l" t="t" r="r" b="b"/>
            <a:pathLst>
              <a:path w="5400675" h="419100">
                <a:moveTo>
                  <a:pt x="5400674" y="419099"/>
                </a:moveTo>
                <a:lnTo>
                  <a:pt x="0" y="419099"/>
                </a:lnTo>
                <a:lnTo>
                  <a:pt x="0" y="0"/>
                </a:lnTo>
                <a:lnTo>
                  <a:pt x="5400674" y="0"/>
                </a:lnTo>
                <a:lnTo>
                  <a:pt x="5400674" y="419099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2027584" y="1254125"/>
            <a:ext cx="2259965" cy="2197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250" b="1">
                <a:solidFill>
                  <a:srgbClr val="FFFFFF"/>
                </a:solidFill>
                <a:latin typeface="Arial"/>
                <a:cs typeface="Arial"/>
              </a:rPr>
              <a:t>ROSA</a:t>
            </a:r>
            <a:r>
              <a:rPr dirty="0" sz="125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 b="1">
                <a:solidFill>
                  <a:srgbClr val="FFFFFF"/>
                </a:solidFill>
                <a:latin typeface="Arial"/>
                <a:cs typeface="Arial"/>
              </a:rPr>
              <a:t>Knee</a:t>
            </a:r>
            <a:r>
              <a:rPr dirty="0" sz="1250" spc="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 b="1">
                <a:solidFill>
                  <a:srgbClr val="FFFFFF"/>
                </a:solidFill>
                <a:latin typeface="Arial"/>
                <a:cs typeface="Arial"/>
              </a:rPr>
              <a:t>(Zimmer</a:t>
            </a:r>
            <a:r>
              <a:rPr dirty="0" sz="1250" spc="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 spc="-10" b="1">
                <a:solidFill>
                  <a:srgbClr val="FFFFFF"/>
                </a:solidFill>
                <a:latin typeface="Arial"/>
                <a:cs typeface="Arial"/>
              </a:rPr>
              <a:t>Biomet)</a:t>
            </a:r>
            <a:endParaRPr sz="1250"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457199" y="1685925"/>
            <a:ext cx="5400675" cy="552450"/>
            <a:chOff x="457199" y="1685925"/>
            <a:chExt cx="5400675" cy="552450"/>
          </a:xfrm>
        </p:grpSpPr>
        <p:sp>
          <p:nvSpPr>
            <p:cNvPr id="9" name="object 9"/>
            <p:cNvSpPr/>
            <p:nvPr/>
          </p:nvSpPr>
          <p:spPr>
            <a:xfrm>
              <a:off x="457199" y="1685925"/>
              <a:ext cx="5400675" cy="552450"/>
            </a:xfrm>
            <a:custGeom>
              <a:avLst/>
              <a:gdLst/>
              <a:ahLst/>
              <a:cxnLst/>
              <a:rect l="l" t="t" r="r" b="b"/>
              <a:pathLst>
                <a:path w="5400675" h="552450">
                  <a:moveTo>
                    <a:pt x="5400674" y="552449"/>
                  </a:moveTo>
                  <a:lnTo>
                    <a:pt x="0" y="552449"/>
                  </a:lnTo>
                  <a:lnTo>
                    <a:pt x="0" y="0"/>
                  </a:lnTo>
                  <a:lnTo>
                    <a:pt x="5400674" y="0"/>
                  </a:lnTo>
                  <a:lnTo>
                    <a:pt x="5400674" y="5524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90549" y="1781175"/>
              <a:ext cx="209549" cy="209549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635297" y="1758950"/>
            <a:ext cx="120014" cy="2197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250" spc="-50" b="1">
                <a:solidFill>
                  <a:srgbClr val="1A794A"/>
                </a:solidFill>
                <a:latin typeface="Arial"/>
                <a:cs typeface="Arial"/>
              </a:rPr>
              <a:t>+</a:t>
            </a:r>
            <a:endParaRPr sz="12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82650" y="1747520"/>
            <a:ext cx="4801870" cy="3873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3100"/>
              </a:lnSpc>
              <a:spcBef>
                <a:spcPts val="100"/>
              </a:spcBef>
            </a:pPr>
            <a:r>
              <a:rPr dirty="0" sz="1050" spc="-10" b="1">
                <a:solidFill>
                  <a:srgbClr val="003366"/>
                </a:solidFill>
                <a:latin typeface="Arial"/>
                <a:cs typeface="Arial"/>
              </a:rPr>
              <a:t>90-</a:t>
            </a:r>
            <a:r>
              <a:rPr dirty="0" sz="1050" b="1">
                <a:solidFill>
                  <a:srgbClr val="003366"/>
                </a:solidFill>
                <a:latin typeface="Arial"/>
                <a:cs typeface="Arial"/>
              </a:rPr>
              <a:t>point</a:t>
            </a:r>
            <a:r>
              <a:rPr dirty="0" sz="1050" spc="-2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003366"/>
                </a:solidFill>
                <a:latin typeface="Arial"/>
                <a:cs typeface="Arial"/>
              </a:rPr>
              <a:t>bone</a:t>
            </a:r>
            <a:r>
              <a:rPr dirty="0" sz="1050" spc="-2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003366"/>
                </a:solidFill>
                <a:latin typeface="Arial"/>
                <a:cs typeface="Arial"/>
              </a:rPr>
              <a:t>landmark</a:t>
            </a:r>
            <a:r>
              <a:rPr dirty="0" sz="1050" spc="-2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003366"/>
                </a:solidFill>
                <a:latin typeface="Arial"/>
                <a:cs typeface="Arial"/>
              </a:rPr>
              <a:t>mapping</a:t>
            </a:r>
            <a:r>
              <a:rPr dirty="0" sz="1050" spc="-2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—</a:t>
            </a:r>
            <a:r>
              <a:rPr dirty="0" sz="1050" spc="-2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2.5×</a:t>
            </a:r>
            <a:r>
              <a:rPr dirty="0" sz="1050" spc="-2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more</a:t>
            </a:r>
            <a:r>
              <a:rPr dirty="0" sz="1050" spc="-2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anatomical</a:t>
            </a:r>
            <a:r>
              <a:rPr dirty="0" sz="1050" spc="-2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reference</a:t>
            </a:r>
            <a:r>
              <a:rPr dirty="0" sz="1050" spc="-2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points</a:t>
            </a:r>
            <a:r>
              <a:rPr dirty="0" sz="1050" spc="-2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 spc="-25">
                <a:solidFill>
                  <a:srgbClr val="1A1A2E"/>
                </a:solidFill>
                <a:latin typeface="Arial"/>
                <a:cs typeface="Arial"/>
              </a:rPr>
              <a:t>for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surgical</a:t>
            </a:r>
            <a:r>
              <a:rPr dirty="0" sz="1050" spc="-3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planning</a:t>
            </a:r>
            <a:r>
              <a:rPr dirty="0" sz="1050" spc="-3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and</a:t>
            </a:r>
            <a:r>
              <a:rPr dirty="0" sz="1050" spc="-3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alignment</a:t>
            </a:r>
            <a:r>
              <a:rPr dirty="0" sz="1050" spc="-3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1A1A2E"/>
                </a:solidFill>
                <a:latin typeface="Arial"/>
                <a:cs typeface="Arial"/>
              </a:rPr>
              <a:t>accuracy</a:t>
            </a:r>
            <a:endParaRPr sz="1050">
              <a:latin typeface="Arial"/>
              <a:cs typeface="Aria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457199" y="2333625"/>
            <a:ext cx="5400675" cy="552450"/>
            <a:chOff x="457199" y="2333625"/>
            <a:chExt cx="5400675" cy="552450"/>
          </a:xfrm>
        </p:grpSpPr>
        <p:sp>
          <p:nvSpPr>
            <p:cNvPr id="14" name="object 14"/>
            <p:cNvSpPr/>
            <p:nvPr/>
          </p:nvSpPr>
          <p:spPr>
            <a:xfrm>
              <a:off x="457199" y="2333625"/>
              <a:ext cx="5400675" cy="552450"/>
            </a:xfrm>
            <a:custGeom>
              <a:avLst/>
              <a:gdLst/>
              <a:ahLst/>
              <a:cxnLst/>
              <a:rect l="l" t="t" r="r" b="b"/>
              <a:pathLst>
                <a:path w="5400675" h="552450">
                  <a:moveTo>
                    <a:pt x="5400674" y="552449"/>
                  </a:moveTo>
                  <a:lnTo>
                    <a:pt x="0" y="552449"/>
                  </a:lnTo>
                  <a:lnTo>
                    <a:pt x="0" y="0"/>
                  </a:lnTo>
                  <a:lnTo>
                    <a:pt x="5400674" y="0"/>
                  </a:lnTo>
                  <a:lnTo>
                    <a:pt x="5400674" y="5524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90549" y="2428875"/>
              <a:ext cx="209549" cy="209549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635297" y="2406650"/>
            <a:ext cx="120014" cy="2197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250" spc="-50" b="1">
                <a:solidFill>
                  <a:srgbClr val="1A794A"/>
                </a:solidFill>
                <a:latin typeface="Arial"/>
                <a:cs typeface="Arial"/>
              </a:rPr>
              <a:t>+</a:t>
            </a:r>
            <a:endParaRPr sz="125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82650" y="2395220"/>
            <a:ext cx="4782820" cy="3873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3100"/>
              </a:lnSpc>
              <a:spcBef>
                <a:spcPts val="100"/>
              </a:spcBef>
            </a:pPr>
            <a:r>
              <a:rPr dirty="0" sz="1050" b="1">
                <a:solidFill>
                  <a:srgbClr val="003366"/>
                </a:solidFill>
                <a:latin typeface="Arial"/>
                <a:cs typeface="Arial"/>
              </a:rPr>
              <a:t>Full</a:t>
            </a:r>
            <a:r>
              <a:rPr dirty="0" sz="1050" spc="-2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003366"/>
                </a:solidFill>
                <a:latin typeface="Arial"/>
                <a:cs typeface="Arial"/>
              </a:rPr>
              <a:t>implant</a:t>
            </a:r>
            <a:r>
              <a:rPr dirty="0" sz="1050" spc="-1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003366"/>
                </a:solidFill>
                <a:latin typeface="Arial"/>
                <a:cs typeface="Arial"/>
              </a:rPr>
              <a:t>portfolio</a:t>
            </a:r>
            <a:r>
              <a:rPr dirty="0" sz="1050" spc="-1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003366"/>
                </a:solidFill>
                <a:latin typeface="Arial"/>
                <a:cs typeface="Arial"/>
              </a:rPr>
              <a:t>integration</a:t>
            </a:r>
            <a:r>
              <a:rPr dirty="0" sz="1050" spc="-1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—</a:t>
            </a:r>
            <a:r>
              <a:rPr dirty="0" sz="1050" spc="-1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compatible</a:t>
            </a:r>
            <a:r>
              <a:rPr dirty="0" sz="1050" spc="-1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with</a:t>
            </a:r>
            <a:r>
              <a:rPr dirty="0" sz="1050" spc="-1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Persona</a:t>
            </a:r>
            <a:r>
              <a:rPr dirty="0" sz="1050" spc="-1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IQ,</a:t>
            </a:r>
            <a:r>
              <a:rPr dirty="0" sz="1050" spc="-1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Persona,</a:t>
            </a:r>
            <a:r>
              <a:rPr dirty="0" sz="1050" spc="-1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 spc="-25">
                <a:solidFill>
                  <a:srgbClr val="1A1A2E"/>
                </a:solidFill>
                <a:latin typeface="Arial"/>
                <a:cs typeface="Arial"/>
              </a:rPr>
              <a:t>and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Nexgen;</a:t>
            </a:r>
            <a:r>
              <a:rPr dirty="0" sz="1050" spc="-4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surgeon</a:t>
            </a:r>
            <a:r>
              <a:rPr dirty="0" sz="1050" spc="-3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retains</a:t>
            </a:r>
            <a:r>
              <a:rPr dirty="0" sz="1050" spc="-3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implant</a:t>
            </a:r>
            <a:r>
              <a:rPr dirty="0" sz="1050" spc="-3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1A1A2E"/>
                </a:solidFill>
                <a:latin typeface="Arial"/>
                <a:cs typeface="Arial"/>
              </a:rPr>
              <a:t>choice</a:t>
            </a:r>
            <a:endParaRPr sz="1050">
              <a:latin typeface="Arial"/>
              <a:cs typeface="Arial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457199" y="2981325"/>
            <a:ext cx="5400675" cy="542925"/>
            <a:chOff x="457199" y="2981325"/>
            <a:chExt cx="5400675" cy="542925"/>
          </a:xfrm>
        </p:grpSpPr>
        <p:sp>
          <p:nvSpPr>
            <p:cNvPr id="19" name="object 19"/>
            <p:cNvSpPr/>
            <p:nvPr/>
          </p:nvSpPr>
          <p:spPr>
            <a:xfrm>
              <a:off x="457199" y="2981325"/>
              <a:ext cx="5400675" cy="542925"/>
            </a:xfrm>
            <a:custGeom>
              <a:avLst/>
              <a:gdLst/>
              <a:ahLst/>
              <a:cxnLst/>
              <a:rect l="l" t="t" r="r" b="b"/>
              <a:pathLst>
                <a:path w="5400675" h="542925">
                  <a:moveTo>
                    <a:pt x="5400674" y="542924"/>
                  </a:moveTo>
                  <a:lnTo>
                    <a:pt x="0" y="542924"/>
                  </a:lnTo>
                  <a:lnTo>
                    <a:pt x="0" y="0"/>
                  </a:lnTo>
                  <a:lnTo>
                    <a:pt x="5400674" y="0"/>
                  </a:lnTo>
                  <a:lnTo>
                    <a:pt x="5400674" y="54292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0" name="object 2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90549" y="3076575"/>
              <a:ext cx="209549" cy="209549"/>
            </a:xfrm>
            <a:prstGeom prst="rect">
              <a:avLst/>
            </a:prstGeom>
          </p:spPr>
        </p:pic>
      </p:grpSp>
      <p:sp>
        <p:nvSpPr>
          <p:cNvPr id="21" name="object 21"/>
          <p:cNvSpPr txBox="1"/>
          <p:nvPr/>
        </p:nvSpPr>
        <p:spPr>
          <a:xfrm>
            <a:off x="635297" y="3054350"/>
            <a:ext cx="120014" cy="2197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250" spc="-50" b="1">
                <a:solidFill>
                  <a:srgbClr val="1A794A"/>
                </a:solidFill>
                <a:latin typeface="Arial"/>
                <a:cs typeface="Arial"/>
              </a:rPr>
              <a:t>+</a:t>
            </a:r>
            <a:endParaRPr sz="125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82650" y="3052445"/>
            <a:ext cx="4511675" cy="368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7100"/>
              </a:lnSpc>
              <a:spcBef>
                <a:spcPts val="100"/>
              </a:spcBef>
            </a:pPr>
            <a:r>
              <a:rPr dirty="0" sz="1050" b="1">
                <a:solidFill>
                  <a:srgbClr val="003366"/>
                </a:solidFill>
                <a:latin typeface="Arial"/>
                <a:cs typeface="Arial"/>
              </a:rPr>
              <a:t>ROSA</a:t>
            </a:r>
            <a:r>
              <a:rPr dirty="0" sz="1050" spc="-5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003366"/>
                </a:solidFill>
                <a:latin typeface="Arial"/>
                <a:cs typeface="Arial"/>
              </a:rPr>
              <a:t>OPTIMIZE</a:t>
            </a:r>
            <a:r>
              <a:rPr dirty="0" sz="1050" spc="-1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003366"/>
                </a:solidFill>
                <a:latin typeface="Arial"/>
                <a:cs typeface="Arial"/>
              </a:rPr>
              <a:t>protocol</a:t>
            </a:r>
            <a:r>
              <a:rPr dirty="0" sz="1050" spc="-1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—</a:t>
            </a:r>
            <a:r>
              <a:rPr dirty="0" sz="1050" spc="-1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1A1A2E"/>
                </a:solidFill>
                <a:latin typeface="Arial"/>
                <a:cs typeface="Arial"/>
              </a:rPr>
              <a:t>real-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time</a:t>
            </a:r>
            <a:r>
              <a:rPr dirty="0" sz="1050" spc="-1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intraoperative</a:t>
            </a:r>
            <a:r>
              <a:rPr dirty="0" sz="1050" spc="-1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data</a:t>
            </a:r>
            <a:r>
              <a:rPr dirty="0" sz="1050" spc="-1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linked</a:t>
            </a:r>
            <a:r>
              <a:rPr dirty="0" sz="1050" spc="-1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to</a:t>
            </a:r>
            <a:r>
              <a:rPr dirty="0" sz="1050" spc="-1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1A1A2E"/>
                </a:solidFill>
                <a:latin typeface="Arial"/>
                <a:cs typeface="Arial"/>
              </a:rPr>
              <a:t>implant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sizing</a:t>
            </a:r>
            <a:r>
              <a:rPr dirty="0" sz="1050" spc="-4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and</a:t>
            </a:r>
            <a:r>
              <a:rPr dirty="0" sz="1050" spc="-4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positioning;</a:t>
            </a:r>
            <a:r>
              <a:rPr dirty="0" sz="1050" spc="-4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reproducible</a:t>
            </a:r>
            <a:r>
              <a:rPr dirty="0" sz="1050" spc="-4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1A1A2E"/>
                </a:solidFill>
                <a:latin typeface="Arial"/>
                <a:cs typeface="Arial"/>
              </a:rPr>
              <a:t>outcomes</a:t>
            </a:r>
            <a:endParaRPr sz="1050">
              <a:latin typeface="Arial"/>
              <a:cs typeface="Arial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457199" y="3619500"/>
            <a:ext cx="5400675" cy="552450"/>
            <a:chOff x="457199" y="3619500"/>
            <a:chExt cx="5400675" cy="552450"/>
          </a:xfrm>
        </p:grpSpPr>
        <p:sp>
          <p:nvSpPr>
            <p:cNvPr id="24" name="object 24"/>
            <p:cNvSpPr/>
            <p:nvPr/>
          </p:nvSpPr>
          <p:spPr>
            <a:xfrm>
              <a:off x="457199" y="3619500"/>
              <a:ext cx="5400675" cy="552450"/>
            </a:xfrm>
            <a:custGeom>
              <a:avLst/>
              <a:gdLst/>
              <a:ahLst/>
              <a:cxnLst/>
              <a:rect l="l" t="t" r="r" b="b"/>
              <a:pathLst>
                <a:path w="5400675" h="552450">
                  <a:moveTo>
                    <a:pt x="5400674" y="552449"/>
                  </a:moveTo>
                  <a:lnTo>
                    <a:pt x="0" y="552449"/>
                  </a:lnTo>
                  <a:lnTo>
                    <a:pt x="0" y="0"/>
                  </a:lnTo>
                  <a:lnTo>
                    <a:pt x="5400674" y="0"/>
                  </a:lnTo>
                  <a:lnTo>
                    <a:pt x="5400674" y="5524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5" name="object 2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90549" y="3714750"/>
              <a:ext cx="209549" cy="209549"/>
            </a:xfrm>
            <a:prstGeom prst="rect">
              <a:avLst/>
            </a:prstGeom>
          </p:spPr>
        </p:pic>
      </p:grpSp>
      <p:sp>
        <p:nvSpPr>
          <p:cNvPr id="26" name="object 26"/>
          <p:cNvSpPr txBox="1"/>
          <p:nvPr/>
        </p:nvSpPr>
        <p:spPr>
          <a:xfrm>
            <a:off x="635297" y="3692525"/>
            <a:ext cx="120014" cy="2197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250" spc="-50" b="1">
                <a:solidFill>
                  <a:srgbClr val="1A794A"/>
                </a:solidFill>
                <a:latin typeface="Arial"/>
                <a:cs typeface="Arial"/>
              </a:rPr>
              <a:t>+</a:t>
            </a:r>
            <a:endParaRPr sz="125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82650" y="3681095"/>
            <a:ext cx="4561205" cy="3873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3100"/>
              </a:lnSpc>
              <a:spcBef>
                <a:spcPts val="100"/>
              </a:spcBef>
            </a:pPr>
            <a:r>
              <a:rPr dirty="0" sz="1050" b="1">
                <a:solidFill>
                  <a:srgbClr val="003366"/>
                </a:solidFill>
                <a:latin typeface="Arial"/>
                <a:cs typeface="Arial"/>
              </a:rPr>
              <a:t>Open</a:t>
            </a:r>
            <a:r>
              <a:rPr dirty="0" sz="1050" spc="-2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003366"/>
                </a:solidFill>
                <a:latin typeface="Arial"/>
                <a:cs typeface="Arial"/>
              </a:rPr>
              <a:t>platform</a:t>
            </a:r>
            <a:r>
              <a:rPr dirty="0" sz="1050" spc="-1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—</a:t>
            </a:r>
            <a:r>
              <a:rPr dirty="0" sz="1050" spc="-2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works</a:t>
            </a:r>
            <a:r>
              <a:rPr dirty="0" sz="1050" spc="-1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with</a:t>
            </a:r>
            <a:r>
              <a:rPr dirty="0" sz="1050" spc="-2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existing</a:t>
            </a:r>
            <a:r>
              <a:rPr dirty="0" sz="1050" spc="-1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OR</a:t>
            </a:r>
            <a:r>
              <a:rPr dirty="0" sz="1050" spc="-2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setup;</a:t>
            </a:r>
            <a:r>
              <a:rPr dirty="0" sz="1050" spc="-1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lower</a:t>
            </a:r>
            <a:r>
              <a:rPr dirty="0" sz="1050" spc="-1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hospital</a:t>
            </a:r>
            <a:r>
              <a:rPr dirty="0" sz="1050" spc="-2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1A1A2E"/>
                </a:solidFill>
                <a:latin typeface="Arial"/>
                <a:cs typeface="Arial"/>
              </a:rPr>
              <a:t>infrastructure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investment</a:t>
            </a:r>
            <a:r>
              <a:rPr dirty="0" sz="1050" spc="-3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vs.</a:t>
            </a:r>
            <a:r>
              <a:rPr dirty="0" sz="1050" spc="-2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 spc="-20">
                <a:solidFill>
                  <a:srgbClr val="1A1A2E"/>
                </a:solidFill>
                <a:latin typeface="Arial"/>
                <a:cs typeface="Arial"/>
              </a:rPr>
              <a:t>MAKO</a:t>
            </a:r>
            <a:endParaRPr sz="1050">
              <a:latin typeface="Arial"/>
              <a:cs typeface="Arial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457199" y="4267200"/>
            <a:ext cx="5400675" cy="552450"/>
            <a:chOff x="457199" y="4267200"/>
            <a:chExt cx="5400675" cy="552450"/>
          </a:xfrm>
        </p:grpSpPr>
        <p:sp>
          <p:nvSpPr>
            <p:cNvPr id="29" name="object 29"/>
            <p:cNvSpPr/>
            <p:nvPr/>
          </p:nvSpPr>
          <p:spPr>
            <a:xfrm>
              <a:off x="457199" y="4267200"/>
              <a:ext cx="5400675" cy="552450"/>
            </a:xfrm>
            <a:custGeom>
              <a:avLst/>
              <a:gdLst/>
              <a:ahLst/>
              <a:cxnLst/>
              <a:rect l="l" t="t" r="r" b="b"/>
              <a:pathLst>
                <a:path w="5400675" h="552450">
                  <a:moveTo>
                    <a:pt x="5400674" y="552449"/>
                  </a:moveTo>
                  <a:lnTo>
                    <a:pt x="0" y="552449"/>
                  </a:lnTo>
                  <a:lnTo>
                    <a:pt x="0" y="0"/>
                  </a:lnTo>
                  <a:lnTo>
                    <a:pt x="5400674" y="0"/>
                  </a:lnTo>
                  <a:lnTo>
                    <a:pt x="5400674" y="5524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0" name="object 3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90549" y="4362450"/>
              <a:ext cx="209549" cy="209549"/>
            </a:xfrm>
            <a:prstGeom prst="rect">
              <a:avLst/>
            </a:prstGeom>
          </p:spPr>
        </p:pic>
      </p:grpSp>
      <p:sp>
        <p:nvSpPr>
          <p:cNvPr id="31" name="object 31"/>
          <p:cNvSpPr txBox="1"/>
          <p:nvPr/>
        </p:nvSpPr>
        <p:spPr>
          <a:xfrm>
            <a:off x="635297" y="4340225"/>
            <a:ext cx="120014" cy="2197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250" spc="-50" b="1">
                <a:solidFill>
                  <a:srgbClr val="1A794A"/>
                </a:solidFill>
                <a:latin typeface="Arial"/>
                <a:cs typeface="Arial"/>
              </a:rPr>
              <a:t>+</a:t>
            </a:r>
            <a:endParaRPr sz="125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882650" y="4328795"/>
            <a:ext cx="4625975" cy="3873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3100"/>
              </a:lnSpc>
              <a:spcBef>
                <a:spcPts val="100"/>
              </a:spcBef>
            </a:pPr>
            <a:r>
              <a:rPr dirty="0" sz="1050" b="1">
                <a:solidFill>
                  <a:srgbClr val="003366"/>
                </a:solidFill>
                <a:latin typeface="Arial"/>
                <a:cs typeface="Arial"/>
              </a:rPr>
              <a:t>Global</a:t>
            </a:r>
            <a:r>
              <a:rPr dirty="0" sz="1050" spc="-2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003366"/>
                </a:solidFill>
                <a:latin typeface="Arial"/>
                <a:cs typeface="Arial"/>
              </a:rPr>
              <a:t>clinical</a:t>
            </a:r>
            <a:r>
              <a:rPr dirty="0" sz="1050" spc="-2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003366"/>
                </a:solidFill>
                <a:latin typeface="Arial"/>
                <a:cs typeface="Arial"/>
              </a:rPr>
              <a:t>evidence</a:t>
            </a:r>
            <a:r>
              <a:rPr dirty="0" sz="1050" spc="-1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003366"/>
                </a:solidFill>
                <a:latin typeface="Arial"/>
                <a:cs typeface="Arial"/>
              </a:rPr>
              <a:t>base</a:t>
            </a:r>
            <a:r>
              <a:rPr dirty="0" sz="1050" spc="-2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—</a:t>
            </a:r>
            <a:r>
              <a:rPr dirty="0" sz="1050" spc="-2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1A1A2E"/>
                </a:solidFill>
                <a:latin typeface="Arial"/>
                <a:cs typeface="Arial"/>
              </a:rPr>
              <a:t>peer-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reviewed</a:t>
            </a:r>
            <a:r>
              <a:rPr dirty="0" sz="1050" spc="-1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data</a:t>
            </a:r>
            <a:r>
              <a:rPr dirty="0" sz="1050" spc="-2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on</a:t>
            </a:r>
            <a:r>
              <a:rPr dirty="0" sz="1050" spc="-2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alignment</a:t>
            </a:r>
            <a:r>
              <a:rPr dirty="0" sz="1050" spc="-1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1A1A2E"/>
                </a:solidFill>
                <a:latin typeface="Arial"/>
                <a:cs typeface="Arial"/>
              </a:rPr>
              <a:t>accuracy,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patient</a:t>
            </a:r>
            <a:r>
              <a:rPr dirty="0" sz="1050" spc="-3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satisfaction,</a:t>
            </a:r>
            <a:r>
              <a:rPr dirty="0" sz="1050" spc="-3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and</a:t>
            </a:r>
            <a:r>
              <a:rPr dirty="0" sz="1050" spc="-3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revision</a:t>
            </a:r>
            <a:r>
              <a:rPr dirty="0" sz="1050" spc="-3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rate</a:t>
            </a:r>
            <a:r>
              <a:rPr dirty="0" sz="1050" spc="-3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1A1A2E"/>
                </a:solidFill>
                <a:latin typeface="Arial"/>
                <a:cs typeface="Arial"/>
              </a:rPr>
              <a:t>reduction</a:t>
            </a:r>
            <a:endParaRPr sz="1050">
              <a:latin typeface="Arial"/>
              <a:cs typeface="Arial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6086474" y="1171575"/>
            <a:ext cx="5667375" cy="4724400"/>
            <a:chOff x="6086474" y="1171575"/>
            <a:chExt cx="5667375" cy="4724400"/>
          </a:xfrm>
        </p:grpSpPr>
        <p:sp>
          <p:nvSpPr>
            <p:cNvPr id="34" name="object 34"/>
            <p:cNvSpPr/>
            <p:nvPr/>
          </p:nvSpPr>
          <p:spPr>
            <a:xfrm>
              <a:off x="6086474" y="1171575"/>
              <a:ext cx="38100" cy="4724400"/>
            </a:xfrm>
            <a:custGeom>
              <a:avLst/>
              <a:gdLst/>
              <a:ahLst/>
              <a:cxnLst/>
              <a:rect l="l" t="t" r="r" b="b"/>
              <a:pathLst>
                <a:path w="38100" h="4724400">
                  <a:moveTo>
                    <a:pt x="38099" y="4724399"/>
                  </a:moveTo>
                  <a:lnTo>
                    <a:pt x="0" y="4724399"/>
                  </a:lnTo>
                  <a:lnTo>
                    <a:pt x="0" y="0"/>
                  </a:lnTo>
                  <a:lnTo>
                    <a:pt x="38099" y="0"/>
                  </a:lnTo>
                  <a:lnTo>
                    <a:pt x="38099" y="472439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6353174" y="1171575"/>
              <a:ext cx="5400675" cy="419100"/>
            </a:xfrm>
            <a:custGeom>
              <a:avLst/>
              <a:gdLst/>
              <a:ahLst/>
              <a:cxnLst/>
              <a:rect l="l" t="t" r="r" b="b"/>
              <a:pathLst>
                <a:path w="5400675" h="419100">
                  <a:moveTo>
                    <a:pt x="5400674" y="419099"/>
                  </a:moveTo>
                  <a:lnTo>
                    <a:pt x="0" y="419099"/>
                  </a:lnTo>
                  <a:lnTo>
                    <a:pt x="0" y="0"/>
                  </a:lnTo>
                  <a:lnTo>
                    <a:pt x="5400674" y="0"/>
                  </a:lnTo>
                  <a:lnTo>
                    <a:pt x="5400674" y="419099"/>
                  </a:lnTo>
                  <a:close/>
                </a:path>
              </a:pathLst>
            </a:custGeom>
            <a:solidFill>
              <a:srgbClr val="6A6A6A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6" name="object 36"/>
          <p:cNvSpPr txBox="1"/>
          <p:nvPr/>
        </p:nvSpPr>
        <p:spPr>
          <a:xfrm>
            <a:off x="8491785" y="1254125"/>
            <a:ext cx="1123315" cy="2197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250" b="1">
                <a:solidFill>
                  <a:srgbClr val="FFFFFF"/>
                </a:solidFill>
                <a:latin typeface="Arial"/>
                <a:cs typeface="Arial"/>
              </a:rPr>
              <a:t>Stryker</a:t>
            </a:r>
            <a:r>
              <a:rPr dirty="0" sz="1250" spc="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 spc="-20" b="1">
                <a:solidFill>
                  <a:srgbClr val="FFFFFF"/>
                </a:solidFill>
                <a:latin typeface="Arial"/>
                <a:cs typeface="Arial"/>
              </a:rPr>
              <a:t>MAKO</a:t>
            </a:r>
            <a:endParaRPr sz="1250">
              <a:latin typeface="Arial"/>
              <a:cs typeface="Arial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6353174" y="1685925"/>
            <a:ext cx="5400675" cy="552450"/>
            <a:chOff x="6353174" y="1685925"/>
            <a:chExt cx="5400675" cy="552450"/>
          </a:xfrm>
        </p:grpSpPr>
        <p:sp>
          <p:nvSpPr>
            <p:cNvPr id="38" name="object 38"/>
            <p:cNvSpPr/>
            <p:nvPr/>
          </p:nvSpPr>
          <p:spPr>
            <a:xfrm>
              <a:off x="6353174" y="1685925"/>
              <a:ext cx="5400675" cy="552450"/>
            </a:xfrm>
            <a:custGeom>
              <a:avLst/>
              <a:gdLst/>
              <a:ahLst/>
              <a:cxnLst/>
              <a:rect l="l" t="t" r="r" b="b"/>
              <a:pathLst>
                <a:path w="5400675" h="552450">
                  <a:moveTo>
                    <a:pt x="5400674" y="552449"/>
                  </a:moveTo>
                  <a:lnTo>
                    <a:pt x="0" y="552449"/>
                  </a:lnTo>
                  <a:lnTo>
                    <a:pt x="0" y="0"/>
                  </a:lnTo>
                  <a:lnTo>
                    <a:pt x="5400674" y="0"/>
                  </a:lnTo>
                  <a:lnTo>
                    <a:pt x="5400674" y="5524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9" name="object 3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86524" y="1781175"/>
              <a:ext cx="209549" cy="209549"/>
            </a:xfrm>
            <a:prstGeom prst="rect">
              <a:avLst/>
            </a:prstGeom>
          </p:spPr>
        </p:pic>
      </p:grpSp>
      <p:sp>
        <p:nvSpPr>
          <p:cNvPr id="40" name="object 40"/>
          <p:cNvSpPr txBox="1"/>
          <p:nvPr/>
        </p:nvSpPr>
        <p:spPr>
          <a:xfrm>
            <a:off x="6353174" y="1685925"/>
            <a:ext cx="5400675" cy="552450"/>
          </a:xfrm>
          <a:prstGeom prst="rect">
            <a:avLst/>
          </a:prstGeom>
        </p:spPr>
        <p:txBody>
          <a:bodyPr wrap="square" lIns="0" tIns="53975" rIns="0" bIns="0" rtlCol="0" vert="horz">
            <a:spAutoFit/>
          </a:bodyPr>
          <a:lstStyle/>
          <a:p>
            <a:pPr marL="438150" marR="471170" indent="-245745">
              <a:lnSpc>
                <a:spcPct val="108300"/>
              </a:lnSpc>
              <a:spcBef>
                <a:spcPts val="425"/>
              </a:spcBef>
              <a:tabLst>
                <a:tab pos="437515" algn="l"/>
              </a:tabLst>
            </a:pPr>
            <a:r>
              <a:rPr dirty="0" baseline="-6666" sz="1875" spc="-75" b="1">
                <a:solidFill>
                  <a:srgbClr val="BF382A"/>
                </a:solidFill>
                <a:latin typeface="Arial"/>
                <a:cs typeface="Arial"/>
              </a:rPr>
              <a:t>x</a:t>
            </a:r>
            <a:r>
              <a:rPr dirty="0" baseline="-6666" sz="1875" b="1">
                <a:solidFill>
                  <a:srgbClr val="BF382A"/>
                </a:solidFill>
                <a:latin typeface="Arial"/>
                <a:cs typeface="Arial"/>
              </a:rPr>
              <a:t>	</a:t>
            </a:r>
            <a:r>
              <a:rPr dirty="0" sz="1050" b="1">
                <a:solidFill>
                  <a:srgbClr val="003366"/>
                </a:solidFill>
                <a:latin typeface="Arial"/>
                <a:cs typeface="Arial"/>
              </a:rPr>
              <a:t>36-point</a:t>
            </a:r>
            <a:r>
              <a:rPr dirty="0" sz="1050" spc="-2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003366"/>
                </a:solidFill>
                <a:latin typeface="Arial"/>
                <a:cs typeface="Arial"/>
              </a:rPr>
              <a:t>landmark</a:t>
            </a:r>
            <a:r>
              <a:rPr dirty="0" sz="1050" spc="-2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003366"/>
                </a:solidFill>
                <a:latin typeface="Arial"/>
                <a:cs typeface="Arial"/>
              </a:rPr>
              <a:t>mapping</a:t>
            </a:r>
            <a:r>
              <a:rPr dirty="0" sz="1050" spc="-2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—</a:t>
            </a:r>
            <a:r>
              <a:rPr dirty="0" sz="1050" spc="-2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fewer</a:t>
            </a:r>
            <a:r>
              <a:rPr dirty="0" sz="1050" spc="-2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anatomical</a:t>
            </a:r>
            <a:r>
              <a:rPr dirty="0" sz="1050" spc="-2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data</a:t>
            </a:r>
            <a:r>
              <a:rPr dirty="0" sz="1050" spc="-2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points;</a:t>
            </a:r>
            <a:r>
              <a:rPr dirty="0" sz="1050" spc="-2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higher</a:t>
            </a:r>
            <a:r>
              <a:rPr dirty="0" sz="1050" spc="-2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risk</a:t>
            </a:r>
            <a:r>
              <a:rPr dirty="0" sz="1050" spc="-25">
                <a:solidFill>
                  <a:srgbClr val="1A1A2E"/>
                </a:solidFill>
                <a:latin typeface="Arial"/>
                <a:cs typeface="Arial"/>
              </a:rPr>
              <a:t> of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outlier</a:t>
            </a:r>
            <a:r>
              <a:rPr dirty="0" sz="1050" spc="-3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alignment</a:t>
            </a:r>
            <a:r>
              <a:rPr dirty="0" sz="1050" spc="-3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in</a:t>
            </a:r>
            <a:r>
              <a:rPr dirty="0" sz="1050" spc="-3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complex</a:t>
            </a:r>
            <a:r>
              <a:rPr dirty="0" sz="1050" spc="-3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1A1A2E"/>
                </a:solidFill>
                <a:latin typeface="Arial"/>
                <a:cs typeface="Arial"/>
              </a:rPr>
              <a:t>anatomy</a:t>
            </a:r>
            <a:endParaRPr sz="1050">
              <a:latin typeface="Arial"/>
              <a:cs typeface="Arial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6353174" y="2333625"/>
            <a:ext cx="5400675" cy="552450"/>
            <a:chOff x="6353174" y="2333625"/>
            <a:chExt cx="5400675" cy="552450"/>
          </a:xfrm>
        </p:grpSpPr>
        <p:sp>
          <p:nvSpPr>
            <p:cNvPr id="42" name="object 42"/>
            <p:cNvSpPr/>
            <p:nvPr/>
          </p:nvSpPr>
          <p:spPr>
            <a:xfrm>
              <a:off x="6353174" y="2333625"/>
              <a:ext cx="5400675" cy="552450"/>
            </a:xfrm>
            <a:custGeom>
              <a:avLst/>
              <a:gdLst/>
              <a:ahLst/>
              <a:cxnLst/>
              <a:rect l="l" t="t" r="r" b="b"/>
              <a:pathLst>
                <a:path w="5400675" h="552450">
                  <a:moveTo>
                    <a:pt x="5400674" y="552449"/>
                  </a:moveTo>
                  <a:lnTo>
                    <a:pt x="0" y="552449"/>
                  </a:lnTo>
                  <a:lnTo>
                    <a:pt x="0" y="0"/>
                  </a:lnTo>
                  <a:lnTo>
                    <a:pt x="5400674" y="0"/>
                  </a:lnTo>
                  <a:lnTo>
                    <a:pt x="5400674" y="5524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3" name="object 4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86524" y="2428875"/>
              <a:ext cx="209549" cy="209549"/>
            </a:xfrm>
            <a:prstGeom prst="rect">
              <a:avLst/>
            </a:prstGeom>
          </p:spPr>
        </p:pic>
      </p:grpSp>
      <p:sp>
        <p:nvSpPr>
          <p:cNvPr id="44" name="object 44"/>
          <p:cNvSpPr txBox="1"/>
          <p:nvPr/>
        </p:nvSpPr>
        <p:spPr>
          <a:xfrm>
            <a:off x="6353174" y="2333625"/>
            <a:ext cx="5400675" cy="552450"/>
          </a:xfrm>
          <a:prstGeom prst="rect">
            <a:avLst/>
          </a:prstGeom>
        </p:spPr>
        <p:txBody>
          <a:bodyPr wrap="square" lIns="0" tIns="53975" rIns="0" bIns="0" rtlCol="0" vert="horz">
            <a:spAutoFit/>
          </a:bodyPr>
          <a:lstStyle/>
          <a:p>
            <a:pPr marL="438150" marR="241300" indent="-245745">
              <a:lnSpc>
                <a:spcPct val="108300"/>
              </a:lnSpc>
              <a:spcBef>
                <a:spcPts val="425"/>
              </a:spcBef>
              <a:tabLst>
                <a:tab pos="437515" algn="l"/>
              </a:tabLst>
            </a:pPr>
            <a:r>
              <a:rPr dirty="0" baseline="-6666" sz="1875" spc="-75" b="1">
                <a:solidFill>
                  <a:srgbClr val="BF382A"/>
                </a:solidFill>
                <a:latin typeface="Arial"/>
                <a:cs typeface="Arial"/>
              </a:rPr>
              <a:t>x</a:t>
            </a:r>
            <a:r>
              <a:rPr dirty="0" baseline="-6666" sz="1875" b="1">
                <a:solidFill>
                  <a:srgbClr val="BF382A"/>
                </a:solidFill>
                <a:latin typeface="Arial"/>
                <a:cs typeface="Arial"/>
              </a:rPr>
              <a:t>	</a:t>
            </a:r>
            <a:r>
              <a:rPr dirty="0" sz="1050" b="1">
                <a:solidFill>
                  <a:srgbClr val="003366"/>
                </a:solidFill>
                <a:latin typeface="Arial"/>
                <a:cs typeface="Arial"/>
              </a:rPr>
              <a:t>Locked</a:t>
            </a:r>
            <a:r>
              <a:rPr dirty="0" sz="1050" spc="-2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003366"/>
                </a:solidFill>
                <a:latin typeface="Arial"/>
                <a:cs typeface="Arial"/>
              </a:rPr>
              <a:t>to</a:t>
            </a:r>
            <a:r>
              <a:rPr dirty="0" sz="1050" spc="-2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003366"/>
                </a:solidFill>
                <a:latin typeface="Arial"/>
                <a:cs typeface="Arial"/>
              </a:rPr>
              <a:t>Stryker</a:t>
            </a:r>
            <a:r>
              <a:rPr dirty="0" sz="1050" spc="-2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003366"/>
                </a:solidFill>
                <a:latin typeface="Arial"/>
                <a:cs typeface="Arial"/>
              </a:rPr>
              <a:t>Triathlon</a:t>
            </a:r>
            <a:r>
              <a:rPr dirty="0" sz="1050" spc="-2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003366"/>
                </a:solidFill>
                <a:latin typeface="Arial"/>
                <a:cs typeface="Arial"/>
              </a:rPr>
              <a:t>implant</a:t>
            </a:r>
            <a:r>
              <a:rPr dirty="0" sz="1050" spc="-2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—</a:t>
            </a:r>
            <a:r>
              <a:rPr dirty="0" sz="1050" spc="-2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no</a:t>
            </a:r>
            <a:r>
              <a:rPr dirty="0" sz="1050" spc="-2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surgeon</a:t>
            </a:r>
            <a:r>
              <a:rPr dirty="0" sz="1050" spc="-2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or</a:t>
            </a:r>
            <a:r>
              <a:rPr dirty="0" sz="1050" spc="-2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hospital</a:t>
            </a:r>
            <a:r>
              <a:rPr dirty="0" sz="1050" spc="-2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flexibility;</a:t>
            </a:r>
            <a:r>
              <a:rPr dirty="0" sz="1050" spc="-2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1A1A2E"/>
                </a:solidFill>
                <a:latin typeface="Arial"/>
                <a:cs typeface="Arial"/>
              </a:rPr>
              <a:t>entire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ecosystem</a:t>
            </a:r>
            <a:r>
              <a:rPr dirty="0" sz="1050" spc="-2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tied</a:t>
            </a:r>
            <a:r>
              <a:rPr dirty="0" sz="1050" spc="-2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to</a:t>
            </a:r>
            <a:r>
              <a:rPr dirty="0" sz="1050" spc="-2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one</a:t>
            </a:r>
            <a:r>
              <a:rPr dirty="0" sz="1050" spc="-2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1A1A2E"/>
                </a:solidFill>
                <a:latin typeface="Arial"/>
                <a:cs typeface="Arial"/>
              </a:rPr>
              <a:t>vendor</a:t>
            </a:r>
            <a:endParaRPr sz="1050">
              <a:latin typeface="Arial"/>
              <a:cs typeface="Arial"/>
            </a:endParaRPr>
          </a:p>
        </p:txBody>
      </p:sp>
      <p:grpSp>
        <p:nvGrpSpPr>
          <p:cNvPr id="45" name="object 45"/>
          <p:cNvGrpSpPr/>
          <p:nvPr/>
        </p:nvGrpSpPr>
        <p:grpSpPr>
          <a:xfrm>
            <a:off x="6353174" y="2981325"/>
            <a:ext cx="5400675" cy="542925"/>
            <a:chOff x="6353174" y="2981325"/>
            <a:chExt cx="5400675" cy="542925"/>
          </a:xfrm>
        </p:grpSpPr>
        <p:sp>
          <p:nvSpPr>
            <p:cNvPr id="46" name="object 46"/>
            <p:cNvSpPr/>
            <p:nvPr/>
          </p:nvSpPr>
          <p:spPr>
            <a:xfrm>
              <a:off x="6353174" y="2981325"/>
              <a:ext cx="5400675" cy="542925"/>
            </a:xfrm>
            <a:custGeom>
              <a:avLst/>
              <a:gdLst/>
              <a:ahLst/>
              <a:cxnLst/>
              <a:rect l="l" t="t" r="r" b="b"/>
              <a:pathLst>
                <a:path w="5400675" h="542925">
                  <a:moveTo>
                    <a:pt x="5400674" y="542924"/>
                  </a:moveTo>
                  <a:lnTo>
                    <a:pt x="0" y="542924"/>
                  </a:lnTo>
                  <a:lnTo>
                    <a:pt x="0" y="0"/>
                  </a:lnTo>
                  <a:lnTo>
                    <a:pt x="5400674" y="0"/>
                  </a:lnTo>
                  <a:lnTo>
                    <a:pt x="5400674" y="54292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7" name="object 4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86524" y="3076575"/>
              <a:ext cx="209549" cy="209549"/>
            </a:xfrm>
            <a:prstGeom prst="rect">
              <a:avLst/>
            </a:prstGeom>
          </p:spPr>
        </p:pic>
      </p:grpSp>
      <p:sp>
        <p:nvSpPr>
          <p:cNvPr id="48" name="object 48"/>
          <p:cNvSpPr txBox="1"/>
          <p:nvPr/>
        </p:nvSpPr>
        <p:spPr>
          <a:xfrm>
            <a:off x="6353174" y="2981325"/>
            <a:ext cx="5400675" cy="542925"/>
          </a:xfrm>
          <a:prstGeom prst="rect">
            <a:avLst/>
          </a:prstGeom>
        </p:spPr>
        <p:txBody>
          <a:bodyPr wrap="square" lIns="0" tIns="63500" rIns="0" bIns="0" rtlCol="0" vert="horz">
            <a:spAutoFit/>
          </a:bodyPr>
          <a:lstStyle/>
          <a:p>
            <a:pPr marL="438150" marR="381635" indent="-245745">
              <a:lnSpc>
                <a:spcPct val="103299"/>
              </a:lnSpc>
              <a:spcBef>
                <a:spcPts val="500"/>
              </a:spcBef>
              <a:tabLst>
                <a:tab pos="437515" algn="l"/>
              </a:tabLst>
            </a:pPr>
            <a:r>
              <a:rPr dirty="0" baseline="-6666" sz="1875" spc="-75" b="1">
                <a:solidFill>
                  <a:srgbClr val="BF382A"/>
                </a:solidFill>
                <a:latin typeface="Arial"/>
                <a:cs typeface="Arial"/>
              </a:rPr>
              <a:t>x</a:t>
            </a:r>
            <a:r>
              <a:rPr dirty="0" baseline="-6666" sz="1875" b="1">
                <a:solidFill>
                  <a:srgbClr val="BF382A"/>
                </a:solidFill>
                <a:latin typeface="Arial"/>
                <a:cs typeface="Arial"/>
              </a:rPr>
              <a:t>	</a:t>
            </a:r>
            <a:r>
              <a:rPr dirty="0" sz="1050" b="1">
                <a:solidFill>
                  <a:srgbClr val="003366"/>
                </a:solidFill>
                <a:latin typeface="Arial"/>
                <a:cs typeface="Arial"/>
              </a:rPr>
              <a:t>Proprietary</a:t>
            </a:r>
            <a:r>
              <a:rPr dirty="0" sz="1050" spc="-1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050" spc="-35" b="1">
                <a:solidFill>
                  <a:srgbClr val="003366"/>
                </a:solidFill>
                <a:latin typeface="Arial"/>
                <a:cs typeface="Arial"/>
              </a:rPr>
              <a:t>CT-</a:t>
            </a:r>
            <a:r>
              <a:rPr dirty="0" sz="1050" b="1">
                <a:solidFill>
                  <a:srgbClr val="003366"/>
                </a:solidFill>
                <a:latin typeface="Arial"/>
                <a:cs typeface="Arial"/>
              </a:rPr>
              <a:t>based</a:t>
            </a:r>
            <a:r>
              <a:rPr dirty="0" sz="1050" spc="-1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003366"/>
                </a:solidFill>
                <a:latin typeface="Arial"/>
                <a:cs typeface="Arial"/>
              </a:rPr>
              <a:t>planning</a:t>
            </a:r>
            <a:r>
              <a:rPr dirty="0" sz="1050" spc="-1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—</a:t>
            </a:r>
            <a:r>
              <a:rPr dirty="0" sz="1050" spc="-1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adds</a:t>
            </a:r>
            <a:r>
              <a:rPr dirty="0" sz="1050" spc="-1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1A1A2E"/>
                </a:solidFill>
                <a:latin typeface="Arial"/>
                <a:cs typeface="Arial"/>
              </a:rPr>
              <a:t>pre-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op</a:t>
            </a:r>
            <a:r>
              <a:rPr dirty="0" sz="1050" spc="-1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cost</a:t>
            </a:r>
            <a:r>
              <a:rPr dirty="0" sz="1050" spc="-1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and</a:t>
            </a:r>
            <a:r>
              <a:rPr dirty="0" sz="1050" spc="-1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radiation</a:t>
            </a:r>
            <a:r>
              <a:rPr dirty="0" sz="1050" spc="-1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1A1A2E"/>
                </a:solidFill>
                <a:latin typeface="Arial"/>
                <a:cs typeface="Arial"/>
              </a:rPr>
              <a:t>exposure;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workflow</a:t>
            </a:r>
            <a:r>
              <a:rPr dirty="0" sz="1050" spc="-3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dependency</a:t>
            </a:r>
            <a:r>
              <a:rPr dirty="0" sz="1050" spc="-3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on</a:t>
            </a:r>
            <a:r>
              <a:rPr dirty="0" sz="1050" spc="-2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Stryker</a:t>
            </a:r>
            <a:r>
              <a:rPr dirty="0" sz="1050" spc="-3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1A1A2E"/>
                </a:solidFill>
                <a:latin typeface="Arial"/>
                <a:cs typeface="Arial"/>
              </a:rPr>
              <a:t>services</a:t>
            </a:r>
            <a:endParaRPr sz="1050">
              <a:latin typeface="Arial"/>
              <a:cs typeface="Arial"/>
            </a:endParaRPr>
          </a:p>
        </p:txBody>
      </p:sp>
      <p:grpSp>
        <p:nvGrpSpPr>
          <p:cNvPr id="49" name="object 49"/>
          <p:cNvGrpSpPr/>
          <p:nvPr/>
        </p:nvGrpSpPr>
        <p:grpSpPr>
          <a:xfrm>
            <a:off x="6353174" y="3619500"/>
            <a:ext cx="5400675" cy="552450"/>
            <a:chOff x="6353174" y="3619500"/>
            <a:chExt cx="5400675" cy="552450"/>
          </a:xfrm>
        </p:grpSpPr>
        <p:sp>
          <p:nvSpPr>
            <p:cNvPr id="50" name="object 50"/>
            <p:cNvSpPr/>
            <p:nvPr/>
          </p:nvSpPr>
          <p:spPr>
            <a:xfrm>
              <a:off x="6353174" y="3619500"/>
              <a:ext cx="5400675" cy="552450"/>
            </a:xfrm>
            <a:custGeom>
              <a:avLst/>
              <a:gdLst/>
              <a:ahLst/>
              <a:cxnLst/>
              <a:rect l="l" t="t" r="r" b="b"/>
              <a:pathLst>
                <a:path w="5400675" h="552450">
                  <a:moveTo>
                    <a:pt x="5400674" y="552449"/>
                  </a:moveTo>
                  <a:lnTo>
                    <a:pt x="0" y="552449"/>
                  </a:lnTo>
                  <a:lnTo>
                    <a:pt x="0" y="0"/>
                  </a:lnTo>
                  <a:lnTo>
                    <a:pt x="5400674" y="0"/>
                  </a:lnTo>
                  <a:lnTo>
                    <a:pt x="5400674" y="5524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1" name="object 5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86524" y="3714750"/>
              <a:ext cx="209549" cy="209549"/>
            </a:xfrm>
            <a:prstGeom prst="rect">
              <a:avLst/>
            </a:prstGeom>
          </p:spPr>
        </p:pic>
      </p:grpSp>
      <p:sp>
        <p:nvSpPr>
          <p:cNvPr id="52" name="object 52"/>
          <p:cNvSpPr txBox="1"/>
          <p:nvPr/>
        </p:nvSpPr>
        <p:spPr>
          <a:xfrm>
            <a:off x="6353174" y="3619500"/>
            <a:ext cx="5400675" cy="552450"/>
          </a:xfrm>
          <a:prstGeom prst="rect">
            <a:avLst/>
          </a:prstGeom>
        </p:spPr>
        <p:txBody>
          <a:bodyPr wrap="square" lIns="0" tIns="53975" rIns="0" bIns="0" rtlCol="0" vert="horz">
            <a:spAutoFit/>
          </a:bodyPr>
          <a:lstStyle/>
          <a:p>
            <a:pPr marL="438150" marR="189230" indent="-245745">
              <a:lnSpc>
                <a:spcPct val="108300"/>
              </a:lnSpc>
              <a:spcBef>
                <a:spcPts val="425"/>
              </a:spcBef>
              <a:tabLst>
                <a:tab pos="437515" algn="l"/>
              </a:tabLst>
            </a:pPr>
            <a:r>
              <a:rPr dirty="0" baseline="-6666" sz="1875" spc="-75" b="1">
                <a:solidFill>
                  <a:srgbClr val="BF382A"/>
                </a:solidFill>
                <a:latin typeface="Arial"/>
                <a:cs typeface="Arial"/>
              </a:rPr>
              <a:t>x</a:t>
            </a:r>
            <a:r>
              <a:rPr dirty="0" baseline="-6666" sz="1875" b="1">
                <a:solidFill>
                  <a:srgbClr val="BF382A"/>
                </a:solidFill>
                <a:latin typeface="Arial"/>
                <a:cs typeface="Arial"/>
              </a:rPr>
              <a:t>	</a:t>
            </a:r>
            <a:r>
              <a:rPr dirty="0" sz="1050" b="1">
                <a:solidFill>
                  <a:srgbClr val="003366"/>
                </a:solidFill>
                <a:latin typeface="Arial"/>
                <a:cs typeface="Arial"/>
              </a:rPr>
              <a:t>High</a:t>
            </a:r>
            <a:r>
              <a:rPr dirty="0" sz="1050" spc="-2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003366"/>
                </a:solidFill>
                <a:latin typeface="Arial"/>
                <a:cs typeface="Arial"/>
              </a:rPr>
              <a:t>capital</a:t>
            </a:r>
            <a:r>
              <a:rPr dirty="0" sz="1050" spc="-2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003366"/>
                </a:solidFill>
                <a:latin typeface="Arial"/>
                <a:cs typeface="Arial"/>
              </a:rPr>
              <a:t>cost</a:t>
            </a:r>
            <a:r>
              <a:rPr dirty="0" sz="1050" spc="-2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—</a:t>
            </a:r>
            <a:r>
              <a:rPr dirty="0" sz="1050" spc="-2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significant</a:t>
            </a:r>
            <a:r>
              <a:rPr dirty="0" sz="1050" spc="-2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OR</a:t>
            </a:r>
            <a:r>
              <a:rPr dirty="0" sz="1050" spc="-2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infrastructure</a:t>
            </a:r>
            <a:r>
              <a:rPr dirty="0" sz="1050" spc="-2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investment;</a:t>
            </a:r>
            <a:r>
              <a:rPr dirty="0" sz="1050" spc="-2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higher</a:t>
            </a:r>
            <a:r>
              <a:rPr dirty="0" sz="1050" spc="-2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total</a:t>
            </a:r>
            <a:r>
              <a:rPr dirty="0" sz="1050" spc="-2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cost</a:t>
            </a:r>
            <a:r>
              <a:rPr dirty="0" sz="1050" spc="-2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 spc="-25">
                <a:solidFill>
                  <a:srgbClr val="1A1A2E"/>
                </a:solidFill>
                <a:latin typeface="Arial"/>
                <a:cs typeface="Arial"/>
              </a:rPr>
              <a:t>of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ownership</a:t>
            </a:r>
            <a:r>
              <a:rPr dirty="0" sz="1050" spc="-2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for</a:t>
            </a:r>
            <a:r>
              <a:rPr dirty="0" sz="1050" spc="-2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1A1A2E"/>
                </a:solidFill>
                <a:latin typeface="Arial"/>
                <a:cs typeface="Arial"/>
              </a:rPr>
              <a:t>hospital</a:t>
            </a:r>
            <a:endParaRPr sz="1050">
              <a:latin typeface="Arial"/>
              <a:cs typeface="Arial"/>
            </a:endParaRPr>
          </a:p>
        </p:txBody>
      </p:sp>
      <p:grpSp>
        <p:nvGrpSpPr>
          <p:cNvPr id="53" name="object 53"/>
          <p:cNvGrpSpPr/>
          <p:nvPr/>
        </p:nvGrpSpPr>
        <p:grpSpPr>
          <a:xfrm>
            <a:off x="6353174" y="4267200"/>
            <a:ext cx="5400675" cy="552450"/>
            <a:chOff x="6353174" y="4267200"/>
            <a:chExt cx="5400675" cy="552450"/>
          </a:xfrm>
        </p:grpSpPr>
        <p:sp>
          <p:nvSpPr>
            <p:cNvPr id="54" name="object 54"/>
            <p:cNvSpPr/>
            <p:nvPr/>
          </p:nvSpPr>
          <p:spPr>
            <a:xfrm>
              <a:off x="6353174" y="4267200"/>
              <a:ext cx="5400675" cy="552450"/>
            </a:xfrm>
            <a:custGeom>
              <a:avLst/>
              <a:gdLst/>
              <a:ahLst/>
              <a:cxnLst/>
              <a:rect l="l" t="t" r="r" b="b"/>
              <a:pathLst>
                <a:path w="5400675" h="552450">
                  <a:moveTo>
                    <a:pt x="5400674" y="552449"/>
                  </a:moveTo>
                  <a:lnTo>
                    <a:pt x="0" y="552449"/>
                  </a:lnTo>
                  <a:lnTo>
                    <a:pt x="0" y="0"/>
                  </a:lnTo>
                  <a:lnTo>
                    <a:pt x="5400674" y="0"/>
                  </a:lnTo>
                  <a:lnTo>
                    <a:pt x="5400674" y="5524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5" name="object 5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86524" y="4362450"/>
              <a:ext cx="209549" cy="209549"/>
            </a:xfrm>
            <a:prstGeom prst="rect">
              <a:avLst/>
            </a:prstGeom>
          </p:spPr>
        </p:pic>
      </p:grpSp>
      <p:sp>
        <p:nvSpPr>
          <p:cNvPr id="56" name="object 56"/>
          <p:cNvSpPr txBox="1"/>
          <p:nvPr/>
        </p:nvSpPr>
        <p:spPr>
          <a:xfrm>
            <a:off x="6353174" y="4267200"/>
            <a:ext cx="5400675" cy="552450"/>
          </a:xfrm>
          <a:prstGeom prst="rect">
            <a:avLst/>
          </a:prstGeom>
        </p:spPr>
        <p:txBody>
          <a:bodyPr wrap="square" lIns="0" tIns="53975" rIns="0" bIns="0" rtlCol="0" vert="horz">
            <a:spAutoFit/>
          </a:bodyPr>
          <a:lstStyle/>
          <a:p>
            <a:pPr marL="438150" marR="226060" indent="-245745">
              <a:lnSpc>
                <a:spcPct val="108300"/>
              </a:lnSpc>
              <a:spcBef>
                <a:spcPts val="425"/>
              </a:spcBef>
              <a:tabLst>
                <a:tab pos="437515" algn="l"/>
              </a:tabLst>
            </a:pPr>
            <a:r>
              <a:rPr dirty="0" baseline="-6666" sz="1875" spc="-75" b="1">
                <a:solidFill>
                  <a:srgbClr val="BF382A"/>
                </a:solidFill>
                <a:latin typeface="Arial"/>
                <a:cs typeface="Arial"/>
              </a:rPr>
              <a:t>x</a:t>
            </a:r>
            <a:r>
              <a:rPr dirty="0" baseline="-6666" sz="1875" b="1">
                <a:solidFill>
                  <a:srgbClr val="BF382A"/>
                </a:solidFill>
                <a:latin typeface="Arial"/>
                <a:cs typeface="Arial"/>
              </a:rPr>
              <a:t>	</a:t>
            </a:r>
            <a:r>
              <a:rPr dirty="0" sz="1050" b="1">
                <a:solidFill>
                  <a:srgbClr val="003366"/>
                </a:solidFill>
                <a:latin typeface="Arial"/>
                <a:cs typeface="Arial"/>
              </a:rPr>
              <a:t>Vendor</a:t>
            </a:r>
            <a:r>
              <a:rPr dirty="0" sz="1050" spc="-2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003366"/>
                </a:solidFill>
                <a:latin typeface="Arial"/>
                <a:cs typeface="Arial"/>
              </a:rPr>
              <a:t>lock-in</a:t>
            </a:r>
            <a:r>
              <a:rPr dirty="0" sz="1050" spc="-2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003366"/>
                </a:solidFill>
                <a:latin typeface="Arial"/>
                <a:cs typeface="Arial"/>
              </a:rPr>
              <a:t>risk</a:t>
            </a:r>
            <a:r>
              <a:rPr dirty="0" sz="1050" spc="-2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—</a:t>
            </a:r>
            <a:r>
              <a:rPr dirty="0" sz="1050" spc="-2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hospitals</a:t>
            </a:r>
            <a:r>
              <a:rPr dirty="0" sz="1050" spc="-2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dependent</a:t>
            </a:r>
            <a:r>
              <a:rPr dirty="0" sz="1050" spc="-2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on</a:t>
            </a:r>
            <a:r>
              <a:rPr dirty="0" sz="1050" spc="-2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Stryker</a:t>
            </a:r>
            <a:r>
              <a:rPr dirty="0" sz="1050" spc="-2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for</a:t>
            </a:r>
            <a:r>
              <a:rPr dirty="0" sz="1050" spc="-2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all</a:t>
            </a:r>
            <a:r>
              <a:rPr dirty="0" sz="1050" spc="-2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service,</a:t>
            </a:r>
            <a:r>
              <a:rPr dirty="0" sz="1050" spc="-2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1A1A2E"/>
                </a:solidFill>
                <a:latin typeface="Arial"/>
                <a:cs typeface="Arial"/>
              </a:rPr>
              <a:t>upgrades,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and</a:t>
            </a:r>
            <a:r>
              <a:rPr dirty="0" sz="1050" spc="-3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implant</a:t>
            </a:r>
            <a:r>
              <a:rPr dirty="0" sz="1050" spc="-2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supply</a:t>
            </a:r>
            <a:r>
              <a:rPr dirty="0" sz="1050" spc="-3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1A1A2E"/>
                </a:solidFill>
                <a:latin typeface="Arial"/>
                <a:cs typeface="Arial"/>
              </a:rPr>
              <a:t>continuity</a:t>
            </a:r>
            <a:endParaRPr sz="1050">
              <a:latin typeface="Arial"/>
              <a:cs typeface="Arial"/>
            </a:endParaRPr>
          </a:p>
        </p:txBody>
      </p:sp>
      <p:sp>
        <p:nvSpPr>
          <p:cNvPr id="57" name="object 57"/>
          <p:cNvSpPr/>
          <p:nvPr/>
        </p:nvSpPr>
        <p:spPr>
          <a:xfrm>
            <a:off x="457199" y="5991225"/>
            <a:ext cx="11296650" cy="495300"/>
          </a:xfrm>
          <a:custGeom>
            <a:avLst/>
            <a:gdLst/>
            <a:ahLst/>
            <a:cxnLst/>
            <a:rect l="l" t="t" r="r" b="b"/>
            <a:pathLst>
              <a:path w="11296650" h="495300">
                <a:moveTo>
                  <a:pt x="11296649" y="495299"/>
                </a:moveTo>
                <a:lnTo>
                  <a:pt x="0" y="495299"/>
                </a:lnTo>
                <a:lnTo>
                  <a:pt x="0" y="0"/>
                </a:lnTo>
                <a:lnTo>
                  <a:pt x="11296649" y="0"/>
                </a:lnTo>
                <a:lnTo>
                  <a:pt x="11296649" y="495299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 txBox="1"/>
          <p:nvPr/>
        </p:nvSpPr>
        <p:spPr>
          <a:xfrm>
            <a:off x="673099" y="6064250"/>
            <a:ext cx="10480040" cy="337820"/>
          </a:xfrm>
          <a:prstGeom prst="rect">
            <a:avLst/>
          </a:prstGeom>
        </p:spPr>
        <p:txBody>
          <a:bodyPr wrap="square" lIns="0" tIns="24130" rIns="0" bIns="0" rtlCol="0" vert="horz">
            <a:spAutoFit/>
          </a:bodyPr>
          <a:lstStyle/>
          <a:p>
            <a:pPr marL="12700" marR="5080">
              <a:lnSpc>
                <a:spcPts val="1200"/>
              </a:lnSpc>
              <a:spcBef>
                <a:spcPts val="190"/>
              </a:spcBef>
            </a:pPr>
            <a:r>
              <a:rPr dirty="0" sz="1050" b="1">
                <a:solidFill>
                  <a:srgbClr val="F0A500"/>
                </a:solidFill>
                <a:latin typeface="Arial"/>
                <a:cs typeface="Arial"/>
              </a:rPr>
              <a:t>Key</a:t>
            </a:r>
            <a:r>
              <a:rPr dirty="0" sz="1050" spc="-35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F0A500"/>
                </a:solidFill>
                <a:latin typeface="Arial"/>
                <a:cs typeface="Arial"/>
              </a:rPr>
              <a:t>Message:</a:t>
            </a:r>
            <a:r>
              <a:rPr dirty="0" sz="1050" spc="-20" b="1">
                <a:solidFill>
                  <a:srgbClr val="F0A500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FFFFFF"/>
                </a:solidFill>
                <a:latin typeface="Arial"/>
                <a:cs typeface="Arial"/>
              </a:rPr>
              <a:t>ROSA</a:t>
            </a:r>
            <a:r>
              <a:rPr dirty="0" sz="105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FFFFFF"/>
                </a:solidFill>
                <a:latin typeface="Arial"/>
                <a:cs typeface="Arial"/>
              </a:rPr>
              <a:t>Knee</a:t>
            </a:r>
            <a:r>
              <a:rPr dirty="0" sz="1050" spc="-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FFFFFF"/>
                </a:solidFill>
                <a:latin typeface="Arial"/>
                <a:cs typeface="Arial"/>
              </a:rPr>
              <a:t>delivers</a:t>
            </a:r>
            <a:r>
              <a:rPr dirty="0" sz="1050" spc="-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FFFFFF"/>
                </a:solidFill>
                <a:latin typeface="Arial"/>
                <a:cs typeface="Arial"/>
              </a:rPr>
              <a:t>2.5×</a:t>
            </a:r>
            <a:r>
              <a:rPr dirty="0" sz="1050" spc="-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FFFFFF"/>
                </a:solidFill>
                <a:latin typeface="Arial"/>
                <a:cs typeface="Arial"/>
              </a:rPr>
              <a:t>more</a:t>
            </a:r>
            <a:r>
              <a:rPr dirty="0" sz="1050" spc="-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FFFFFF"/>
                </a:solidFill>
                <a:latin typeface="Arial"/>
                <a:cs typeface="Arial"/>
              </a:rPr>
              <a:t>precision</a:t>
            </a:r>
            <a:r>
              <a:rPr dirty="0" sz="1050" spc="-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FFFFFF"/>
                </a:solidFill>
                <a:latin typeface="Arial"/>
                <a:cs typeface="Arial"/>
              </a:rPr>
              <a:t>landmarks,</a:t>
            </a:r>
            <a:r>
              <a:rPr dirty="0" sz="1050" spc="-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FFFFFF"/>
                </a:solidFill>
                <a:latin typeface="Arial"/>
                <a:cs typeface="Arial"/>
              </a:rPr>
              <a:t>full</a:t>
            </a:r>
            <a:r>
              <a:rPr dirty="0" sz="1050" spc="-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FFFFFF"/>
                </a:solidFill>
                <a:latin typeface="Arial"/>
                <a:cs typeface="Arial"/>
              </a:rPr>
              <a:t>implant</a:t>
            </a:r>
            <a:r>
              <a:rPr dirty="0" sz="1050" spc="-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FFFFFF"/>
                </a:solidFill>
                <a:latin typeface="Arial"/>
                <a:cs typeface="Arial"/>
              </a:rPr>
              <a:t>portfolio</a:t>
            </a:r>
            <a:r>
              <a:rPr dirty="0" sz="1050" spc="-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FFFFFF"/>
                </a:solidFill>
                <a:latin typeface="Arial"/>
                <a:cs typeface="Arial"/>
              </a:rPr>
              <a:t>freedom,</a:t>
            </a:r>
            <a:r>
              <a:rPr dirty="0" sz="1050" spc="-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050" spc="-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050" spc="-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FFFFFF"/>
                </a:solidFill>
                <a:latin typeface="Arial"/>
                <a:cs typeface="Arial"/>
              </a:rPr>
              <a:t>lower</a:t>
            </a:r>
            <a:r>
              <a:rPr dirty="0" sz="1050" spc="-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FFFFFF"/>
                </a:solidFill>
                <a:latin typeface="Arial"/>
                <a:cs typeface="Arial"/>
              </a:rPr>
              <a:t>total</a:t>
            </a:r>
            <a:r>
              <a:rPr dirty="0" sz="1050" spc="-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FFFFFF"/>
                </a:solidFill>
                <a:latin typeface="Arial"/>
                <a:cs typeface="Arial"/>
              </a:rPr>
              <a:t>cost</a:t>
            </a:r>
            <a:r>
              <a:rPr dirty="0" sz="1050" spc="-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1050" spc="-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FFFFFF"/>
                </a:solidFill>
                <a:latin typeface="Arial"/>
                <a:cs typeface="Arial"/>
              </a:rPr>
              <a:t>ownership</a:t>
            </a:r>
            <a:r>
              <a:rPr dirty="0" sz="1050" spc="-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FFFFFF"/>
                </a:solidFill>
                <a:latin typeface="Arial"/>
                <a:cs typeface="Arial"/>
              </a:rPr>
              <a:t>—</a:t>
            </a:r>
            <a:r>
              <a:rPr dirty="0" sz="1050" spc="-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FFFFFF"/>
                </a:solidFill>
                <a:latin typeface="Arial"/>
                <a:cs typeface="Arial"/>
              </a:rPr>
              <a:t>making</a:t>
            </a:r>
            <a:r>
              <a:rPr dirty="0" sz="1050" spc="-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FFFFFF"/>
                </a:solidFill>
                <a:latin typeface="Arial"/>
                <a:cs typeface="Arial"/>
              </a:rPr>
              <a:t>it</a:t>
            </a:r>
            <a:r>
              <a:rPr dirty="0" sz="1050" spc="-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050" spc="-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FFFFFF"/>
                </a:solidFill>
                <a:latin typeface="Arial"/>
                <a:cs typeface="Arial"/>
              </a:rPr>
              <a:t>clinically</a:t>
            </a:r>
            <a:r>
              <a:rPr dirty="0" sz="1050" spc="-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050" spc="-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FFFFFF"/>
                </a:solidFill>
                <a:latin typeface="Arial"/>
                <a:cs typeface="Arial"/>
              </a:rPr>
              <a:t>commercially </a:t>
            </a:r>
            <a:r>
              <a:rPr dirty="0" sz="1050">
                <a:solidFill>
                  <a:srgbClr val="FFFFFF"/>
                </a:solidFill>
                <a:latin typeface="Arial"/>
                <a:cs typeface="Arial"/>
              </a:rPr>
              <a:t>superior</a:t>
            </a:r>
            <a:r>
              <a:rPr dirty="0" sz="1050" spc="-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FFFFFF"/>
                </a:solidFill>
                <a:latin typeface="Arial"/>
                <a:cs typeface="Arial"/>
              </a:rPr>
              <a:t>choice</a:t>
            </a:r>
            <a:r>
              <a:rPr dirty="0" sz="1050" spc="-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FFFFFF"/>
                </a:solidFill>
                <a:latin typeface="Arial"/>
                <a:cs typeface="Arial"/>
              </a:rPr>
              <a:t>for</a:t>
            </a:r>
            <a:r>
              <a:rPr dirty="0" sz="1050" spc="-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FFFFFF"/>
                </a:solidFill>
                <a:latin typeface="Arial"/>
                <a:cs typeface="Arial"/>
              </a:rPr>
              <a:t>Indian</a:t>
            </a:r>
            <a:r>
              <a:rPr dirty="0" sz="1050" spc="-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FFFFFF"/>
                </a:solidFill>
                <a:latin typeface="Arial"/>
                <a:cs typeface="Arial"/>
              </a:rPr>
              <a:t>corporate</a:t>
            </a:r>
            <a:r>
              <a:rPr dirty="0" sz="1050" spc="-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FFFFFF"/>
                </a:solidFill>
                <a:latin typeface="Arial"/>
                <a:cs typeface="Arial"/>
              </a:rPr>
              <a:t>hospitals.</a:t>
            </a:r>
            <a:endParaRPr sz="1050">
              <a:latin typeface="Arial"/>
              <a:cs typeface="Arial"/>
            </a:endParaRPr>
          </a:p>
        </p:txBody>
      </p:sp>
      <p:sp>
        <p:nvSpPr>
          <p:cNvPr id="59" name="object 59"/>
          <p:cNvSpPr/>
          <p:nvPr/>
        </p:nvSpPr>
        <p:spPr>
          <a:xfrm>
            <a:off x="76199" y="6581775"/>
            <a:ext cx="12058650" cy="9525"/>
          </a:xfrm>
          <a:custGeom>
            <a:avLst/>
            <a:gdLst/>
            <a:ahLst/>
            <a:cxnLst/>
            <a:rect l="l" t="t" r="r" b="b"/>
            <a:pathLst>
              <a:path w="12058650" h="9525">
                <a:moveTo>
                  <a:pt x="12058649" y="9524"/>
                </a:moveTo>
                <a:lnTo>
                  <a:pt x="0" y="9524"/>
                </a:lnTo>
                <a:lnTo>
                  <a:pt x="0" y="0"/>
                </a:lnTo>
                <a:lnTo>
                  <a:pt x="12058649" y="0"/>
                </a:lnTo>
                <a:lnTo>
                  <a:pt x="12058649" y="9524"/>
                </a:lnTo>
                <a:close/>
              </a:path>
            </a:pathLst>
          </a:custGeom>
          <a:solidFill>
            <a:srgbClr val="000000">
              <a:alpha val="101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57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ADGcatalyst</a:t>
            </a:r>
            <a:r>
              <a:rPr dirty="0" spc="80"/>
              <a:t> </a:t>
            </a:r>
            <a:r>
              <a:rPr dirty="0"/>
              <a:t>Strategic</a:t>
            </a:r>
            <a:r>
              <a:rPr dirty="0" spc="85"/>
              <a:t> </a:t>
            </a:r>
            <a:r>
              <a:rPr dirty="0"/>
              <a:t>Consulting,</a:t>
            </a:r>
            <a:r>
              <a:rPr dirty="0" spc="80"/>
              <a:t> </a:t>
            </a:r>
            <a:r>
              <a:rPr dirty="0" spc="-20"/>
              <a:t>2026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34850" cy="6858000"/>
            <a:chOff x="0" y="0"/>
            <a:chExt cx="1213485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12"/>
              <a:ext cx="12134850" cy="6858000"/>
            </a:xfrm>
            <a:custGeom>
              <a:avLst/>
              <a:gdLst/>
              <a:ahLst/>
              <a:cxnLst/>
              <a:rect l="l" t="t" r="r" b="b"/>
              <a:pathLst>
                <a:path w="12134850" h="6858000">
                  <a:moveTo>
                    <a:pt x="12134837" y="0"/>
                  </a:moveTo>
                  <a:lnTo>
                    <a:pt x="76187" y="0"/>
                  </a:lnTo>
                  <a:lnTo>
                    <a:pt x="0" y="0"/>
                  </a:lnTo>
                  <a:lnTo>
                    <a:pt x="0" y="6857987"/>
                  </a:lnTo>
                  <a:lnTo>
                    <a:pt x="76187" y="6857987"/>
                  </a:lnTo>
                  <a:lnTo>
                    <a:pt x="76187" y="981075"/>
                  </a:lnTo>
                  <a:lnTo>
                    <a:pt x="12134837" y="981075"/>
                  </a:lnTo>
                  <a:lnTo>
                    <a:pt x="12134837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76199" y="942975"/>
              <a:ext cx="12058650" cy="38100"/>
            </a:xfrm>
            <a:custGeom>
              <a:avLst/>
              <a:gdLst/>
              <a:ahLst/>
              <a:cxnLst/>
              <a:rect l="l" t="t" r="r" b="b"/>
              <a:pathLst>
                <a:path w="12058650" h="38100">
                  <a:moveTo>
                    <a:pt x="12058649" y="38099"/>
                  </a:moveTo>
                  <a:lnTo>
                    <a:pt x="0" y="38099"/>
                  </a:lnTo>
                  <a:lnTo>
                    <a:pt x="0" y="0"/>
                  </a:lnTo>
                  <a:lnTo>
                    <a:pt x="12058649" y="0"/>
                  </a:lnTo>
                  <a:lnTo>
                    <a:pt x="12058649" y="3809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9969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85"/>
              </a:spcBef>
            </a:pPr>
            <a:r>
              <a:rPr dirty="0"/>
              <a:t>ROSA</a:t>
            </a:r>
            <a:r>
              <a:rPr dirty="0" spc="-105"/>
              <a:t> </a:t>
            </a:r>
            <a:r>
              <a:rPr dirty="0"/>
              <a:t>+ Implant </a:t>
            </a:r>
            <a:r>
              <a:rPr dirty="0" spc="-10"/>
              <a:t>Synergy</a:t>
            </a:r>
          </a:p>
          <a:p>
            <a:pPr marL="12700">
              <a:lnSpc>
                <a:spcPct val="100000"/>
              </a:lnSpc>
              <a:spcBef>
                <a:spcPts val="309"/>
              </a:spcBef>
            </a:pPr>
            <a:r>
              <a:rPr dirty="0" sz="1100">
                <a:solidFill>
                  <a:srgbClr val="F0A500"/>
                </a:solidFill>
              </a:rPr>
              <a:t>How</a:t>
            </a:r>
            <a:r>
              <a:rPr dirty="0" sz="1100" spc="80">
                <a:solidFill>
                  <a:srgbClr val="F0A500"/>
                </a:solidFill>
              </a:rPr>
              <a:t> </a:t>
            </a:r>
            <a:r>
              <a:rPr dirty="0" sz="1100">
                <a:solidFill>
                  <a:srgbClr val="F0A500"/>
                </a:solidFill>
              </a:rPr>
              <a:t>Robotic</a:t>
            </a:r>
            <a:r>
              <a:rPr dirty="0" sz="1100" spc="85">
                <a:solidFill>
                  <a:srgbClr val="F0A500"/>
                </a:solidFill>
              </a:rPr>
              <a:t> </a:t>
            </a:r>
            <a:r>
              <a:rPr dirty="0" sz="1100">
                <a:solidFill>
                  <a:srgbClr val="F0A500"/>
                </a:solidFill>
              </a:rPr>
              <a:t>Precision</a:t>
            </a:r>
            <a:r>
              <a:rPr dirty="0" sz="1100" spc="80">
                <a:solidFill>
                  <a:srgbClr val="F0A500"/>
                </a:solidFill>
              </a:rPr>
              <a:t> </a:t>
            </a:r>
            <a:r>
              <a:rPr dirty="0" sz="1100">
                <a:solidFill>
                  <a:srgbClr val="F0A500"/>
                </a:solidFill>
              </a:rPr>
              <a:t>Drives</a:t>
            </a:r>
            <a:r>
              <a:rPr dirty="0" sz="1100" spc="80">
                <a:solidFill>
                  <a:srgbClr val="F0A500"/>
                </a:solidFill>
              </a:rPr>
              <a:t> </a:t>
            </a:r>
            <a:r>
              <a:rPr dirty="0" sz="1100">
                <a:solidFill>
                  <a:srgbClr val="F0A500"/>
                </a:solidFill>
              </a:rPr>
              <a:t>Implant</a:t>
            </a:r>
            <a:r>
              <a:rPr dirty="0" sz="1100" spc="85">
                <a:solidFill>
                  <a:srgbClr val="F0A500"/>
                </a:solidFill>
              </a:rPr>
              <a:t> </a:t>
            </a:r>
            <a:r>
              <a:rPr dirty="0" sz="1100">
                <a:solidFill>
                  <a:srgbClr val="F0A500"/>
                </a:solidFill>
              </a:rPr>
              <a:t>Pull-Through</a:t>
            </a:r>
            <a:r>
              <a:rPr dirty="0" sz="1100" spc="80">
                <a:solidFill>
                  <a:srgbClr val="F0A500"/>
                </a:solidFill>
              </a:rPr>
              <a:t> </a:t>
            </a:r>
            <a:r>
              <a:rPr dirty="0" sz="1100">
                <a:solidFill>
                  <a:srgbClr val="F0A500"/>
                </a:solidFill>
              </a:rPr>
              <a:t>and</a:t>
            </a:r>
            <a:r>
              <a:rPr dirty="0" sz="1100" spc="85">
                <a:solidFill>
                  <a:srgbClr val="F0A500"/>
                </a:solidFill>
              </a:rPr>
              <a:t> </a:t>
            </a:r>
            <a:r>
              <a:rPr dirty="0" sz="1100">
                <a:solidFill>
                  <a:srgbClr val="F0A500"/>
                </a:solidFill>
              </a:rPr>
              <a:t>Superior</a:t>
            </a:r>
            <a:r>
              <a:rPr dirty="0" sz="1100" spc="80">
                <a:solidFill>
                  <a:srgbClr val="F0A500"/>
                </a:solidFill>
              </a:rPr>
              <a:t> </a:t>
            </a:r>
            <a:r>
              <a:rPr dirty="0" sz="1100" spc="-10">
                <a:solidFill>
                  <a:srgbClr val="F0A500"/>
                </a:solidFill>
              </a:rPr>
              <a:t>Outcomes</a:t>
            </a:r>
            <a:endParaRPr sz="1100"/>
          </a:p>
        </p:txBody>
      </p:sp>
      <p:sp>
        <p:nvSpPr>
          <p:cNvPr id="6" name="object 6"/>
          <p:cNvSpPr txBox="1"/>
          <p:nvPr/>
        </p:nvSpPr>
        <p:spPr>
          <a:xfrm>
            <a:off x="609599" y="1266825"/>
            <a:ext cx="304800" cy="304800"/>
          </a:xfrm>
          <a:prstGeom prst="rect">
            <a:avLst/>
          </a:prstGeom>
          <a:solidFill>
            <a:srgbClr val="003366"/>
          </a:solidFill>
        </p:spPr>
        <p:txBody>
          <a:bodyPr wrap="square" lIns="0" tIns="381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300"/>
              </a:spcBef>
            </a:pPr>
            <a:r>
              <a:rPr dirty="0" sz="1200" spc="-50" b="1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57199" y="1171575"/>
            <a:ext cx="6067425" cy="752475"/>
          </a:xfrm>
          <a:prstGeom prst="rect">
            <a:avLst/>
          </a:prstGeom>
          <a:solidFill>
            <a:srgbClr val="FFFFFF"/>
          </a:solidFill>
        </p:spPr>
        <p:txBody>
          <a:bodyPr wrap="square" lIns="0" tIns="69215" rIns="0" bIns="0" rtlCol="0" vert="horz">
            <a:spAutoFit/>
          </a:bodyPr>
          <a:lstStyle/>
          <a:p>
            <a:pPr marL="589915" marR="236220">
              <a:lnSpc>
                <a:spcPct val="116100"/>
              </a:lnSpc>
              <a:spcBef>
                <a:spcPts val="545"/>
              </a:spcBef>
            </a:pPr>
            <a:r>
              <a:rPr dirty="0" sz="1050" spc="-10" b="1">
                <a:solidFill>
                  <a:srgbClr val="003366"/>
                </a:solidFill>
                <a:latin typeface="Arial"/>
                <a:cs typeface="Arial"/>
              </a:rPr>
              <a:t>Data-</a:t>
            </a:r>
            <a:r>
              <a:rPr dirty="0" sz="1050" b="1">
                <a:solidFill>
                  <a:srgbClr val="003366"/>
                </a:solidFill>
                <a:latin typeface="Arial"/>
                <a:cs typeface="Arial"/>
              </a:rPr>
              <a:t>Driven</a:t>
            </a:r>
            <a:r>
              <a:rPr dirty="0" sz="1050" spc="-2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003366"/>
                </a:solidFill>
                <a:latin typeface="Arial"/>
                <a:cs typeface="Arial"/>
              </a:rPr>
              <a:t>Implant</a:t>
            </a:r>
            <a:r>
              <a:rPr dirty="0" sz="1050" spc="-2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003366"/>
                </a:solidFill>
                <a:latin typeface="Arial"/>
                <a:cs typeface="Arial"/>
              </a:rPr>
              <a:t>Selection:</a:t>
            </a:r>
            <a:r>
              <a:rPr dirty="0" sz="1050" spc="-2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ROSA's</a:t>
            </a:r>
            <a:r>
              <a:rPr dirty="0" sz="1050" spc="-2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1A1A2E"/>
                </a:solidFill>
                <a:latin typeface="Arial"/>
                <a:cs typeface="Arial"/>
              </a:rPr>
              <a:t>90-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landmark</a:t>
            </a:r>
            <a:r>
              <a:rPr dirty="0" sz="1050" spc="-2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mapping</a:t>
            </a:r>
            <a:r>
              <a:rPr dirty="0" sz="1050" spc="-2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generates</a:t>
            </a:r>
            <a:r>
              <a:rPr dirty="0" sz="1050" spc="-2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1A1A2E"/>
                </a:solidFill>
                <a:latin typeface="Arial"/>
                <a:cs typeface="Arial"/>
              </a:rPr>
              <a:t>patient-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specific</a:t>
            </a:r>
            <a:r>
              <a:rPr dirty="0" sz="1050" spc="-3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anatomy</a:t>
            </a:r>
            <a:r>
              <a:rPr dirty="0" sz="1050" spc="-2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data</a:t>
            </a:r>
            <a:r>
              <a:rPr dirty="0" sz="1050" spc="-2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that</a:t>
            </a:r>
            <a:r>
              <a:rPr dirty="0" sz="1050" spc="-2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directly</a:t>
            </a:r>
            <a:r>
              <a:rPr dirty="0" sz="1050" spc="-2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informs</a:t>
            </a:r>
            <a:r>
              <a:rPr dirty="0" sz="1050" spc="-2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Persona</a:t>
            </a:r>
            <a:r>
              <a:rPr dirty="0" sz="1050" spc="-2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IQ</a:t>
            </a:r>
            <a:r>
              <a:rPr dirty="0" sz="1050" spc="-2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/</a:t>
            </a:r>
            <a:r>
              <a:rPr dirty="0" sz="1050" spc="-2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Persona</a:t>
            </a:r>
            <a:r>
              <a:rPr dirty="0" sz="1050" spc="-2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implant</a:t>
            </a:r>
            <a:r>
              <a:rPr dirty="0" sz="1050" spc="-2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sizing,</a:t>
            </a:r>
            <a:r>
              <a:rPr dirty="0" sz="1050" spc="-2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1A1A2E"/>
                </a:solidFill>
                <a:latin typeface="Arial"/>
                <a:cs typeface="Arial"/>
              </a:rPr>
              <a:t>reducing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outlier</a:t>
            </a:r>
            <a:r>
              <a:rPr dirty="0" sz="1050" spc="-2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positioning</a:t>
            </a:r>
            <a:r>
              <a:rPr dirty="0" sz="1050" spc="-2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by</a:t>
            </a:r>
            <a:r>
              <a:rPr dirty="0" sz="1050" spc="-2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up</a:t>
            </a:r>
            <a:r>
              <a:rPr dirty="0" sz="1050" spc="-2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to</a:t>
            </a:r>
            <a:r>
              <a:rPr dirty="0" sz="1050" spc="-20">
                <a:solidFill>
                  <a:srgbClr val="1A1A2E"/>
                </a:solidFill>
                <a:latin typeface="Arial"/>
                <a:cs typeface="Arial"/>
              </a:rPr>
              <a:t> 40%.</a:t>
            </a:r>
            <a:endParaRPr sz="10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09599" y="2133600"/>
            <a:ext cx="304800" cy="304800"/>
          </a:xfrm>
          <a:prstGeom prst="rect">
            <a:avLst/>
          </a:prstGeom>
          <a:solidFill>
            <a:srgbClr val="003366"/>
          </a:solidFill>
        </p:spPr>
        <p:txBody>
          <a:bodyPr wrap="square" lIns="0" tIns="381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300"/>
              </a:spcBef>
            </a:pPr>
            <a:r>
              <a:rPr dirty="0" sz="1200" spc="-50" b="1">
                <a:solidFill>
                  <a:srgbClr val="FFFFFF"/>
                </a:solidFill>
                <a:latin typeface="Arial"/>
                <a:cs typeface="Arial"/>
              </a:rPr>
              <a:t>2</a:t>
            </a:r>
            <a:endParaRPr sz="12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57199" y="2038350"/>
            <a:ext cx="6067425" cy="752475"/>
          </a:xfrm>
          <a:prstGeom prst="rect">
            <a:avLst/>
          </a:prstGeom>
          <a:solidFill>
            <a:srgbClr val="FFFFFF"/>
          </a:solidFill>
        </p:spPr>
        <p:txBody>
          <a:bodyPr wrap="square" lIns="0" tIns="69215" rIns="0" bIns="0" rtlCol="0" vert="horz">
            <a:spAutoFit/>
          </a:bodyPr>
          <a:lstStyle/>
          <a:p>
            <a:pPr algn="just" marL="589915" marR="539750">
              <a:lnSpc>
                <a:spcPct val="116100"/>
              </a:lnSpc>
              <a:spcBef>
                <a:spcPts val="545"/>
              </a:spcBef>
            </a:pPr>
            <a:r>
              <a:rPr dirty="0" sz="1050" b="1">
                <a:solidFill>
                  <a:srgbClr val="003366"/>
                </a:solidFill>
                <a:latin typeface="Arial"/>
                <a:cs typeface="Arial"/>
              </a:rPr>
              <a:t>ROSA</a:t>
            </a:r>
            <a:r>
              <a:rPr dirty="0" sz="1050" spc="-7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003366"/>
                </a:solidFill>
                <a:latin typeface="Arial"/>
                <a:cs typeface="Arial"/>
              </a:rPr>
              <a:t>OPTIMIZE</a:t>
            </a:r>
            <a:r>
              <a:rPr dirty="0" sz="1050" spc="-3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003366"/>
                </a:solidFill>
                <a:latin typeface="Arial"/>
                <a:cs typeface="Arial"/>
              </a:rPr>
              <a:t>Protocol:</a:t>
            </a:r>
            <a:r>
              <a:rPr dirty="0" sz="1050" spc="-7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A</a:t>
            </a:r>
            <a:r>
              <a:rPr dirty="0" sz="1050" spc="-7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standardised</a:t>
            </a:r>
            <a:r>
              <a:rPr dirty="0" sz="1050" spc="-2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surgical</a:t>
            </a:r>
            <a:r>
              <a:rPr dirty="0" sz="1050" spc="-2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workflow</a:t>
            </a:r>
            <a:r>
              <a:rPr dirty="0" sz="1050" spc="-3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linking</a:t>
            </a:r>
            <a:r>
              <a:rPr dirty="0" sz="1050" spc="-2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robotic</a:t>
            </a:r>
            <a:r>
              <a:rPr dirty="0" sz="1050" spc="-2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plan</a:t>
            </a:r>
            <a:r>
              <a:rPr dirty="0" sz="1050" spc="-25">
                <a:solidFill>
                  <a:srgbClr val="1A1A2E"/>
                </a:solidFill>
                <a:latin typeface="Arial"/>
                <a:cs typeface="Arial"/>
              </a:rPr>
              <a:t> to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implant</a:t>
            </a:r>
            <a:r>
              <a:rPr dirty="0" sz="1050" spc="-4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placement.</a:t>
            </a:r>
            <a:r>
              <a:rPr dirty="0" sz="1050" spc="-3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Reproducible</a:t>
            </a:r>
            <a:r>
              <a:rPr dirty="0" sz="1050" spc="-3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alignment</a:t>
            </a:r>
            <a:r>
              <a:rPr dirty="0" sz="1050" spc="-3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targets</a:t>
            </a:r>
            <a:r>
              <a:rPr dirty="0" sz="1050" spc="-3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across</a:t>
            </a:r>
            <a:r>
              <a:rPr dirty="0" sz="1050" spc="-3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all</a:t>
            </a:r>
            <a:r>
              <a:rPr dirty="0" sz="1050" spc="-3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surgeons</a:t>
            </a:r>
            <a:r>
              <a:rPr dirty="0" sz="1050" spc="-3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—</a:t>
            </a:r>
            <a:r>
              <a:rPr dirty="0" sz="1050" spc="-3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novice</a:t>
            </a:r>
            <a:r>
              <a:rPr dirty="0" sz="1050" spc="-3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 spc="-25">
                <a:solidFill>
                  <a:srgbClr val="1A1A2E"/>
                </a:solidFill>
                <a:latin typeface="Arial"/>
                <a:cs typeface="Arial"/>
              </a:rPr>
              <a:t>to </a:t>
            </a:r>
            <a:r>
              <a:rPr dirty="0" sz="1050" spc="-10">
                <a:solidFill>
                  <a:srgbClr val="1A1A2E"/>
                </a:solidFill>
                <a:latin typeface="Arial"/>
                <a:cs typeface="Arial"/>
              </a:rPr>
              <a:t>expert.</a:t>
            </a:r>
            <a:endParaRPr sz="10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09599" y="3000375"/>
            <a:ext cx="304800" cy="304800"/>
          </a:xfrm>
          <a:prstGeom prst="rect">
            <a:avLst/>
          </a:prstGeom>
          <a:solidFill>
            <a:srgbClr val="003366"/>
          </a:solidFill>
        </p:spPr>
        <p:txBody>
          <a:bodyPr wrap="square" lIns="0" tIns="381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300"/>
              </a:spcBef>
            </a:pPr>
            <a:r>
              <a:rPr dirty="0" sz="1200" spc="-50" b="1">
                <a:solidFill>
                  <a:srgbClr val="FFFFFF"/>
                </a:solidFill>
                <a:latin typeface="Arial"/>
                <a:cs typeface="Arial"/>
              </a:rPr>
              <a:t>3</a:t>
            </a:r>
            <a:endParaRPr sz="12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57199" y="2905125"/>
            <a:ext cx="6067425" cy="74295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69215" rIns="0" bIns="0" rtlCol="0" vert="horz">
            <a:spAutoFit/>
          </a:bodyPr>
          <a:lstStyle/>
          <a:p>
            <a:pPr marL="589915" marR="295275">
              <a:lnSpc>
                <a:spcPct val="116100"/>
              </a:lnSpc>
              <a:spcBef>
                <a:spcPts val="545"/>
              </a:spcBef>
            </a:pPr>
            <a:r>
              <a:rPr dirty="0" sz="1050" b="1">
                <a:solidFill>
                  <a:srgbClr val="003366"/>
                </a:solidFill>
                <a:latin typeface="Arial"/>
                <a:cs typeface="Arial"/>
              </a:rPr>
              <a:t>Implant</a:t>
            </a:r>
            <a:r>
              <a:rPr dirty="0" sz="1050" spc="-2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003366"/>
                </a:solidFill>
                <a:latin typeface="Arial"/>
                <a:cs typeface="Arial"/>
              </a:rPr>
              <a:t>Portfolio</a:t>
            </a:r>
            <a:r>
              <a:rPr dirty="0" sz="1050" spc="-2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003366"/>
                </a:solidFill>
                <a:latin typeface="Arial"/>
                <a:cs typeface="Arial"/>
              </a:rPr>
              <a:t>Breadth:</a:t>
            </a:r>
            <a:r>
              <a:rPr dirty="0" sz="1050" spc="-2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ROSA</a:t>
            </a:r>
            <a:r>
              <a:rPr dirty="0" sz="1050" spc="-7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is</a:t>
            </a:r>
            <a:r>
              <a:rPr dirty="0" sz="1050" spc="-2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compatible</a:t>
            </a:r>
            <a:r>
              <a:rPr dirty="0" sz="1050" spc="-2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with</a:t>
            </a:r>
            <a:r>
              <a:rPr dirty="0" sz="1050" spc="-2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Persona</a:t>
            </a:r>
            <a:r>
              <a:rPr dirty="0" sz="1050" spc="-2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IQ</a:t>
            </a:r>
            <a:r>
              <a:rPr dirty="0" sz="1050" spc="-2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(smart</a:t>
            </a:r>
            <a:r>
              <a:rPr dirty="0" sz="1050" spc="-1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1A1A2E"/>
                </a:solidFill>
                <a:latin typeface="Arial"/>
                <a:cs typeface="Arial"/>
              </a:rPr>
              <a:t>implant),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Persona,</a:t>
            </a:r>
            <a:r>
              <a:rPr dirty="0" sz="1050" spc="-3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and</a:t>
            </a:r>
            <a:r>
              <a:rPr dirty="0" sz="1050" spc="-3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NexGen</a:t>
            </a:r>
            <a:r>
              <a:rPr dirty="0" sz="1050" spc="-2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—</a:t>
            </a:r>
            <a:r>
              <a:rPr dirty="0" sz="1050" spc="-3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giving</a:t>
            </a:r>
            <a:r>
              <a:rPr dirty="0" sz="1050" spc="-3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surgeons</a:t>
            </a:r>
            <a:r>
              <a:rPr dirty="0" sz="1050" spc="-2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flexibility</a:t>
            </a:r>
            <a:r>
              <a:rPr dirty="0" sz="1050" spc="-3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while</a:t>
            </a:r>
            <a:r>
              <a:rPr dirty="0" sz="1050" spc="-2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keeping</a:t>
            </a:r>
            <a:r>
              <a:rPr dirty="0" sz="1050" spc="-3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the</a:t>
            </a:r>
            <a:r>
              <a:rPr dirty="0" sz="1050" spc="-3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full</a:t>
            </a:r>
            <a:r>
              <a:rPr dirty="0" sz="1050" spc="-2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revenue</a:t>
            </a:r>
            <a:r>
              <a:rPr dirty="0" sz="1050" spc="-3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 spc="-10">
                <a:solidFill>
                  <a:srgbClr val="1A1A2E"/>
                </a:solidFill>
                <a:latin typeface="Arial"/>
                <a:cs typeface="Arial"/>
              </a:rPr>
              <a:t>within </a:t>
            </a:r>
            <a:r>
              <a:rPr dirty="0" sz="1050" spc="-25">
                <a:solidFill>
                  <a:srgbClr val="1A1A2E"/>
                </a:solidFill>
                <a:latin typeface="Arial"/>
                <a:cs typeface="Arial"/>
              </a:rPr>
              <a:t>ZB.</a:t>
            </a:r>
            <a:endParaRPr sz="10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09599" y="3857625"/>
            <a:ext cx="304800" cy="304800"/>
          </a:xfrm>
          <a:prstGeom prst="rect">
            <a:avLst/>
          </a:prstGeom>
          <a:solidFill>
            <a:srgbClr val="003366"/>
          </a:solidFill>
        </p:spPr>
        <p:txBody>
          <a:bodyPr wrap="square" lIns="0" tIns="381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300"/>
              </a:spcBef>
            </a:pPr>
            <a:r>
              <a:rPr dirty="0" sz="1200" spc="-50" b="1">
                <a:solidFill>
                  <a:srgbClr val="FFFFFF"/>
                </a:solidFill>
                <a:latin typeface="Arial"/>
                <a:cs typeface="Arial"/>
              </a:rPr>
              <a:t>4</a:t>
            </a:r>
            <a:endParaRPr sz="12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57199" y="3762375"/>
            <a:ext cx="6067425" cy="752475"/>
          </a:xfrm>
          <a:prstGeom prst="rect">
            <a:avLst/>
          </a:prstGeom>
          <a:solidFill>
            <a:srgbClr val="FFFFFF"/>
          </a:solidFill>
        </p:spPr>
        <p:txBody>
          <a:bodyPr wrap="square" lIns="0" tIns="64769" rIns="0" bIns="0" rtlCol="0" vert="horz">
            <a:spAutoFit/>
          </a:bodyPr>
          <a:lstStyle/>
          <a:p>
            <a:pPr marL="589915" marR="288925">
              <a:lnSpc>
                <a:spcPct val="119000"/>
              </a:lnSpc>
              <a:spcBef>
                <a:spcPts val="509"/>
              </a:spcBef>
            </a:pPr>
            <a:r>
              <a:rPr dirty="0" sz="1050" b="1">
                <a:solidFill>
                  <a:srgbClr val="003366"/>
                </a:solidFill>
                <a:latin typeface="Arial"/>
                <a:cs typeface="Arial"/>
              </a:rPr>
              <a:t>Revenue</a:t>
            </a:r>
            <a:r>
              <a:rPr dirty="0" sz="1050" spc="-4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003366"/>
                </a:solidFill>
                <a:latin typeface="Arial"/>
                <a:cs typeface="Arial"/>
              </a:rPr>
              <a:t>Multiplier</a:t>
            </a:r>
            <a:r>
              <a:rPr dirty="0" sz="1050" spc="-2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003366"/>
                </a:solidFill>
                <a:latin typeface="Arial"/>
                <a:cs typeface="Arial"/>
              </a:rPr>
              <a:t>Effect:</a:t>
            </a:r>
            <a:r>
              <a:rPr dirty="0" sz="1050" spc="-2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Each</a:t>
            </a:r>
            <a:r>
              <a:rPr dirty="0" sz="1050" spc="-2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ROSA</a:t>
            </a:r>
            <a:r>
              <a:rPr dirty="0" sz="1050" spc="-7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case</a:t>
            </a:r>
            <a:r>
              <a:rPr dirty="0" sz="1050" spc="-2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generates</a:t>
            </a:r>
            <a:r>
              <a:rPr dirty="0" sz="1050" spc="-2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both</a:t>
            </a:r>
            <a:r>
              <a:rPr dirty="0" sz="1050" spc="-2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robot</a:t>
            </a:r>
            <a:r>
              <a:rPr dirty="0" sz="1050" spc="-3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utilisation</a:t>
            </a:r>
            <a:r>
              <a:rPr dirty="0" sz="1050" spc="-2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value</a:t>
            </a:r>
            <a:r>
              <a:rPr dirty="0" sz="1050" spc="-25">
                <a:solidFill>
                  <a:srgbClr val="1A1A2E"/>
                </a:solidFill>
                <a:latin typeface="Arial"/>
                <a:cs typeface="Arial"/>
              </a:rPr>
              <a:t> and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implant</a:t>
            </a:r>
            <a:r>
              <a:rPr dirty="0" sz="1050" spc="-4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revenue.</a:t>
            </a:r>
            <a:r>
              <a:rPr dirty="0" sz="1050" spc="-4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Corporate</a:t>
            </a:r>
            <a:r>
              <a:rPr dirty="0" sz="1050" spc="-4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hospital</a:t>
            </a:r>
            <a:r>
              <a:rPr dirty="0" sz="1050" spc="-4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volume</a:t>
            </a:r>
            <a:r>
              <a:rPr dirty="0" sz="1050" spc="-4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commitments</a:t>
            </a:r>
            <a:r>
              <a:rPr dirty="0" sz="1050" spc="-4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compound</a:t>
            </a:r>
            <a:r>
              <a:rPr dirty="0" sz="1050" spc="-4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this</a:t>
            </a:r>
            <a:r>
              <a:rPr dirty="0" sz="1050" spc="-4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>
                <a:solidFill>
                  <a:srgbClr val="1A1A2E"/>
                </a:solidFill>
                <a:latin typeface="Arial"/>
                <a:cs typeface="Arial"/>
              </a:rPr>
              <a:t>synergy</a:t>
            </a:r>
            <a:r>
              <a:rPr dirty="0" sz="1050" spc="-4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1050" spc="-25">
                <a:solidFill>
                  <a:srgbClr val="1A1A2E"/>
                </a:solidFill>
                <a:latin typeface="Arial"/>
                <a:cs typeface="Arial"/>
              </a:rPr>
              <a:t>at </a:t>
            </a:r>
            <a:r>
              <a:rPr dirty="0" sz="1050" spc="-10">
                <a:solidFill>
                  <a:srgbClr val="1A1A2E"/>
                </a:solidFill>
                <a:latin typeface="Arial"/>
                <a:cs typeface="Arial"/>
              </a:rPr>
              <a:t>scale.</a:t>
            </a:r>
            <a:endParaRPr sz="1050">
              <a:latin typeface="Arial"/>
              <a:cs typeface="Arial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76199" y="2209800"/>
            <a:ext cx="12058650" cy="4381500"/>
            <a:chOff x="76199" y="2209800"/>
            <a:chExt cx="12058650" cy="4381500"/>
          </a:xfrm>
        </p:grpSpPr>
        <p:sp>
          <p:nvSpPr>
            <p:cNvPr id="15" name="object 15"/>
            <p:cNvSpPr/>
            <p:nvPr/>
          </p:nvSpPr>
          <p:spPr>
            <a:xfrm>
              <a:off x="7267574" y="2209800"/>
              <a:ext cx="4000500" cy="3238500"/>
            </a:xfrm>
            <a:custGeom>
              <a:avLst/>
              <a:gdLst/>
              <a:ahLst/>
              <a:cxnLst/>
              <a:rect l="l" t="t" r="r" b="b"/>
              <a:pathLst>
                <a:path w="4000500" h="3238500">
                  <a:moveTo>
                    <a:pt x="4000499" y="3238499"/>
                  </a:moveTo>
                  <a:lnTo>
                    <a:pt x="0" y="3238499"/>
                  </a:lnTo>
                  <a:lnTo>
                    <a:pt x="0" y="0"/>
                  </a:lnTo>
                  <a:lnTo>
                    <a:pt x="4000499" y="0"/>
                  </a:lnTo>
                  <a:lnTo>
                    <a:pt x="4000499" y="3238499"/>
                  </a:lnTo>
                  <a:close/>
                </a:path>
              </a:pathLst>
            </a:custGeom>
            <a:solidFill>
              <a:srgbClr val="DFE9F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7277099" y="2219325"/>
              <a:ext cx="3981450" cy="3219450"/>
            </a:xfrm>
            <a:custGeom>
              <a:avLst/>
              <a:gdLst/>
              <a:ahLst/>
              <a:cxnLst/>
              <a:rect l="l" t="t" r="r" b="b"/>
              <a:pathLst>
                <a:path w="3981450" h="3219450">
                  <a:moveTo>
                    <a:pt x="0" y="0"/>
                  </a:moveTo>
                  <a:lnTo>
                    <a:pt x="3981449" y="0"/>
                  </a:lnTo>
                  <a:lnTo>
                    <a:pt x="3981449" y="3219449"/>
                  </a:lnTo>
                  <a:lnTo>
                    <a:pt x="0" y="3219449"/>
                  </a:lnTo>
                  <a:lnTo>
                    <a:pt x="0" y="0"/>
                  </a:lnTo>
                  <a:close/>
                </a:path>
              </a:pathLst>
            </a:custGeom>
            <a:ln w="19049">
              <a:solidFill>
                <a:srgbClr val="005999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7" name="object 1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67574" y="2714625"/>
              <a:ext cx="4000499" cy="2228849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76199" y="6581775"/>
              <a:ext cx="12058650" cy="9525"/>
            </a:xfrm>
            <a:custGeom>
              <a:avLst/>
              <a:gdLst/>
              <a:ahLst/>
              <a:cxnLst/>
              <a:rect l="l" t="t" r="r" b="b"/>
              <a:pathLst>
                <a:path w="12058650" h="9525">
                  <a:moveTo>
                    <a:pt x="12058649" y="9524"/>
                  </a:moveTo>
                  <a:lnTo>
                    <a:pt x="0" y="9524"/>
                  </a:lnTo>
                  <a:lnTo>
                    <a:pt x="0" y="0"/>
                  </a:lnTo>
                  <a:lnTo>
                    <a:pt x="12058649" y="0"/>
                  </a:lnTo>
                  <a:lnTo>
                    <a:pt x="12058649" y="9524"/>
                  </a:lnTo>
                  <a:close/>
                </a:path>
              </a:pathLst>
            </a:custGeom>
            <a:solidFill>
              <a:srgbClr val="000000">
                <a:alpha val="10198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" name="object 19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57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ADGcatalyst</a:t>
            </a:r>
            <a:r>
              <a:rPr dirty="0" spc="80"/>
              <a:t> </a:t>
            </a:r>
            <a:r>
              <a:rPr dirty="0"/>
              <a:t>Strategic</a:t>
            </a:r>
            <a:r>
              <a:rPr dirty="0" spc="85"/>
              <a:t> </a:t>
            </a:r>
            <a:r>
              <a:rPr dirty="0"/>
              <a:t>Consulting,</a:t>
            </a:r>
            <a:r>
              <a:rPr dirty="0" spc="80"/>
              <a:t> </a:t>
            </a:r>
            <a:r>
              <a:rPr dirty="0" spc="-20"/>
              <a:t>2026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34850" cy="6858000"/>
            <a:chOff x="0" y="0"/>
            <a:chExt cx="1213485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12"/>
              <a:ext cx="12134850" cy="6858000"/>
            </a:xfrm>
            <a:custGeom>
              <a:avLst/>
              <a:gdLst/>
              <a:ahLst/>
              <a:cxnLst/>
              <a:rect l="l" t="t" r="r" b="b"/>
              <a:pathLst>
                <a:path w="12134850" h="6858000">
                  <a:moveTo>
                    <a:pt x="12134837" y="0"/>
                  </a:moveTo>
                  <a:lnTo>
                    <a:pt x="76187" y="0"/>
                  </a:lnTo>
                  <a:lnTo>
                    <a:pt x="0" y="0"/>
                  </a:lnTo>
                  <a:lnTo>
                    <a:pt x="0" y="6857987"/>
                  </a:lnTo>
                  <a:lnTo>
                    <a:pt x="76187" y="6857987"/>
                  </a:lnTo>
                  <a:lnTo>
                    <a:pt x="76187" y="981075"/>
                  </a:lnTo>
                  <a:lnTo>
                    <a:pt x="12134837" y="981075"/>
                  </a:lnTo>
                  <a:lnTo>
                    <a:pt x="12134837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76199" y="942975"/>
              <a:ext cx="12058650" cy="38100"/>
            </a:xfrm>
            <a:custGeom>
              <a:avLst/>
              <a:gdLst/>
              <a:ahLst/>
              <a:cxnLst/>
              <a:rect l="l" t="t" r="r" b="b"/>
              <a:pathLst>
                <a:path w="12058650" h="38100">
                  <a:moveTo>
                    <a:pt x="12058649" y="38099"/>
                  </a:moveTo>
                  <a:lnTo>
                    <a:pt x="0" y="38099"/>
                  </a:lnTo>
                  <a:lnTo>
                    <a:pt x="0" y="0"/>
                  </a:lnTo>
                  <a:lnTo>
                    <a:pt x="12058649" y="0"/>
                  </a:lnTo>
                  <a:lnTo>
                    <a:pt x="12058649" y="3809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9969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85"/>
              </a:spcBef>
            </a:pPr>
            <a:r>
              <a:rPr dirty="0"/>
              <a:t>180-Day KPI </a:t>
            </a:r>
            <a:r>
              <a:rPr dirty="0" spc="-10"/>
              <a:t>Dashboard</a:t>
            </a:r>
          </a:p>
          <a:p>
            <a:pPr marL="12700">
              <a:lnSpc>
                <a:spcPct val="100000"/>
              </a:lnSpc>
              <a:spcBef>
                <a:spcPts val="309"/>
              </a:spcBef>
            </a:pPr>
            <a:r>
              <a:rPr dirty="0" sz="1100">
                <a:solidFill>
                  <a:srgbClr val="F0A500"/>
                </a:solidFill>
              </a:rPr>
              <a:t>Tracking</a:t>
            </a:r>
            <a:r>
              <a:rPr dirty="0" sz="1100" spc="50">
                <a:solidFill>
                  <a:srgbClr val="F0A500"/>
                </a:solidFill>
              </a:rPr>
              <a:t> </a:t>
            </a:r>
            <a:r>
              <a:rPr dirty="0" sz="1100">
                <a:solidFill>
                  <a:srgbClr val="F0A500"/>
                </a:solidFill>
              </a:rPr>
              <a:t>Revenue</a:t>
            </a:r>
            <a:r>
              <a:rPr dirty="0" sz="1100" spc="50">
                <a:solidFill>
                  <a:srgbClr val="F0A500"/>
                </a:solidFill>
              </a:rPr>
              <a:t> </a:t>
            </a:r>
            <a:r>
              <a:rPr dirty="0" sz="1100">
                <a:solidFill>
                  <a:srgbClr val="F0A500"/>
                </a:solidFill>
              </a:rPr>
              <a:t>Growth,</a:t>
            </a:r>
            <a:r>
              <a:rPr dirty="0" sz="1100" spc="50">
                <a:solidFill>
                  <a:srgbClr val="F0A500"/>
                </a:solidFill>
              </a:rPr>
              <a:t> </a:t>
            </a:r>
            <a:r>
              <a:rPr dirty="0" sz="1100">
                <a:solidFill>
                  <a:srgbClr val="F0A500"/>
                </a:solidFill>
              </a:rPr>
              <a:t>Volume,</a:t>
            </a:r>
            <a:r>
              <a:rPr dirty="0" sz="1100" spc="50">
                <a:solidFill>
                  <a:srgbClr val="F0A500"/>
                </a:solidFill>
              </a:rPr>
              <a:t> </a:t>
            </a:r>
            <a:r>
              <a:rPr dirty="0" sz="1100">
                <a:solidFill>
                  <a:srgbClr val="F0A500"/>
                </a:solidFill>
              </a:rPr>
              <a:t>and</a:t>
            </a:r>
            <a:r>
              <a:rPr dirty="0" sz="1100" spc="50">
                <a:solidFill>
                  <a:srgbClr val="F0A500"/>
                </a:solidFill>
              </a:rPr>
              <a:t> </a:t>
            </a:r>
            <a:r>
              <a:rPr dirty="0" sz="1100">
                <a:solidFill>
                  <a:srgbClr val="F0A500"/>
                </a:solidFill>
              </a:rPr>
              <a:t>Market Access</a:t>
            </a:r>
            <a:r>
              <a:rPr dirty="0" sz="1100" spc="50">
                <a:solidFill>
                  <a:srgbClr val="F0A500"/>
                </a:solidFill>
              </a:rPr>
              <a:t> </a:t>
            </a:r>
            <a:r>
              <a:rPr dirty="0" sz="1100" spc="-10">
                <a:solidFill>
                  <a:srgbClr val="F0A500"/>
                </a:solidFill>
              </a:rPr>
              <a:t>Milestones</a:t>
            </a:r>
            <a:endParaRPr sz="1100"/>
          </a:p>
        </p:txBody>
      </p:sp>
      <p:sp>
        <p:nvSpPr>
          <p:cNvPr id="6" name="object 6"/>
          <p:cNvSpPr txBox="1"/>
          <p:nvPr/>
        </p:nvSpPr>
        <p:spPr>
          <a:xfrm>
            <a:off x="457199" y="1171575"/>
            <a:ext cx="2133600" cy="93345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127000" rIns="0" bIns="0" rtlCol="0" vert="horz">
            <a:spAutoFit/>
          </a:bodyPr>
          <a:lstStyle/>
          <a:p>
            <a:pPr marL="152400">
              <a:lnSpc>
                <a:spcPct val="100000"/>
              </a:lnSpc>
              <a:spcBef>
                <a:spcPts val="1000"/>
              </a:spcBef>
            </a:pPr>
            <a:r>
              <a:rPr dirty="0" sz="950" b="1">
                <a:solidFill>
                  <a:srgbClr val="666666"/>
                </a:solidFill>
                <a:latin typeface="Arial"/>
                <a:cs typeface="Arial"/>
              </a:rPr>
              <a:t>Revenue</a:t>
            </a:r>
            <a:r>
              <a:rPr dirty="0" sz="950" spc="110" b="1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666666"/>
                </a:solidFill>
                <a:latin typeface="Arial"/>
                <a:cs typeface="Arial"/>
              </a:rPr>
              <a:t>Growth</a:t>
            </a:r>
            <a:r>
              <a:rPr dirty="0" sz="950" spc="114" b="1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950" spc="-10" b="1">
                <a:solidFill>
                  <a:srgbClr val="666666"/>
                </a:solidFill>
                <a:latin typeface="Arial"/>
                <a:cs typeface="Arial"/>
              </a:rPr>
              <a:t>Target</a:t>
            </a:r>
            <a:endParaRPr sz="950">
              <a:latin typeface="Arial"/>
              <a:cs typeface="Arial"/>
            </a:endParaRPr>
          </a:p>
          <a:p>
            <a:pPr marL="152400">
              <a:lnSpc>
                <a:spcPct val="100000"/>
              </a:lnSpc>
              <a:spcBef>
                <a:spcPts val="260"/>
              </a:spcBef>
            </a:pPr>
            <a:r>
              <a:rPr dirty="0" sz="2100" spc="-20" b="1">
                <a:solidFill>
                  <a:srgbClr val="003366"/>
                </a:solidFill>
                <a:latin typeface="Arial"/>
                <a:cs typeface="Arial"/>
              </a:rPr>
              <a:t>+35%</a:t>
            </a:r>
            <a:endParaRPr sz="2100">
              <a:latin typeface="Arial"/>
              <a:cs typeface="Arial"/>
            </a:endParaRPr>
          </a:p>
          <a:p>
            <a:pPr marL="152400">
              <a:lnSpc>
                <a:spcPct val="100000"/>
              </a:lnSpc>
              <a:spcBef>
                <a:spcPts val="254"/>
              </a:spcBef>
            </a:pPr>
            <a:r>
              <a:rPr dirty="0" sz="900">
                <a:solidFill>
                  <a:srgbClr val="878787"/>
                </a:solidFill>
                <a:latin typeface="Arial"/>
                <a:cs typeface="Arial"/>
              </a:rPr>
              <a:t>vs. Day 0 </a:t>
            </a:r>
            <a:r>
              <a:rPr dirty="0" sz="900" spc="-10">
                <a:solidFill>
                  <a:srgbClr val="878787"/>
                </a:solidFill>
                <a:latin typeface="Arial"/>
                <a:cs typeface="Arial"/>
              </a:rPr>
              <a:t>baseline</a:t>
            </a:r>
            <a:endParaRPr sz="9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743199" y="1171575"/>
            <a:ext cx="2143125" cy="93345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127000" rIns="0" bIns="0" rtlCol="0" vert="horz">
            <a:spAutoFit/>
          </a:bodyPr>
          <a:lstStyle/>
          <a:p>
            <a:pPr marL="155575">
              <a:lnSpc>
                <a:spcPct val="100000"/>
              </a:lnSpc>
              <a:spcBef>
                <a:spcPts val="1000"/>
              </a:spcBef>
            </a:pPr>
            <a:r>
              <a:rPr dirty="0" sz="950" b="1">
                <a:solidFill>
                  <a:srgbClr val="666666"/>
                </a:solidFill>
                <a:latin typeface="Arial"/>
                <a:cs typeface="Arial"/>
              </a:rPr>
              <a:t>Corporate</a:t>
            </a:r>
            <a:r>
              <a:rPr dirty="0" sz="950" spc="95" b="1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666666"/>
                </a:solidFill>
                <a:latin typeface="Arial"/>
                <a:cs typeface="Arial"/>
              </a:rPr>
              <a:t>Chains</a:t>
            </a:r>
            <a:r>
              <a:rPr dirty="0" sz="950" spc="100" b="1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950" spc="-10" b="1">
                <a:solidFill>
                  <a:srgbClr val="666666"/>
                </a:solidFill>
                <a:latin typeface="Arial"/>
                <a:cs typeface="Arial"/>
              </a:rPr>
              <a:t>Onboarded</a:t>
            </a:r>
            <a:endParaRPr sz="950">
              <a:latin typeface="Arial"/>
              <a:cs typeface="Arial"/>
            </a:endParaRPr>
          </a:p>
          <a:p>
            <a:pPr marL="155575">
              <a:lnSpc>
                <a:spcPct val="100000"/>
              </a:lnSpc>
              <a:spcBef>
                <a:spcPts val="260"/>
              </a:spcBef>
            </a:pPr>
            <a:r>
              <a:rPr dirty="0" sz="2100" spc="-50" b="1">
                <a:solidFill>
                  <a:srgbClr val="003366"/>
                </a:solidFill>
                <a:latin typeface="Arial"/>
                <a:cs typeface="Arial"/>
              </a:rPr>
              <a:t>4</a:t>
            </a:r>
            <a:endParaRPr sz="2100">
              <a:latin typeface="Arial"/>
              <a:cs typeface="Arial"/>
            </a:endParaRPr>
          </a:p>
          <a:p>
            <a:pPr marL="155575">
              <a:lnSpc>
                <a:spcPct val="100000"/>
              </a:lnSpc>
              <a:spcBef>
                <a:spcPts val="254"/>
              </a:spcBef>
            </a:pPr>
            <a:r>
              <a:rPr dirty="0" sz="900">
                <a:solidFill>
                  <a:srgbClr val="878787"/>
                </a:solidFill>
                <a:latin typeface="Arial"/>
                <a:cs typeface="Arial"/>
              </a:rPr>
              <a:t>Apollo, Fortis, Max, </a:t>
            </a:r>
            <a:r>
              <a:rPr dirty="0" sz="900" spc="-10">
                <a:solidFill>
                  <a:srgbClr val="878787"/>
                </a:solidFill>
                <a:latin typeface="Arial"/>
                <a:cs typeface="Arial"/>
              </a:rPr>
              <a:t>Manipal</a:t>
            </a:r>
            <a:endParaRPr sz="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038724" y="1171575"/>
            <a:ext cx="2133600" cy="93345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127000" rIns="0" bIns="0" rtlCol="0" vert="horz">
            <a:spAutoFit/>
          </a:bodyPr>
          <a:lstStyle/>
          <a:p>
            <a:pPr marL="149860">
              <a:lnSpc>
                <a:spcPct val="100000"/>
              </a:lnSpc>
              <a:spcBef>
                <a:spcPts val="1000"/>
              </a:spcBef>
            </a:pPr>
            <a:r>
              <a:rPr dirty="0" sz="950" b="1">
                <a:solidFill>
                  <a:srgbClr val="666666"/>
                </a:solidFill>
                <a:latin typeface="Arial"/>
                <a:cs typeface="Arial"/>
              </a:rPr>
              <a:t>ROSA</a:t>
            </a:r>
            <a:r>
              <a:rPr dirty="0" sz="950" spc="30" b="1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666666"/>
                </a:solidFill>
                <a:latin typeface="Arial"/>
                <a:cs typeface="Arial"/>
              </a:rPr>
              <a:t>Cases</a:t>
            </a:r>
            <a:r>
              <a:rPr dirty="0" sz="950" spc="80" b="1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950" spc="-10" b="1">
                <a:solidFill>
                  <a:srgbClr val="666666"/>
                </a:solidFill>
                <a:latin typeface="Arial"/>
                <a:cs typeface="Arial"/>
              </a:rPr>
              <a:t>(Monthly)</a:t>
            </a:r>
            <a:endParaRPr sz="950">
              <a:latin typeface="Arial"/>
              <a:cs typeface="Arial"/>
            </a:endParaRPr>
          </a:p>
          <a:p>
            <a:pPr marL="149860">
              <a:lnSpc>
                <a:spcPct val="100000"/>
              </a:lnSpc>
              <a:spcBef>
                <a:spcPts val="260"/>
              </a:spcBef>
            </a:pPr>
            <a:r>
              <a:rPr dirty="0" sz="2100" spc="-20" b="1">
                <a:solidFill>
                  <a:srgbClr val="003366"/>
                </a:solidFill>
                <a:latin typeface="Arial"/>
                <a:cs typeface="Arial"/>
              </a:rPr>
              <a:t>+40%</a:t>
            </a:r>
            <a:endParaRPr sz="2100">
              <a:latin typeface="Arial"/>
              <a:cs typeface="Arial"/>
            </a:endParaRPr>
          </a:p>
          <a:p>
            <a:pPr marL="149860">
              <a:lnSpc>
                <a:spcPct val="100000"/>
              </a:lnSpc>
              <a:spcBef>
                <a:spcPts val="254"/>
              </a:spcBef>
            </a:pPr>
            <a:r>
              <a:rPr dirty="0" sz="900">
                <a:solidFill>
                  <a:srgbClr val="878787"/>
                </a:solidFill>
                <a:latin typeface="Arial"/>
                <a:cs typeface="Arial"/>
              </a:rPr>
              <a:t>vs. Day 0 </a:t>
            </a:r>
            <a:r>
              <a:rPr dirty="0" sz="900" spc="-10">
                <a:solidFill>
                  <a:srgbClr val="878787"/>
                </a:solidFill>
                <a:latin typeface="Arial"/>
                <a:cs typeface="Arial"/>
              </a:rPr>
              <a:t>baseline</a:t>
            </a:r>
            <a:endParaRPr sz="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324724" y="1171575"/>
            <a:ext cx="2143125" cy="93345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127000" rIns="0" bIns="0" rtlCol="0" vert="horz">
            <a:spAutoFit/>
          </a:bodyPr>
          <a:lstStyle/>
          <a:p>
            <a:pPr marL="153670">
              <a:lnSpc>
                <a:spcPct val="100000"/>
              </a:lnSpc>
              <a:spcBef>
                <a:spcPts val="1000"/>
              </a:spcBef>
            </a:pPr>
            <a:r>
              <a:rPr dirty="0" sz="950" b="1">
                <a:solidFill>
                  <a:srgbClr val="666666"/>
                </a:solidFill>
                <a:latin typeface="Arial"/>
                <a:cs typeface="Arial"/>
              </a:rPr>
              <a:t>KOLs</a:t>
            </a:r>
            <a:r>
              <a:rPr dirty="0" sz="950" spc="55" b="1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950" spc="-10" b="1">
                <a:solidFill>
                  <a:srgbClr val="666666"/>
                </a:solidFill>
                <a:latin typeface="Arial"/>
                <a:cs typeface="Arial"/>
              </a:rPr>
              <a:t>Engaged</a:t>
            </a:r>
            <a:endParaRPr sz="950">
              <a:latin typeface="Arial"/>
              <a:cs typeface="Arial"/>
            </a:endParaRPr>
          </a:p>
          <a:p>
            <a:pPr marL="153670">
              <a:lnSpc>
                <a:spcPct val="100000"/>
              </a:lnSpc>
              <a:spcBef>
                <a:spcPts val="260"/>
              </a:spcBef>
            </a:pPr>
            <a:r>
              <a:rPr dirty="0" sz="2100" spc="-25" b="1">
                <a:solidFill>
                  <a:srgbClr val="003366"/>
                </a:solidFill>
                <a:latin typeface="Arial"/>
                <a:cs typeface="Arial"/>
              </a:rPr>
              <a:t>20</a:t>
            </a:r>
            <a:endParaRPr sz="2100">
              <a:latin typeface="Arial"/>
              <a:cs typeface="Arial"/>
            </a:endParaRPr>
          </a:p>
          <a:p>
            <a:pPr marL="153670">
              <a:lnSpc>
                <a:spcPct val="100000"/>
              </a:lnSpc>
              <a:spcBef>
                <a:spcPts val="254"/>
              </a:spcBef>
            </a:pPr>
            <a:r>
              <a:rPr dirty="0" sz="900" spc="-10">
                <a:solidFill>
                  <a:srgbClr val="878787"/>
                </a:solidFill>
                <a:latin typeface="Arial"/>
                <a:cs typeface="Arial"/>
              </a:rPr>
              <a:t>Tier-</a:t>
            </a:r>
            <a:r>
              <a:rPr dirty="0" sz="900">
                <a:solidFill>
                  <a:srgbClr val="878787"/>
                </a:solidFill>
                <a:latin typeface="Arial"/>
                <a:cs typeface="Arial"/>
              </a:rPr>
              <a:t>1 city</a:t>
            </a:r>
            <a:r>
              <a:rPr dirty="0" sz="900" spc="5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dirty="0" sz="900" spc="-10">
                <a:solidFill>
                  <a:srgbClr val="878787"/>
                </a:solidFill>
                <a:latin typeface="Arial"/>
                <a:cs typeface="Arial"/>
              </a:rPr>
              <a:t>surgeons</a:t>
            </a:r>
            <a:endParaRPr sz="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620249" y="1171575"/>
            <a:ext cx="2133600" cy="93345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127000" rIns="0" bIns="0" rtlCol="0" vert="horz">
            <a:spAutoFit/>
          </a:bodyPr>
          <a:lstStyle/>
          <a:p>
            <a:pPr marL="147955">
              <a:lnSpc>
                <a:spcPct val="100000"/>
              </a:lnSpc>
              <a:spcBef>
                <a:spcPts val="1000"/>
              </a:spcBef>
            </a:pPr>
            <a:r>
              <a:rPr dirty="0" sz="950" b="1">
                <a:solidFill>
                  <a:srgbClr val="666666"/>
                </a:solidFill>
                <a:latin typeface="Arial"/>
                <a:cs typeface="Arial"/>
              </a:rPr>
              <a:t>New</a:t>
            </a:r>
            <a:r>
              <a:rPr dirty="0" sz="950" spc="85" b="1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666666"/>
                </a:solidFill>
                <a:latin typeface="Arial"/>
                <a:cs typeface="Arial"/>
              </a:rPr>
              <a:t>Hospital</a:t>
            </a:r>
            <a:r>
              <a:rPr dirty="0" sz="950" spc="40" b="1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dirty="0" sz="950" spc="-10" b="1">
                <a:solidFill>
                  <a:srgbClr val="666666"/>
                </a:solidFill>
                <a:latin typeface="Arial"/>
                <a:cs typeface="Arial"/>
              </a:rPr>
              <a:t>Accounts</a:t>
            </a:r>
            <a:endParaRPr sz="950">
              <a:latin typeface="Arial"/>
              <a:cs typeface="Arial"/>
            </a:endParaRPr>
          </a:p>
          <a:p>
            <a:pPr marL="147955">
              <a:lnSpc>
                <a:spcPct val="100000"/>
              </a:lnSpc>
              <a:spcBef>
                <a:spcPts val="260"/>
              </a:spcBef>
            </a:pPr>
            <a:r>
              <a:rPr dirty="0" sz="2100" spc="-25" b="1">
                <a:solidFill>
                  <a:srgbClr val="003366"/>
                </a:solidFill>
                <a:latin typeface="Arial"/>
                <a:cs typeface="Arial"/>
              </a:rPr>
              <a:t>15+</a:t>
            </a:r>
            <a:endParaRPr sz="2100">
              <a:latin typeface="Arial"/>
              <a:cs typeface="Arial"/>
            </a:endParaRPr>
          </a:p>
          <a:p>
            <a:pPr marL="147955">
              <a:lnSpc>
                <a:spcPct val="100000"/>
              </a:lnSpc>
              <a:spcBef>
                <a:spcPts val="254"/>
              </a:spcBef>
            </a:pPr>
            <a:r>
              <a:rPr dirty="0" sz="900">
                <a:solidFill>
                  <a:srgbClr val="878787"/>
                </a:solidFill>
                <a:latin typeface="Arial"/>
                <a:cs typeface="Arial"/>
              </a:rPr>
              <a:t>Corporate +</a:t>
            </a:r>
            <a:r>
              <a:rPr dirty="0" sz="900" spc="-15">
                <a:solidFill>
                  <a:srgbClr val="878787"/>
                </a:solidFill>
                <a:latin typeface="Arial"/>
                <a:cs typeface="Arial"/>
              </a:rPr>
              <a:t> </a:t>
            </a:r>
            <a:r>
              <a:rPr dirty="0" sz="900" spc="-10">
                <a:solidFill>
                  <a:srgbClr val="878787"/>
                </a:solidFill>
                <a:latin typeface="Arial"/>
                <a:cs typeface="Arial"/>
              </a:rPr>
              <a:t>Tier-</a:t>
            </a:r>
            <a:r>
              <a:rPr dirty="0" sz="900" spc="-50">
                <a:solidFill>
                  <a:srgbClr val="878787"/>
                </a:solidFill>
                <a:latin typeface="Arial"/>
                <a:cs typeface="Arial"/>
              </a:rPr>
              <a:t>2</a:t>
            </a:r>
            <a:endParaRPr sz="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44500" y="2254250"/>
            <a:ext cx="1883410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 b="1">
                <a:solidFill>
                  <a:srgbClr val="1A1A2E"/>
                </a:solidFill>
                <a:latin typeface="Arial"/>
                <a:cs typeface="Arial"/>
              </a:rPr>
              <a:t>Salesforce</a:t>
            </a:r>
            <a:r>
              <a:rPr dirty="0" sz="950" spc="105" b="1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1A1A2E"/>
                </a:solidFill>
                <a:latin typeface="Arial"/>
                <a:cs typeface="Arial"/>
              </a:rPr>
              <a:t>Training</a:t>
            </a:r>
            <a:r>
              <a:rPr dirty="0" sz="950" spc="105" b="1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 spc="-10" b="1">
                <a:solidFill>
                  <a:srgbClr val="1A1A2E"/>
                </a:solidFill>
                <a:latin typeface="Arial"/>
                <a:cs typeface="Arial"/>
              </a:rPr>
              <a:t>Completion</a:t>
            </a:r>
            <a:endParaRPr sz="9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493201" y="2254250"/>
            <a:ext cx="273685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 spc="-25" b="1">
                <a:solidFill>
                  <a:srgbClr val="003366"/>
                </a:solidFill>
                <a:latin typeface="Arial"/>
                <a:cs typeface="Arial"/>
              </a:rPr>
              <a:t>72%</a:t>
            </a:r>
            <a:endParaRPr sz="9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44500" y="2559050"/>
            <a:ext cx="1711325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 b="1">
                <a:solidFill>
                  <a:srgbClr val="1A1A2E"/>
                </a:solidFill>
                <a:latin typeface="Arial"/>
                <a:cs typeface="Arial"/>
              </a:rPr>
              <a:t>Corporate</a:t>
            </a:r>
            <a:r>
              <a:rPr dirty="0" sz="950" spc="85" b="1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1A1A2E"/>
                </a:solidFill>
                <a:latin typeface="Arial"/>
                <a:cs typeface="Arial"/>
              </a:rPr>
              <a:t>Chain</a:t>
            </a:r>
            <a:r>
              <a:rPr dirty="0" sz="950" spc="90" b="1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 spc="-10" b="1">
                <a:solidFill>
                  <a:srgbClr val="1A1A2E"/>
                </a:solidFill>
                <a:latin typeface="Arial"/>
                <a:cs typeface="Arial"/>
              </a:rPr>
              <a:t>Penetration</a:t>
            </a:r>
            <a:endParaRPr sz="9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493201" y="2559050"/>
            <a:ext cx="273685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 spc="-25" b="1">
                <a:solidFill>
                  <a:srgbClr val="003366"/>
                </a:solidFill>
                <a:latin typeface="Arial"/>
                <a:cs typeface="Arial"/>
              </a:rPr>
              <a:t>60%</a:t>
            </a:r>
            <a:endParaRPr sz="95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44500" y="2863850"/>
            <a:ext cx="1883410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 b="1">
                <a:solidFill>
                  <a:srgbClr val="1A1A2E"/>
                </a:solidFill>
                <a:latin typeface="Arial"/>
                <a:cs typeface="Arial"/>
              </a:rPr>
              <a:t>KOL</a:t>
            </a:r>
            <a:r>
              <a:rPr dirty="0" sz="950" spc="10" b="1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1A1A2E"/>
                </a:solidFill>
                <a:latin typeface="Arial"/>
                <a:cs typeface="Arial"/>
              </a:rPr>
              <a:t>Advisory</a:t>
            </a:r>
            <a:r>
              <a:rPr dirty="0" sz="950" spc="80" b="1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1A1A2E"/>
                </a:solidFill>
                <a:latin typeface="Arial"/>
                <a:cs typeface="Arial"/>
              </a:rPr>
              <a:t>Board</a:t>
            </a:r>
            <a:r>
              <a:rPr dirty="0" sz="950" spc="85" b="1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 spc="-10" b="1">
                <a:solidFill>
                  <a:srgbClr val="1A1A2E"/>
                </a:solidFill>
                <a:latin typeface="Arial"/>
                <a:cs typeface="Arial"/>
              </a:rPr>
              <a:t>Enrolment</a:t>
            </a:r>
            <a:endParaRPr sz="95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493201" y="2863850"/>
            <a:ext cx="273685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 spc="-25" b="1">
                <a:solidFill>
                  <a:srgbClr val="003366"/>
                </a:solidFill>
                <a:latin typeface="Arial"/>
                <a:cs typeface="Arial"/>
              </a:rPr>
              <a:t>80%</a:t>
            </a:r>
            <a:endParaRPr sz="95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44500" y="3168650"/>
            <a:ext cx="2107565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 b="1">
                <a:solidFill>
                  <a:srgbClr val="1A1A2E"/>
                </a:solidFill>
                <a:latin typeface="Arial"/>
                <a:cs typeface="Arial"/>
              </a:rPr>
              <a:t>ROSA</a:t>
            </a:r>
            <a:r>
              <a:rPr dirty="0" sz="950" spc="50" b="1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1A1A2E"/>
                </a:solidFill>
                <a:latin typeface="Arial"/>
                <a:cs typeface="Arial"/>
              </a:rPr>
              <a:t>OPTIMIZE</a:t>
            </a:r>
            <a:r>
              <a:rPr dirty="0" sz="950" spc="100" b="1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1A1A2E"/>
                </a:solidFill>
                <a:latin typeface="Arial"/>
                <a:cs typeface="Arial"/>
              </a:rPr>
              <a:t>Protocol</a:t>
            </a:r>
            <a:r>
              <a:rPr dirty="0" sz="950" spc="50" b="1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 spc="-10" b="1">
                <a:solidFill>
                  <a:srgbClr val="1A1A2E"/>
                </a:solidFill>
                <a:latin typeface="Arial"/>
                <a:cs typeface="Arial"/>
              </a:rPr>
              <a:t>Adoption</a:t>
            </a:r>
            <a:endParaRPr sz="95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1493201" y="3168650"/>
            <a:ext cx="273685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 spc="-25" b="1">
                <a:solidFill>
                  <a:srgbClr val="003366"/>
                </a:solidFill>
                <a:latin typeface="Arial"/>
                <a:cs typeface="Arial"/>
              </a:rPr>
              <a:t>50%</a:t>
            </a:r>
            <a:endParaRPr sz="95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44500" y="3473450"/>
            <a:ext cx="1755139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 b="1">
                <a:solidFill>
                  <a:srgbClr val="1A1A2E"/>
                </a:solidFill>
                <a:latin typeface="Arial"/>
                <a:cs typeface="Arial"/>
              </a:rPr>
              <a:t>New</a:t>
            </a:r>
            <a:r>
              <a:rPr dirty="0" sz="950" spc="110" b="1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1A1A2E"/>
                </a:solidFill>
                <a:latin typeface="Arial"/>
                <a:cs typeface="Arial"/>
              </a:rPr>
              <a:t>Distribution</a:t>
            </a:r>
            <a:r>
              <a:rPr dirty="0" sz="950" spc="60" b="1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 spc="-10" b="1">
                <a:solidFill>
                  <a:srgbClr val="1A1A2E"/>
                </a:solidFill>
                <a:latin typeface="Arial"/>
                <a:cs typeface="Arial"/>
              </a:rPr>
              <a:t>Agreements</a:t>
            </a:r>
            <a:endParaRPr sz="95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1493201" y="3473450"/>
            <a:ext cx="273685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 spc="-25" b="1">
                <a:solidFill>
                  <a:srgbClr val="003366"/>
                </a:solidFill>
                <a:latin typeface="Arial"/>
                <a:cs typeface="Arial"/>
              </a:rPr>
              <a:t>65%</a:t>
            </a:r>
            <a:endParaRPr sz="95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44500" y="3778250"/>
            <a:ext cx="1998345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 b="1">
                <a:solidFill>
                  <a:srgbClr val="1A1A2E"/>
                </a:solidFill>
                <a:latin typeface="Arial"/>
                <a:cs typeface="Arial"/>
              </a:rPr>
              <a:t>Government</a:t>
            </a:r>
            <a:r>
              <a:rPr dirty="0" sz="950" spc="95" b="1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1A1A2E"/>
                </a:solidFill>
                <a:latin typeface="Arial"/>
                <a:cs typeface="Arial"/>
              </a:rPr>
              <a:t>Tender</a:t>
            </a:r>
            <a:r>
              <a:rPr dirty="0" sz="950" spc="100" b="1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 spc="-10" b="1">
                <a:solidFill>
                  <a:srgbClr val="1A1A2E"/>
                </a:solidFill>
                <a:latin typeface="Arial"/>
                <a:cs typeface="Arial"/>
              </a:rPr>
              <a:t>Submissions</a:t>
            </a:r>
            <a:endParaRPr sz="95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1493201" y="3778250"/>
            <a:ext cx="273685" cy="1739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 spc="-25" b="1">
                <a:solidFill>
                  <a:srgbClr val="003366"/>
                </a:solidFill>
                <a:latin typeface="Arial"/>
                <a:cs typeface="Arial"/>
              </a:rPr>
              <a:t>45%</a:t>
            </a:r>
            <a:endParaRPr sz="950">
              <a:latin typeface="Arial"/>
              <a:cs typeface="Arial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76199" y="2238375"/>
            <a:ext cx="12058650" cy="4352925"/>
            <a:chOff x="76199" y="2238375"/>
            <a:chExt cx="12058650" cy="4352925"/>
          </a:xfrm>
        </p:grpSpPr>
        <p:sp>
          <p:nvSpPr>
            <p:cNvPr id="24" name="object 24"/>
            <p:cNvSpPr/>
            <p:nvPr/>
          </p:nvSpPr>
          <p:spPr>
            <a:xfrm>
              <a:off x="76199" y="6581775"/>
              <a:ext cx="12058650" cy="9525"/>
            </a:xfrm>
            <a:custGeom>
              <a:avLst/>
              <a:gdLst/>
              <a:ahLst/>
              <a:cxnLst/>
              <a:rect l="l" t="t" r="r" b="b"/>
              <a:pathLst>
                <a:path w="12058650" h="9525">
                  <a:moveTo>
                    <a:pt x="12058649" y="9524"/>
                  </a:moveTo>
                  <a:lnTo>
                    <a:pt x="0" y="9524"/>
                  </a:lnTo>
                  <a:lnTo>
                    <a:pt x="0" y="0"/>
                  </a:lnTo>
                  <a:lnTo>
                    <a:pt x="12058649" y="0"/>
                  </a:lnTo>
                  <a:lnTo>
                    <a:pt x="12058649" y="9524"/>
                  </a:lnTo>
                  <a:close/>
                </a:path>
              </a:pathLst>
            </a:custGeom>
            <a:solidFill>
              <a:srgbClr val="000000">
                <a:alpha val="10198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8782049" y="2238375"/>
              <a:ext cx="2381250" cy="209550"/>
            </a:xfrm>
            <a:custGeom>
              <a:avLst/>
              <a:gdLst/>
              <a:ahLst/>
              <a:cxnLst/>
              <a:rect l="l" t="t" r="r" b="b"/>
              <a:pathLst>
                <a:path w="2381250" h="209550">
                  <a:moveTo>
                    <a:pt x="0" y="209549"/>
                  </a:moveTo>
                  <a:lnTo>
                    <a:pt x="2381249" y="209549"/>
                  </a:lnTo>
                  <a:lnTo>
                    <a:pt x="2381249" y="0"/>
                  </a:lnTo>
                  <a:lnTo>
                    <a:pt x="0" y="0"/>
                  </a:lnTo>
                  <a:lnTo>
                    <a:pt x="0" y="209549"/>
                  </a:lnTo>
                  <a:close/>
                </a:path>
              </a:pathLst>
            </a:custGeom>
            <a:solidFill>
              <a:srgbClr val="DFE9F5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6" name="object 26"/>
          <p:cNvSpPr txBox="1"/>
          <p:nvPr/>
        </p:nvSpPr>
        <p:spPr>
          <a:xfrm>
            <a:off x="2666999" y="2238375"/>
            <a:ext cx="6115050" cy="209550"/>
          </a:xfrm>
          <a:prstGeom prst="rect">
            <a:avLst/>
          </a:prstGeom>
          <a:solidFill>
            <a:srgbClr val="003366"/>
          </a:solidFill>
        </p:spPr>
        <p:txBody>
          <a:bodyPr wrap="square" lIns="0" tIns="28575" rIns="0" bIns="0" rtlCol="0" vert="horz">
            <a:spAutoFit/>
          </a:bodyPr>
          <a:lstStyle/>
          <a:p>
            <a:pPr marL="76200">
              <a:lnSpc>
                <a:spcPct val="100000"/>
              </a:lnSpc>
              <a:spcBef>
                <a:spcPts val="225"/>
              </a:spcBef>
            </a:pPr>
            <a:r>
              <a:rPr dirty="0" sz="900" spc="-25" b="1">
                <a:solidFill>
                  <a:srgbClr val="FFFFFF"/>
                </a:solidFill>
                <a:latin typeface="Arial"/>
                <a:cs typeface="Arial"/>
              </a:rPr>
              <a:t>72%</a:t>
            </a:r>
            <a:endParaRPr sz="900">
              <a:latin typeface="Arial"/>
              <a:cs typeface="Arial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7762874" y="2543175"/>
            <a:ext cx="3400425" cy="209550"/>
          </a:xfrm>
          <a:custGeom>
            <a:avLst/>
            <a:gdLst/>
            <a:ahLst/>
            <a:cxnLst/>
            <a:rect l="l" t="t" r="r" b="b"/>
            <a:pathLst>
              <a:path w="3400425" h="209550">
                <a:moveTo>
                  <a:pt x="0" y="209549"/>
                </a:moveTo>
                <a:lnTo>
                  <a:pt x="3400424" y="209549"/>
                </a:lnTo>
                <a:lnTo>
                  <a:pt x="3400424" y="0"/>
                </a:lnTo>
                <a:lnTo>
                  <a:pt x="0" y="0"/>
                </a:lnTo>
                <a:lnTo>
                  <a:pt x="0" y="209549"/>
                </a:lnTo>
                <a:close/>
              </a:path>
            </a:pathLst>
          </a:custGeom>
          <a:solidFill>
            <a:srgbClr val="DFE9F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 txBox="1"/>
          <p:nvPr/>
        </p:nvSpPr>
        <p:spPr>
          <a:xfrm>
            <a:off x="2666999" y="2543175"/>
            <a:ext cx="5095875" cy="209550"/>
          </a:xfrm>
          <a:prstGeom prst="rect">
            <a:avLst/>
          </a:prstGeom>
          <a:solidFill>
            <a:srgbClr val="0054A5"/>
          </a:solidFill>
        </p:spPr>
        <p:txBody>
          <a:bodyPr wrap="square" lIns="0" tIns="28575" rIns="0" bIns="0" rtlCol="0" vert="horz">
            <a:spAutoFit/>
          </a:bodyPr>
          <a:lstStyle/>
          <a:p>
            <a:pPr marL="76200">
              <a:lnSpc>
                <a:spcPct val="100000"/>
              </a:lnSpc>
              <a:spcBef>
                <a:spcPts val="225"/>
              </a:spcBef>
            </a:pPr>
            <a:r>
              <a:rPr dirty="0" sz="900" spc="-25" b="1">
                <a:solidFill>
                  <a:srgbClr val="FFFFFF"/>
                </a:solidFill>
                <a:latin typeface="Arial"/>
                <a:cs typeface="Arial"/>
              </a:rPr>
              <a:t>60%</a:t>
            </a:r>
            <a:endParaRPr sz="900">
              <a:latin typeface="Arial"/>
              <a:cs typeface="Arial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9467849" y="2847975"/>
            <a:ext cx="1695450" cy="209550"/>
          </a:xfrm>
          <a:custGeom>
            <a:avLst/>
            <a:gdLst/>
            <a:ahLst/>
            <a:cxnLst/>
            <a:rect l="l" t="t" r="r" b="b"/>
            <a:pathLst>
              <a:path w="1695450" h="209550">
                <a:moveTo>
                  <a:pt x="0" y="209549"/>
                </a:moveTo>
                <a:lnTo>
                  <a:pt x="1695449" y="209549"/>
                </a:lnTo>
                <a:lnTo>
                  <a:pt x="1695449" y="0"/>
                </a:lnTo>
                <a:lnTo>
                  <a:pt x="0" y="0"/>
                </a:lnTo>
                <a:lnTo>
                  <a:pt x="0" y="209549"/>
                </a:lnTo>
                <a:close/>
              </a:path>
            </a:pathLst>
          </a:custGeom>
          <a:solidFill>
            <a:srgbClr val="DFE9F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 txBox="1"/>
          <p:nvPr/>
        </p:nvSpPr>
        <p:spPr>
          <a:xfrm>
            <a:off x="2666999" y="2847975"/>
            <a:ext cx="6800850" cy="209550"/>
          </a:xfrm>
          <a:prstGeom prst="rect">
            <a:avLst/>
          </a:prstGeom>
          <a:solidFill>
            <a:srgbClr val="2E7D32"/>
          </a:solidFill>
        </p:spPr>
        <p:txBody>
          <a:bodyPr wrap="square" lIns="0" tIns="28575" rIns="0" bIns="0" rtlCol="0" vert="horz">
            <a:spAutoFit/>
          </a:bodyPr>
          <a:lstStyle/>
          <a:p>
            <a:pPr marL="76200">
              <a:lnSpc>
                <a:spcPct val="100000"/>
              </a:lnSpc>
              <a:spcBef>
                <a:spcPts val="225"/>
              </a:spcBef>
            </a:pPr>
            <a:r>
              <a:rPr dirty="0" sz="900" spc="-25" b="1">
                <a:solidFill>
                  <a:srgbClr val="FFFFFF"/>
                </a:solidFill>
                <a:latin typeface="Arial"/>
                <a:cs typeface="Arial"/>
              </a:rPr>
              <a:t>80%</a:t>
            </a:r>
            <a:endParaRPr sz="900">
              <a:latin typeface="Arial"/>
              <a:cs typeface="Arial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6915149" y="3152775"/>
            <a:ext cx="4248150" cy="209550"/>
          </a:xfrm>
          <a:custGeom>
            <a:avLst/>
            <a:gdLst/>
            <a:ahLst/>
            <a:cxnLst/>
            <a:rect l="l" t="t" r="r" b="b"/>
            <a:pathLst>
              <a:path w="4248150" h="209550">
                <a:moveTo>
                  <a:pt x="0" y="209549"/>
                </a:moveTo>
                <a:lnTo>
                  <a:pt x="4248149" y="209549"/>
                </a:lnTo>
                <a:lnTo>
                  <a:pt x="4248149" y="0"/>
                </a:lnTo>
                <a:lnTo>
                  <a:pt x="0" y="0"/>
                </a:lnTo>
                <a:lnTo>
                  <a:pt x="0" y="209549"/>
                </a:lnTo>
                <a:close/>
              </a:path>
            </a:pathLst>
          </a:custGeom>
          <a:solidFill>
            <a:srgbClr val="DFE9F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 txBox="1"/>
          <p:nvPr/>
        </p:nvSpPr>
        <p:spPr>
          <a:xfrm>
            <a:off x="2666999" y="3152775"/>
            <a:ext cx="4248150" cy="209550"/>
          </a:xfrm>
          <a:prstGeom prst="rect">
            <a:avLst/>
          </a:prstGeom>
          <a:solidFill>
            <a:srgbClr val="F0A500"/>
          </a:solidFill>
        </p:spPr>
        <p:txBody>
          <a:bodyPr wrap="square" lIns="0" tIns="28575" rIns="0" bIns="0" rtlCol="0" vert="horz">
            <a:spAutoFit/>
          </a:bodyPr>
          <a:lstStyle/>
          <a:p>
            <a:pPr marL="76200">
              <a:lnSpc>
                <a:spcPct val="100000"/>
              </a:lnSpc>
              <a:spcBef>
                <a:spcPts val="225"/>
              </a:spcBef>
            </a:pPr>
            <a:r>
              <a:rPr dirty="0" sz="900" spc="-25" b="1">
                <a:solidFill>
                  <a:srgbClr val="FFFFFF"/>
                </a:solidFill>
                <a:latin typeface="Arial"/>
                <a:cs typeface="Arial"/>
              </a:rPr>
              <a:t>50%</a:t>
            </a:r>
            <a:endParaRPr sz="900">
              <a:latin typeface="Arial"/>
              <a:cs typeface="Arial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8191499" y="3457575"/>
            <a:ext cx="2971800" cy="209550"/>
          </a:xfrm>
          <a:custGeom>
            <a:avLst/>
            <a:gdLst/>
            <a:ahLst/>
            <a:cxnLst/>
            <a:rect l="l" t="t" r="r" b="b"/>
            <a:pathLst>
              <a:path w="2971800" h="209550">
                <a:moveTo>
                  <a:pt x="0" y="209549"/>
                </a:moveTo>
                <a:lnTo>
                  <a:pt x="2971799" y="209549"/>
                </a:lnTo>
                <a:lnTo>
                  <a:pt x="2971799" y="0"/>
                </a:lnTo>
                <a:lnTo>
                  <a:pt x="0" y="0"/>
                </a:lnTo>
                <a:lnTo>
                  <a:pt x="0" y="209549"/>
                </a:lnTo>
                <a:close/>
              </a:path>
            </a:pathLst>
          </a:custGeom>
          <a:solidFill>
            <a:srgbClr val="DFE9F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 txBox="1"/>
          <p:nvPr/>
        </p:nvSpPr>
        <p:spPr>
          <a:xfrm>
            <a:off x="2666999" y="3457575"/>
            <a:ext cx="5524500" cy="209550"/>
          </a:xfrm>
          <a:prstGeom prst="rect">
            <a:avLst/>
          </a:prstGeom>
          <a:solidFill>
            <a:srgbClr val="005999"/>
          </a:solidFill>
        </p:spPr>
        <p:txBody>
          <a:bodyPr wrap="square" lIns="0" tIns="28575" rIns="0" bIns="0" rtlCol="0" vert="horz">
            <a:spAutoFit/>
          </a:bodyPr>
          <a:lstStyle/>
          <a:p>
            <a:pPr marL="76200">
              <a:lnSpc>
                <a:spcPct val="100000"/>
              </a:lnSpc>
              <a:spcBef>
                <a:spcPts val="225"/>
              </a:spcBef>
            </a:pPr>
            <a:r>
              <a:rPr dirty="0" sz="900" spc="-25" b="1">
                <a:solidFill>
                  <a:srgbClr val="FFFFFF"/>
                </a:solidFill>
                <a:latin typeface="Arial"/>
                <a:cs typeface="Arial"/>
              </a:rPr>
              <a:t>65%</a:t>
            </a:r>
            <a:endParaRPr sz="900">
              <a:latin typeface="Arial"/>
              <a:cs typeface="Arial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6486524" y="3762375"/>
            <a:ext cx="4676775" cy="209550"/>
          </a:xfrm>
          <a:custGeom>
            <a:avLst/>
            <a:gdLst/>
            <a:ahLst/>
            <a:cxnLst/>
            <a:rect l="l" t="t" r="r" b="b"/>
            <a:pathLst>
              <a:path w="4676775" h="209550">
                <a:moveTo>
                  <a:pt x="0" y="209549"/>
                </a:moveTo>
                <a:lnTo>
                  <a:pt x="4676774" y="209549"/>
                </a:lnTo>
                <a:lnTo>
                  <a:pt x="4676774" y="0"/>
                </a:lnTo>
                <a:lnTo>
                  <a:pt x="0" y="0"/>
                </a:lnTo>
                <a:lnTo>
                  <a:pt x="0" y="209549"/>
                </a:lnTo>
                <a:close/>
              </a:path>
            </a:pathLst>
          </a:custGeom>
          <a:solidFill>
            <a:srgbClr val="DFE9F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 txBox="1"/>
          <p:nvPr/>
        </p:nvSpPr>
        <p:spPr>
          <a:xfrm>
            <a:off x="2666999" y="3762375"/>
            <a:ext cx="3819525" cy="209550"/>
          </a:xfrm>
          <a:prstGeom prst="rect">
            <a:avLst/>
          </a:prstGeom>
          <a:solidFill>
            <a:srgbClr val="1B5D20"/>
          </a:solidFill>
        </p:spPr>
        <p:txBody>
          <a:bodyPr wrap="square" lIns="0" tIns="28575" rIns="0" bIns="0" rtlCol="0" vert="horz">
            <a:spAutoFit/>
          </a:bodyPr>
          <a:lstStyle/>
          <a:p>
            <a:pPr marL="76200">
              <a:lnSpc>
                <a:spcPct val="100000"/>
              </a:lnSpc>
              <a:spcBef>
                <a:spcPts val="225"/>
              </a:spcBef>
            </a:pPr>
            <a:r>
              <a:rPr dirty="0" sz="900" spc="-25" b="1">
                <a:solidFill>
                  <a:srgbClr val="FFFFFF"/>
                </a:solidFill>
                <a:latin typeface="Arial"/>
                <a:cs typeface="Arial"/>
              </a:rPr>
              <a:t>45%</a:t>
            </a:r>
            <a:endParaRPr sz="900">
              <a:latin typeface="Arial"/>
              <a:cs typeface="Arial"/>
            </a:endParaRPr>
          </a:p>
        </p:txBody>
      </p:sp>
      <p:sp>
        <p:nvSpPr>
          <p:cNvPr id="37" name="object 37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57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ADGcatalyst</a:t>
            </a:r>
            <a:r>
              <a:rPr dirty="0" spc="80"/>
              <a:t> </a:t>
            </a:r>
            <a:r>
              <a:rPr dirty="0"/>
              <a:t>Strategic</a:t>
            </a:r>
            <a:r>
              <a:rPr dirty="0" spc="85"/>
              <a:t> </a:t>
            </a:r>
            <a:r>
              <a:rPr dirty="0"/>
              <a:t>Consulting,</a:t>
            </a:r>
            <a:r>
              <a:rPr dirty="0" spc="80"/>
              <a:t> </a:t>
            </a:r>
            <a:r>
              <a:rPr dirty="0" spc="-20"/>
              <a:t>2026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204700" cy="6858000"/>
          </a:xfrm>
          <a:custGeom>
            <a:avLst/>
            <a:gdLst/>
            <a:ahLst/>
            <a:cxnLst/>
            <a:rect l="l" t="t" r="r" b="b"/>
            <a:pathLst>
              <a:path w="12204700" h="6858000">
                <a:moveTo>
                  <a:pt x="12204191" y="6857999"/>
                </a:moveTo>
                <a:lnTo>
                  <a:pt x="0" y="6857999"/>
                </a:lnTo>
                <a:lnTo>
                  <a:pt x="0" y="0"/>
                </a:lnTo>
                <a:lnTo>
                  <a:pt x="12204191" y="0"/>
                </a:lnTo>
                <a:lnTo>
                  <a:pt x="12204191" y="6857999"/>
                </a:lnTo>
                <a:close/>
              </a:path>
            </a:pathLst>
          </a:custGeom>
          <a:solidFill>
            <a:srgbClr val="F0F4F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2134848" y="0"/>
            <a:ext cx="69850" cy="6858000"/>
          </a:xfrm>
          <a:custGeom>
            <a:avLst/>
            <a:gdLst/>
            <a:ahLst/>
            <a:cxnLst/>
            <a:rect l="l" t="t" r="r" b="b"/>
            <a:pathLst>
              <a:path w="69850" h="6858000">
                <a:moveTo>
                  <a:pt x="69343" y="6857999"/>
                </a:moveTo>
                <a:lnTo>
                  <a:pt x="0" y="6857999"/>
                </a:lnTo>
                <a:lnTo>
                  <a:pt x="0" y="0"/>
                </a:lnTo>
                <a:lnTo>
                  <a:pt x="69343" y="0"/>
                </a:lnTo>
                <a:lnTo>
                  <a:pt x="69343" y="6857999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4" name="object 4"/>
          <p:cNvGrpSpPr/>
          <p:nvPr/>
        </p:nvGrpSpPr>
        <p:grpSpPr>
          <a:xfrm>
            <a:off x="0" y="0"/>
            <a:ext cx="12134850" cy="6858000"/>
            <a:chOff x="0" y="0"/>
            <a:chExt cx="12134850" cy="6858000"/>
          </a:xfrm>
        </p:grpSpPr>
        <p:sp>
          <p:nvSpPr>
            <p:cNvPr id="5" name="object 5"/>
            <p:cNvSpPr/>
            <p:nvPr/>
          </p:nvSpPr>
          <p:spPr>
            <a:xfrm>
              <a:off x="0" y="12"/>
              <a:ext cx="12134850" cy="6858000"/>
            </a:xfrm>
            <a:custGeom>
              <a:avLst/>
              <a:gdLst/>
              <a:ahLst/>
              <a:cxnLst/>
              <a:rect l="l" t="t" r="r" b="b"/>
              <a:pathLst>
                <a:path w="12134850" h="6858000">
                  <a:moveTo>
                    <a:pt x="12134837" y="0"/>
                  </a:moveTo>
                  <a:lnTo>
                    <a:pt x="76187" y="0"/>
                  </a:lnTo>
                  <a:lnTo>
                    <a:pt x="0" y="0"/>
                  </a:lnTo>
                  <a:lnTo>
                    <a:pt x="0" y="6857987"/>
                  </a:lnTo>
                  <a:lnTo>
                    <a:pt x="76187" y="6857987"/>
                  </a:lnTo>
                  <a:lnTo>
                    <a:pt x="76187" y="981075"/>
                  </a:lnTo>
                  <a:lnTo>
                    <a:pt x="12134837" y="981075"/>
                  </a:lnTo>
                  <a:lnTo>
                    <a:pt x="12134837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76199" y="942975"/>
              <a:ext cx="12058650" cy="38100"/>
            </a:xfrm>
            <a:custGeom>
              <a:avLst/>
              <a:gdLst/>
              <a:ahLst/>
              <a:cxnLst/>
              <a:rect l="l" t="t" r="r" b="b"/>
              <a:pathLst>
                <a:path w="12058650" h="38100">
                  <a:moveTo>
                    <a:pt x="12058649" y="38099"/>
                  </a:moveTo>
                  <a:lnTo>
                    <a:pt x="0" y="38099"/>
                  </a:lnTo>
                  <a:lnTo>
                    <a:pt x="0" y="0"/>
                  </a:lnTo>
                  <a:lnTo>
                    <a:pt x="12058649" y="0"/>
                  </a:lnTo>
                  <a:lnTo>
                    <a:pt x="12058649" y="3809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9969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85"/>
              </a:spcBef>
            </a:pPr>
            <a:r>
              <a:rPr dirty="0"/>
              <a:t>Corporate Hospital Penetration </a:t>
            </a:r>
            <a:r>
              <a:rPr dirty="0" spc="-10"/>
              <a:t>Strategy</a:t>
            </a:r>
          </a:p>
          <a:p>
            <a:pPr marL="12700">
              <a:lnSpc>
                <a:spcPct val="100000"/>
              </a:lnSpc>
              <a:spcBef>
                <a:spcPts val="309"/>
              </a:spcBef>
            </a:pPr>
            <a:r>
              <a:rPr dirty="0" sz="1100">
                <a:solidFill>
                  <a:srgbClr val="F0A500"/>
                </a:solidFill>
              </a:rPr>
              <a:t>Structured</a:t>
            </a:r>
            <a:r>
              <a:rPr dirty="0" sz="1100" spc="60">
                <a:solidFill>
                  <a:srgbClr val="F0A500"/>
                </a:solidFill>
              </a:rPr>
              <a:t> </a:t>
            </a:r>
            <a:r>
              <a:rPr dirty="0" sz="1100">
                <a:solidFill>
                  <a:srgbClr val="F0A500"/>
                </a:solidFill>
              </a:rPr>
              <a:t>Entry</a:t>
            </a:r>
            <a:r>
              <a:rPr dirty="0" sz="1100" spc="65">
                <a:solidFill>
                  <a:srgbClr val="F0A500"/>
                </a:solidFill>
              </a:rPr>
              <a:t> </a:t>
            </a:r>
            <a:r>
              <a:rPr dirty="0" sz="1100">
                <a:solidFill>
                  <a:srgbClr val="F0A500"/>
                </a:solidFill>
              </a:rPr>
              <a:t>into</a:t>
            </a:r>
            <a:r>
              <a:rPr dirty="0" sz="1100" spc="15">
                <a:solidFill>
                  <a:srgbClr val="F0A500"/>
                </a:solidFill>
              </a:rPr>
              <a:t> </a:t>
            </a:r>
            <a:r>
              <a:rPr dirty="0" sz="1100">
                <a:solidFill>
                  <a:srgbClr val="F0A500"/>
                </a:solidFill>
              </a:rPr>
              <a:t>Apollo,</a:t>
            </a:r>
            <a:r>
              <a:rPr dirty="0" sz="1100" spc="65">
                <a:solidFill>
                  <a:srgbClr val="F0A500"/>
                </a:solidFill>
              </a:rPr>
              <a:t> </a:t>
            </a:r>
            <a:r>
              <a:rPr dirty="0" sz="1100">
                <a:solidFill>
                  <a:srgbClr val="F0A500"/>
                </a:solidFill>
              </a:rPr>
              <a:t>Fortis,</a:t>
            </a:r>
            <a:r>
              <a:rPr dirty="0" sz="1100" spc="60">
                <a:solidFill>
                  <a:srgbClr val="F0A500"/>
                </a:solidFill>
              </a:rPr>
              <a:t> </a:t>
            </a:r>
            <a:r>
              <a:rPr dirty="0" sz="1100">
                <a:solidFill>
                  <a:srgbClr val="F0A500"/>
                </a:solidFill>
              </a:rPr>
              <a:t>Max</a:t>
            </a:r>
            <a:r>
              <a:rPr dirty="0" sz="1100" spc="65">
                <a:solidFill>
                  <a:srgbClr val="F0A500"/>
                </a:solidFill>
              </a:rPr>
              <a:t> </a:t>
            </a:r>
            <a:r>
              <a:rPr dirty="0" sz="1100">
                <a:solidFill>
                  <a:srgbClr val="F0A500"/>
                </a:solidFill>
              </a:rPr>
              <a:t>&amp;</a:t>
            </a:r>
            <a:r>
              <a:rPr dirty="0" sz="1100" spc="65">
                <a:solidFill>
                  <a:srgbClr val="F0A500"/>
                </a:solidFill>
              </a:rPr>
              <a:t> </a:t>
            </a:r>
            <a:r>
              <a:rPr dirty="0" sz="1100" spc="-10">
                <a:solidFill>
                  <a:srgbClr val="F0A500"/>
                </a:solidFill>
              </a:rPr>
              <a:t>Manipal</a:t>
            </a:r>
            <a:endParaRPr sz="1100"/>
          </a:p>
        </p:txBody>
      </p:sp>
      <p:sp>
        <p:nvSpPr>
          <p:cNvPr id="8" name="object 8"/>
          <p:cNvSpPr txBox="1"/>
          <p:nvPr/>
        </p:nvSpPr>
        <p:spPr>
          <a:xfrm>
            <a:off x="609599" y="1285875"/>
            <a:ext cx="361950" cy="361950"/>
          </a:xfrm>
          <a:prstGeom prst="rect">
            <a:avLst/>
          </a:prstGeom>
          <a:solidFill>
            <a:srgbClr val="003366"/>
          </a:solidFill>
        </p:spPr>
        <p:txBody>
          <a:bodyPr wrap="square" lIns="0" tIns="95250" rIns="0" bIns="0" rtlCol="0" vert="horz">
            <a:spAutoFit/>
          </a:bodyPr>
          <a:lstStyle/>
          <a:p>
            <a:pPr marL="87630">
              <a:lnSpc>
                <a:spcPct val="100000"/>
              </a:lnSpc>
              <a:spcBef>
                <a:spcPts val="750"/>
              </a:spcBef>
            </a:pPr>
            <a:r>
              <a:rPr dirty="0" sz="1050" spc="-25" b="1">
                <a:solidFill>
                  <a:srgbClr val="FFFFFF"/>
                </a:solidFill>
                <a:latin typeface="Arial"/>
                <a:cs typeface="Arial"/>
              </a:rPr>
              <a:t>AP</a:t>
            </a:r>
            <a:endParaRPr sz="10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57199" y="1171575"/>
            <a:ext cx="5238750" cy="752475"/>
          </a:xfrm>
          <a:prstGeom prst="rect">
            <a:avLst/>
          </a:prstGeom>
          <a:solidFill>
            <a:srgbClr val="FFFFFF"/>
          </a:solidFill>
        </p:spPr>
        <p:txBody>
          <a:bodyPr wrap="square" lIns="0" tIns="98425" rIns="0" bIns="0" rtlCol="0" vert="horz">
            <a:spAutoFit/>
          </a:bodyPr>
          <a:lstStyle/>
          <a:p>
            <a:pPr marL="647065">
              <a:lnSpc>
                <a:spcPct val="100000"/>
              </a:lnSpc>
              <a:spcBef>
                <a:spcPts val="775"/>
              </a:spcBef>
            </a:pPr>
            <a:r>
              <a:rPr dirty="0" sz="1100" b="1">
                <a:solidFill>
                  <a:srgbClr val="003366"/>
                </a:solidFill>
                <a:latin typeface="Arial"/>
                <a:cs typeface="Arial"/>
              </a:rPr>
              <a:t>Apollo</a:t>
            </a:r>
            <a:r>
              <a:rPr dirty="0" sz="1100" spc="7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100" spc="-10" b="1">
                <a:solidFill>
                  <a:srgbClr val="003366"/>
                </a:solidFill>
                <a:latin typeface="Arial"/>
                <a:cs typeface="Arial"/>
              </a:rPr>
              <a:t>Hospitals</a:t>
            </a:r>
            <a:endParaRPr sz="1100">
              <a:latin typeface="Arial"/>
              <a:cs typeface="Arial"/>
            </a:endParaRPr>
          </a:p>
          <a:p>
            <a:pPr marL="647065" marR="763270">
              <a:lnSpc>
                <a:spcPct val="118400"/>
              </a:lnSpc>
              <a:spcBef>
                <a:spcPts val="120"/>
              </a:spcBef>
            </a:pPr>
            <a:r>
              <a:rPr dirty="0" sz="950">
                <a:solidFill>
                  <a:srgbClr val="444444"/>
                </a:solidFill>
                <a:latin typeface="Arial"/>
                <a:cs typeface="Arial"/>
              </a:rPr>
              <a:t>Entry</a:t>
            </a:r>
            <a:r>
              <a:rPr dirty="0" sz="950" spc="6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44444"/>
                </a:solidFill>
                <a:latin typeface="Arial"/>
                <a:cs typeface="Arial"/>
              </a:rPr>
              <a:t>via</a:t>
            </a:r>
            <a:r>
              <a:rPr dirty="0" sz="950" spc="-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44444"/>
                </a:solidFill>
                <a:latin typeface="Arial"/>
                <a:cs typeface="Arial"/>
              </a:rPr>
              <a:t>Apollo</a:t>
            </a:r>
            <a:r>
              <a:rPr dirty="0" sz="950" spc="6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44444"/>
                </a:solidFill>
                <a:latin typeface="Arial"/>
                <a:cs typeface="Arial"/>
              </a:rPr>
              <a:t>Spectra</a:t>
            </a:r>
            <a:r>
              <a:rPr dirty="0" sz="950" spc="6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44444"/>
                </a:solidFill>
                <a:latin typeface="Arial"/>
                <a:cs typeface="Arial"/>
              </a:rPr>
              <a:t>and Apollo</a:t>
            </a:r>
            <a:r>
              <a:rPr dirty="0" sz="950" spc="6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44444"/>
                </a:solidFill>
                <a:latin typeface="Arial"/>
                <a:cs typeface="Arial"/>
              </a:rPr>
              <a:t>Proton</a:t>
            </a:r>
            <a:r>
              <a:rPr dirty="0" sz="950" spc="6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44444"/>
                </a:solidFill>
                <a:latin typeface="Arial"/>
                <a:cs typeface="Arial"/>
              </a:rPr>
              <a:t>flagship</a:t>
            </a:r>
            <a:r>
              <a:rPr dirty="0" sz="950" spc="6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44444"/>
                </a:solidFill>
                <a:latin typeface="Arial"/>
                <a:cs typeface="Arial"/>
              </a:rPr>
              <a:t>sites.</a:t>
            </a:r>
            <a:r>
              <a:rPr dirty="0" sz="950" spc="6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44444"/>
                </a:solidFill>
                <a:latin typeface="Arial"/>
                <a:cs typeface="Arial"/>
              </a:rPr>
              <a:t>KOL:</a:t>
            </a:r>
            <a:r>
              <a:rPr dirty="0" sz="950" spc="6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444444"/>
                </a:solidFill>
                <a:latin typeface="Arial"/>
                <a:cs typeface="Arial"/>
              </a:rPr>
              <a:t>Senior </a:t>
            </a:r>
            <a:r>
              <a:rPr dirty="0" sz="950">
                <a:solidFill>
                  <a:srgbClr val="444444"/>
                </a:solidFill>
                <a:latin typeface="Arial"/>
                <a:cs typeface="Arial"/>
              </a:rPr>
              <a:t>orthopaedic</a:t>
            </a:r>
            <a:r>
              <a:rPr dirty="0" sz="950" spc="6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44444"/>
                </a:solidFill>
                <a:latin typeface="Arial"/>
                <a:cs typeface="Arial"/>
              </a:rPr>
              <a:t>faculty.</a:t>
            </a:r>
            <a:r>
              <a:rPr dirty="0" sz="950" spc="6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44444"/>
                </a:solidFill>
                <a:latin typeface="Arial"/>
                <a:cs typeface="Arial"/>
              </a:rPr>
              <a:t>ROSA demo</a:t>
            </a:r>
            <a:r>
              <a:rPr dirty="0" sz="950" spc="6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44444"/>
                </a:solidFill>
                <a:latin typeface="Arial"/>
                <a:cs typeface="Arial"/>
              </a:rPr>
              <a:t>at</a:t>
            </a:r>
            <a:r>
              <a:rPr dirty="0" sz="950" spc="6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44444"/>
                </a:solidFill>
                <a:latin typeface="Arial"/>
                <a:cs typeface="Arial"/>
              </a:rPr>
              <a:t>Chennai</a:t>
            </a:r>
            <a:r>
              <a:rPr dirty="0" sz="950" spc="6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44444"/>
                </a:solidFill>
                <a:latin typeface="Arial"/>
                <a:cs typeface="Arial"/>
              </a:rPr>
              <a:t>+</a:t>
            </a:r>
            <a:r>
              <a:rPr dirty="0" sz="950" spc="6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444444"/>
                </a:solidFill>
                <a:latin typeface="Arial"/>
                <a:cs typeface="Arial"/>
              </a:rPr>
              <a:t>Hyderabad.</a:t>
            </a:r>
            <a:endParaRPr sz="95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950396" y="1206500"/>
            <a:ext cx="241363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5-Step Corporate Entry </a:t>
            </a:r>
            <a:r>
              <a:rPr dirty="0" sz="1200" spc="-10" b="1">
                <a:solidFill>
                  <a:srgbClr val="003366"/>
                </a:solidFill>
                <a:latin typeface="Arial"/>
                <a:cs typeface="Arial"/>
              </a:rPr>
              <a:t>Playbook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09599" y="2152650"/>
            <a:ext cx="361950" cy="361950"/>
          </a:xfrm>
          <a:prstGeom prst="rect">
            <a:avLst/>
          </a:prstGeom>
          <a:solidFill>
            <a:srgbClr val="003366"/>
          </a:solidFill>
        </p:spPr>
        <p:txBody>
          <a:bodyPr wrap="square" lIns="0" tIns="95250" rIns="0" bIns="0" rtlCol="0" vert="horz">
            <a:spAutoFit/>
          </a:bodyPr>
          <a:lstStyle/>
          <a:p>
            <a:pPr marL="87630">
              <a:lnSpc>
                <a:spcPct val="100000"/>
              </a:lnSpc>
              <a:spcBef>
                <a:spcPts val="750"/>
              </a:spcBef>
            </a:pPr>
            <a:r>
              <a:rPr dirty="0" sz="1050" spc="-25" b="1">
                <a:solidFill>
                  <a:srgbClr val="FFFFFF"/>
                </a:solidFill>
                <a:latin typeface="Arial"/>
                <a:cs typeface="Arial"/>
              </a:rPr>
              <a:t>FO</a:t>
            </a:r>
            <a:endParaRPr sz="10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57199" y="2038350"/>
            <a:ext cx="5238750" cy="752475"/>
          </a:xfrm>
          <a:prstGeom prst="rect">
            <a:avLst/>
          </a:prstGeom>
          <a:solidFill>
            <a:srgbClr val="FFFFFF"/>
          </a:solidFill>
        </p:spPr>
        <p:txBody>
          <a:bodyPr wrap="square" lIns="0" tIns="98425" rIns="0" bIns="0" rtlCol="0" vert="horz">
            <a:spAutoFit/>
          </a:bodyPr>
          <a:lstStyle/>
          <a:p>
            <a:pPr marL="647065">
              <a:lnSpc>
                <a:spcPct val="100000"/>
              </a:lnSpc>
              <a:spcBef>
                <a:spcPts val="775"/>
              </a:spcBef>
            </a:pPr>
            <a:r>
              <a:rPr dirty="0" sz="1100" b="1">
                <a:solidFill>
                  <a:srgbClr val="003366"/>
                </a:solidFill>
                <a:latin typeface="Arial"/>
                <a:cs typeface="Arial"/>
              </a:rPr>
              <a:t>Fortis</a:t>
            </a:r>
            <a:r>
              <a:rPr dirty="0" sz="1100" spc="6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100" spc="-10" b="1">
                <a:solidFill>
                  <a:srgbClr val="003366"/>
                </a:solidFill>
                <a:latin typeface="Arial"/>
                <a:cs typeface="Arial"/>
              </a:rPr>
              <a:t>Healthcare</a:t>
            </a:r>
            <a:endParaRPr sz="1100">
              <a:latin typeface="Arial"/>
              <a:cs typeface="Arial"/>
            </a:endParaRPr>
          </a:p>
          <a:p>
            <a:pPr marL="647065" marR="357505">
              <a:lnSpc>
                <a:spcPct val="118400"/>
              </a:lnSpc>
              <a:spcBef>
                <a:spcPts val="120"/>
              </a:spcBef>
            </a:pPr>
            <a:r>
              <a:rPr dirty="0" sz="950">
                <a:solidFill>
                  <a:srgbClr val="444444"/>
                </a:solidFill>
                <a:latin typeface="Arial"/>
                <a:cs typeface="Arial"/>
              </a:rPr>
              <a:t>Target</a:t>
            </a:r>
            <a:r>
              <a:rPr dirty="0" sz="950" spc="7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44444"/>
                </a:solidFill>
                <a:latin typeface="Arial"/>
                <a:cs typeface="Arial"/>
              </a:rPr>
              <a:t>Fortis</a:t>
            </a:r>
            <a:r>
              <a:rPr dirty="0" sz="950" spc="7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44444"/>
                </a:solidFill>
                <a:latin typeface="Arial"/>
                <a:cs typeface="Arial"/>
              </a:rPr>
              <a:t>Gurgaon</a:t>
            </a:r>
            <a:r>
              <a:rPr dirty="0" sz="950" spc="7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44444"/>
                </a:solidFill>
                <a:latin typeface="Arial"/>
                <a:cs typeface="Arial"/>
              </a:rPr>
              <a:t>and</a:t>
            </a:r>
            <a:r>
              <a:rPr dirty="0" sz="950" spc="7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44444"/>
                </a:solidFill>
                <a:latin typeface="Arial"/>
                <a:cs typeface="Arial"/>
              </a:rPr>
              <a:t>Fortis</a:t>
            </a:r>
            <a:r>
              <a:rPr dirty="0" sz="950" spc="7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44444"/>
                </a:solidFill>
                <a:latin typeface="Arial"/>
                <a:cs typeface="Arial"/>
              </a:rPr>
              <a:t>Mumbai.</a:t>
            </a:r>
            <a:r>
              <a:rPr dirty="0" sz="950" spc="7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44444"/>
                </a:solidFill>
                <a:latin typeface="Arial"/>
                <a:cs typeface="Arial"/>
              </a:rPr>
              <a:t>Leverage</a:t>
            </a:r>
            <a:r>
              <a:rPr dirty="0" sz="950" spc="7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44444"/>
                </a:solidFill>
                <a:latin typeface="Arial"/>
                <a:cs typeface="Arial"/>
              </a:rPr>
              <a:t>existing</a:t>
            </a:r>
            <a:r>
              <a:rPr dirty="0" sz="950" spc="7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44444"/>
                </a:solidFill>
                <a:latin typeface="Arial"/>
                <a:cs typeface="Arial"/>
              </a:rPr>
              <a:t>ZB</a:t>
            </a:r>
            <a:r>
              <a:rPr dirty="0" sz="950" spc="7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444444"/>
                </a:solidFill>
                <a:latin typeface="Arial"/>
                <a:cs typeface="Arial"/>
              </a:rPr>
              <a:t>relationships </a:t>
            </a:r>
            <a:r>
              <a:rPr dirty="0" sz="950">
                <a:solidFill>
                  <a:srgbClr val="444444"/>
                </a:solidFill>
                <a:latin typeface="Arial"/>
                <a:cs typeface="Arial"/>
              </a:rPr>
              <a:t>with</a:t>
            </a:r>
            <a:r>
              <a:rPr dirty="0" sz="950" spc="8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44444"/>
                </a:solidFill>
                <a:latin typeface="Arial"/>
                <a:cs typeface="Arial"/>
              </a:rPr>
              <a:t>orthopaedic</a:t>
            </a:r>
            <a:r>
              <a:rPr dirty="0" sz="950" spc="8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44444"/>
                </a:solidFill>
                <a:latin typeface="Arial"/>
                <a:cs typeface="Arial"/>
              </a:rPr>
              <a:t>HODs.</a:t>
            </a:r>
            <a:r>
              <a:rPr dirty="0" sz="950" spc="8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44444"/>
                </a:solidFill>
                <a:latin typeface="Arial"/>
                <a:cs typeface="Arial"/>
              </a:rPr>
              <a:t>Value-based</a:t>
            </a:r>
            <a:r>
              <a:rPr dirty="0" sz="950" spc="8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44444"/>
                </a:solidFill>
                <a:latin typeface="Arial"/>
                <a:cs typeface="Arial"/>
              </a:rPr>
              <a:t>pricing</a:t>
            </a:r>
            <a:r>
              <a:rPr dirty="0" sz="950" spc="8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444444"/>
                </a:solidFill>
                <a:latin typeface="Arial"/>
                <a:cs typeface="Arial"/>
              </a:rPr>
              <a:t>proposal.</a:t>
            </a:r>
            <a:endParaRPr sz="9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09599" y="3019425"/>
            <a:ext cx="361950" cy="361950"/>
          </a:xfrm>
          <a:prstGeom prst="rect">
            <a:avLst/>
          </a:prstGeom>
          <a:solidFill>
            <a:srgbClr val="003366"/>
          </a:solidFill>
        </p:spPr>
        <p:txBody>
          <a:bodyPr wrap="square" lIns="0" tIns="95250" rIns="0" bIns="0" rtlCol="0" vert="horz">
            <a:spAutoFit/>
          </a:bodyPr>
          <a:lstStyle/>
          <a:p>
            <a:pPr marL="80645">
              <a:lnSpc>
                <a:spcPct val="100000"/>
              </a:lnSpc>
              <a:spcBef>
                <a:spcPts val="750"/>
              </a:spcBef>
            </a:pPr>
            <a:r>
              <a:rPr dirty="0" sz="1050" spc="-25" b="1">
                <a:solidFill>
                  <a:srgbClr val="FFFFFF"/>
                </a:solidFill>
                <a:latin typeface="Arial"/>
                <a:cs typeface="Arial"/>
              </a:rPr>
              <a:t>MX</a:t>
            </a:r>
            <a:endParaRPr sz="10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57199" y="2905125"/>
            <a:ext cx="5238750" cy="752475"/>
          </a:xfrm>
          <a:prstGeom prst="rect">
            <a:avLst/>
          </a:prstGeom>
          <a:solidFill>
            <a:srgbClr val="FFFFFF"/>
          </a:solidFill>
        </p:spPr>
        <p:txBody>
          <a:bodyPr wrap="square" lIns="0" tIns="98425" rIns="0" bIns="0" rtlCol="0" vert="horz">
            <a:spAutoFit/>
          </a:bodyPr>
          <a:lstStyle/>
          <a:p>
            <a:pPr marL="647065">
              <a:lnSpc>
                <a:spcPct val="100000"/>
              </a:lnSpc>
              <a:spcBef>
                <a:spcPts val="775"/>
              </a:spcBef>
            </a:pPr>
            <a:r>
              <a:rPr dirty="0" sz="1100" b="1">
                <a:solidFill>
                  <a:srgbClr val="003366"/>
                </a:solidFill>
                <a:latin typeface="Arial"/>
                <a:cs typeface="Arial"/>
              </a:rPr>
              <a:t>Max</a:t>
            </a:r>
            <a:r>
              <a:rPr dirty="0" sz="1100" spc="4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100" spc="-10" b="1">
                <a:solidFill>
                  <a:srgbClr val="003366"/>
                </a:solidFill>
                <a:latin typeface="Arial"/>
                <a:cs typeface="Arial"/>
              </a:rPr>
              <a:t>Healthcare</a:t>
            </a:r>
            <a:endParaRPr sz="1100">
              <a:latin typeface="Arial"/>
              <a:cs typeface="Arial"/>
            </a:endParaRPr>
          </a:p>
          <a:p>
            <a:pPr marL="647065" marR="243204">
              <a:lnSpc>
                <a:spcPct val="118400"/>
              </a:lnSpc>
              <a:spcBef>
                <a:spcPts val="120"/>
              </a:spcBef>
            </a:pPr>
            <a:r>
              <a:rPr dirty="0" sz="950">
                <a:solidFill>
                  <a:srgbClr val="444444"/>
                </a:solidFill>
                <a:latin typeface="Arial"/>
                <a:cs typeface="Arial"/>
              </a:rPr>
              <a:t>Max</a:t>
            </a:r>
            <a:r>
              <a:rPr dirty="0" sz="950" spc="6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44444"/>
                </a:solidFill>
                <a:latin typeface="Arial"/>
                <a:cs typeface="Arial"/>
              </a:rPr>
              <a:t>Saket</a:t>
            </a:r>
            <a:r>
              <a:rPr dirty="0" sz="950" spc="6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44444"/>
                </a:solidFill>
                <a:latin typeface="Arial"/>
                <a:cs typeface="Arial"/>
              </a:rPr>
              <a:t>and</a:t>
            </a:r>
            <a:r>
              <a:rPr dirty="0" sz="950" spc="6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44444"/>
                </a:solidFill>
                <a:latin typeface="Arial"/>
                <a:cs typeface="Arial"/>
              </a:rPr>
              <a:t>Max</a:t>
            </a:r>
            <a:r>
              <a:rPr dirty="0" sz="950" spc="7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44444"/>
                </a:solidFill>
                <a:latin typeface="Arial"/>
                <a:cs typeface="Arial"/>
              </a:rPr>
              <a:t>Vaishali</a:t>
            </a:r>
            <a:r>
              <a:rPr dirty="0" sz="950" spc="6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44444"/>
                </a:solidFill>
                <a:latin typeface="Arial"/>
                <a:cs typeface="Arial"/>
              </a:rPr>
              <a:t>as</a:t>
            </a:r>
            <a:r>
              <a:rPr dirty="0" sz="950" spc="6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44444"/>
                </a:solidFill>
                <a:latin typeface="Arial"/>
                <a:cs typeface="Arial"/>
              </a:rPr>
              <a:t>primary</a:t>
            </a:r>
            <a:r>
              <a:rPr dirty="0" sz="950" spc="6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44444"/>
                </a:solidFill>
                <a:latin typeface="Arial"/>
                <a:cs typeface="Arial"/>
              </a:rPr>
              <a:t>targets.</a:t>
            </a:r>
            <a:r>
              <a:rPr dirty="0" sz="950" spc="7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44444"/>
                </a:solidFill>
                <a:latin typeface="Arial"/>
                <a:cs typeface="Arial"/>
              </a:rPr>
              <a:t>CMO-level</a:t>
            </a:r>
            <a:r>
              <a:rPr dirty="0" sz="950" spc="6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44444"/>
                </a:solidFill>
                <a:latin typeface="Arial"/>
                <a:cs typeface="Arial"/>
              </a:rPr>
              <a:t>engagement</a:t>
            </a:r>
            <a:r>
              <a:rPr dirty="0" sz="950" spc="6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44444"/>
                </a:solidFill>
                <a:latin typeface="Arial"/>
                <a:cs typeface="Arial"/>
              </a:rPr>
              <a:t>via</a:t>
            </a:r>
            <a:r>
              <a:rPr dirty="0" sz="950" spc="6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950" spc="-25">
                <a:solidFill>
                  <a:srgbClr val="444444"/>
                </a:solidFill>
                <a:latin typeface="Arial"/>
                <a:cs typeface="Arial"/>
              </a:rPr>
              <a:t>ZB </a:t>
            </a:r>
            <a:r>
              <a:rPr dirty="0" sz="950">
                <a:solidFill>
                  <a:srgbClr val="444444"/>
                </a:solidFill>
                <a:latin typeface="Arial"/>
                <a:cs typeface="Arial"/>
              </a:rPr>
              <a:t>Excellence</a:t>
            </a:r>
            <a:r>
              <a:rPr dirty="0" sz="950" spc="6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44444"/>
                </a:solidFill>
                <a:latin typeface="Arial"/>
                <a:cs typeface="Arial"/>
              </a:rPr>
              <a:t>Circle</a:t>
            </a:r>
            <a:r>
              <a:rPr dirty="0" sz="950" spc="6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44444"/>
                </a:solidFill>
                <a:latin typeface="Arial"/>
                <a:cs typeface="Arial"/>
              </a:rPr>
              <a:t>KOL</a:t>
            </a:r>
            <a:r>
              <a:rPr dirty="0" sz="950" spc="2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444444"/>
                </a:solidFill>
                <a:latin typeface="Arial"/>
                <a:cs typeface="Arial"/>
              </a:rPr>
              <a:t>introductions.</a:t>
            </a:r>
            <a:endParaRPr sz="9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09599" y="3886200"/>
            <a:ext cx="361950" cy="361950"/>
          </a:xfrm>
          <a:prstGeom prst="rect">
            <a:avLst/>
          </a:prstGeom>
          <a:solidFill>
            <a:srgbClr val="003366"/>
          </a:solidFill>
        </p:spPr>
        <p:txBody>
          <a:bodyPr wrap="square" lIns="0" tIns="95250" rIns="0" bIns="0" rtlCol="0" vert="horz">
            <a:spAutoFit/>
          </a:bodyPr>
          <a:lstStyle/>
          <a:p>
            <a:pPr marL="76835">
              <a:lnSpc>
                <a:spcPct val="100000"/>
              </a:lnSpc>
              <a:spcBef>
                <a:spcPts val="750"/>
              </a:spcBef>
            </a:pPr>
            <a:r>
              <a:rPr dirty="0" sz="1050" spc="-25" b="1">
                <a:solidFill>
                  <a:srgbClr val="FFFFFF"/>
                </a:solidFill>
                <a:latin typeface="Arial"/>
                <a:cs typeface="Arial"/>
              </a:rPr>
              <a:t>MN</a:t>
            </a:r>
            <a:endParaRPr sz="105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57199" y="3771900"/>
            <a:ext cx="5238750" cy="752475"/>
          </a:xfrm>
          <a:prstGeom prst="rect">
            <a:avLst/>
          </a:prstGeom>
          <a:solidFill>
            <a:srgbClr val="FFFFFF"/>
          </a:solidFill>
        </p:spPr>
        <p:txBody>
          <a:bodyPr wrap="square" lIns="0" tIns="98425" rIns="0" bIns="0" rtlCol="0" vert="horz">
            <a:spAutoFit/>
          </a:bodyPr>
          <a:lstStyle/>
          <a:p>
            <a:pPr marL="647065">
              <a:lnSpc>
                <a:spcPct val="100000"/>
              </a:lnSpc>
              <a:spcBef>
                <a:spcPts val="775"/>
              </a:spcBef>
            </a:pPr>
            <a:r>
              <a:rPr dirty="0" sz="1100" b="1">
                <a:solidFill>
                  <a:srgbClr val="003366"/>
                </a:solidFill>
                <a:latin typeface="Arial"/>
                <a:cs typeface="Arial"/>
              </a:rPr>
              <a:t>Manipal</a:t>
            </a:r>
            <a:r>
              <a:rPr dirty="0" sz="1100" spc="8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100" spc="-10" b="1">
                <a:solidFill>
                  <a:srgbClr val="003366"/>
                </a:solidFill>
                <a:latin typeface="Arial"/>
                <a:cs typeface="Arial"/>
              </a:rPr>
              <a:t>Hospitals</a:t>
            </a:r>
            <a:endParaRPr sz="1100">
              <a:latin typeface="Arial"/>
              <a:cs typeface="Arial"/>
            </a:endParaRPr>
          </a:p>
          <a:p>
            <a:pPr marL="647065" marR="184785">
              <a:lnSpc>
                <a:spcPct val="118400"/>
              </a:lnSpc>
              <a:spcBef>
                <a:spcPts val="120"/>
              </a:spcBef>
            </a:pPr>
            <a:r>
              <a:rPr dirty="0" sz="950">
                <a:solidFill>
                  <a:srgbClr val="444444"/>
                </a:solidFill>
                <a:latin typeface="Arial"/>
                <a:cs typeface="Arial"/>
              </a:rPr>
              <a:t>Manipal</a:t>
            </a:r>
            <a:r>
              <a:rPr dirty="0" sz="950" spc="10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44444"/>
                </a:solidFill>
                <a:latin typeface="Arial"/>
                <a:cs typeface="Arial"/>
              </a:rPr>
              <a:t>Bengaluru</a:t>
            </a:r>
            <a:r>
              <a:rPr dirty="0" sz="950" spc="10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44444"/>
                </a:solidFill>
                <a:latin typeface="Arial"/>
                <a:cs typeface="Arial"/>
              </a:rPr>
              <a:t>and</a:t>
            </a:r>
            <a:r>
              <a:rPr dirty="0" sz="950" spc="10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44444"/>
                </a:solidFill>
                <a:latin typeface="Arial"/>
                <a:cs typeface="Arial"/>
              </a:rPr>
              <a:t>Manipal</a:t>
            </a:r>
            <a:r>
              <a:rPr dirty="0" sz="950" spc="10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44444"/>
                </a:solidFill>
                <a:latin typeface="Arial"/>
                <a:cs typeface="Arial"/>
              </a:rPr>
              <a:t>Kolkata.</a:t>
            </a:r>
            <a:r>
              <a:rPr dirty="0" sz="950" spc="2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44444"/>
                </a:solidFill>
                <a:latin typeface="Arial"/>
                <a:cs typeface="Arial"/>
              </a:rPr>
              <a:t>Academic</a:t>
            </a:r>
            <a:r>
              <a:rPr dirty="0" sz="950" spc="10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44444"/>
                </a:solidFill>
                <a:latin typeface="Arial"/>
                <a:cs typeface="Arial"/>
              </a:rPr>
              <a:t>partnership</a:t>
            </a:r>
            <a:r>
              <a:rPr dirty="0" sz="950" spc="10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44444"/>
                </a:solidFill>
                <a:latin typeface="Arial"/>
                <a:cs typeface="Arial"/>
              </a:rPr>
              <a:t>angle:</a:t>
            </a:r>
            <a:r>
              <a:rPr dirty="0" sz="950" spc="10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444444"/>
                </a:solidFill>
                <a:latin typeface="Arial"/>
                <a:cs typeface="Arial"/>
              </a:rPr>
              <a:t>fellowship </a:t>
            </a:r>
            <a:r>
              <a:rPr dirty="0" sz="950">
                <a:solidFill>
                  <a:srgbClr val="444444"/>
                </a:solidFill>
                <a:latin typeface="Arial"/>
                <a:cs typeface="Arial"/>
              </a:rPr>
              <a:t>programme</a:t>
            </a:r>
            <a:r>
              <a:rPr dirty="0" sz="950" spc="11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44444"/>
                </a:solidFill>
                <a:latin typeface="Arial"/>
                <a:cs typeface="Arial"/>
              </a:rPr>
              <a:t>and</a:t>
            </a:r>
            <a:r>
              <a:rPr dirty="0" sz="950" spc="11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44444"/>
                </a:solidFill>
                <a:latin typeface="Arial"/>
                <a:cs typeface="Arial"/>
              </a:rPr>
              <a:t>outcomes</a:t>
            </a:r>
            <a:r>
              <a:rPr dirty="0" sz="950" spc="11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444444"/>
                </a:solidFill>
                <a:latin typeface="Arial"/>
                <a:cs typeface="Arial"/>
              </a:rPr>
              <a:t>research</a:t>
            </a:r>
            <a:r>
              <a:rPr dirty="0" sz="950" spc="114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444444"/>
                </a:solidFill>
                <a:latin typeface="Arial"/>
                <a:cs typeface="Arial"/>
              </a:rPr>
              <a:t>collaboration.</a:t>
            </a:r>
            <a:endParaRPr sz="950">
              <a:latin typeface="Arial"/>
              <a:cs typeface="Aria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76199" y="1457325"/>
            <a:ext cx="12058650" cy="5133975"/>
            <a:chOff x="76199" y="1457325"/>
            <a:chExt cx="12058650" cy="5133975"/>
          </a:xfrm>
        </p:grpSpPr>
        <p:sp>
          <p:nvSpPr>
            <p:cNvPr id="17" name="object 17"/>
            <p:cNvSpPr/>
            <p:nvPr/>
          </p:nvSpPr>
          <p:spPr>
            <a:xfrm>
              <a:off x="5962649" y="1457325"/>
              <a:ext cx="5791200" cy="19050"/>
            </a:xfrm>
            <a:custGeom>
              <a:avLst/>
              <a:gdLst/>
              <a:ahLst/>
              <a:cxnLst/>
              <a:rect l="l" t="t" r="r" b="b"/>
              <a:pathLst>
                <a:path w="5791200" h="19050">
                  <a:moveTo>
                    <a:pt x="5791199" y="19049"/>
                  </a:moveTo>
                  <a:lnTo>
                    <a:pt x="0" y="19049"/>
                  </a:lnTo>
                  <a:lnTo>
                    <a:pt x="0" y="0"/>
                  </a:lnTo>
                  <a:lnTo>
                    <a:pt x="5791199" y="0"/>
                  </a:lnTo>
                  <a:lnTo>
                    <a:pt x="5791199" y="1904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76199" y="6581775"/>
              <a:ext cx="12058650" cy="9525"/>
            </a:xfrm>
            <a:custGeom>
              <a:avLst/>
              <a:gdLst/>
              <a:ahLst/>
              <a:cxnLst/>
              <a:rect l="l" t="t" r="r" b="b"/>
              <a:pathLst>
                <a:path w="12058650" h="9525">
                  <a:moveTo>
                    <a:pt x="12058649" y="9524"/>
                  </a:moveTo>
                  <a:lnTo>
                    <a:pt x="0" y="9524"/>
                  </a:lnTo>
                  <a:lnTo>
                    <a:pt x="0" y="0"/>
                  </a:lnTo>
                  <a:lnTo>
                    <a:pt x="12058649" y="0"/>
                  </a:lnTo>
                  <a:lnTo>
                    <a:pt x="12058649" y="9524"/>
                  </a:lnTo>
                  <a:close/>
                </a:path>
              </a:pathLst>
            </a:custGeom>
            <a:solidFill>
              <a:srgbClr val="000000">
                <a:alpha val="10198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/>
          <p:cNvSpPr txBox="1"/>
          <p:nvPr/>
        </p:nvSpPr>
        <p:spPr>
          <a:xfrm>
            <a:off x="5962649" y="1590675"/>
            <a:ext cx="5791200" cy="34290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88900" rIns="0" bIns="0" rtlCol="0" vert="horz">
            <a:spAutoFit/>
          </a:bodyPr>
          <a:lstStyle/>
          <a:p>
            <a:pPr marL="133350">
              <a:lnSpc>
                <a:spcPct val="100000"/>
              </a:lnSpc>
              <a:spcBef>
                <a:spcPts val="700"/>
              </a:spcBef>
              <a:tabLst>
                <a:tab pos="438150" algn="l"/>
              </a:tabLst>
            </a:pPr>
            <a:r>
              <a:rPr dirty="0" baseline="2923" sz="1425" spc="-37" b="1">
                <a:solidFill>
                  <a:srgbClr val="F0A500"/>
                </a:solidFill>
                <a:latin typeface="Arial"/>
                <a:cs typeface="Arial"/>
              </a:rPr>
              <a:t>01</a:t>
            </a:r>
            <a:r>
              <a:rPr dirty="0" baseline="2923" sz="1425" b="1">
                <a:solidFill>
                  <a:srgbClr val="F0A500"/>
                </a:solidFill>
                <a:latin typeface="Arial"/>
                <a:cs typeface="Arial"/>
              </a:rPr>
              <a:t>	</a:t>
            </a:r>
            <a:r>
              <a:rPr dirty="0" sz="950" b="1">
                <a:solidFill>
                  <a:srgbClr val="003366"/>
                </a:solidFill>
                <a:latin typeface="Arial"/>
                <a:cs typeface="Arial"/>
              </a:rPr>
              <a:t>KOL</a:t>
            </a:r>
            <a:r>
              <a:rPr dirty="0" sz="950" spc="4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003366"/>
                </a:solidFill>
                <a:latin typeface="Arial"/>
                <a:cs typeface="Arial"/>
              </a:rPr>
              <a:t>Introduction:</a:t>
            </a:r>
            <a:r>
              <a:rPr dirty="0" sz="950" spc="7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Warm</a:t>
            </a:r>
            <a:r>
              <a:rPr dirty="0" sz="950" spc="7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entry</a:t>
            </a:r>
            <a:r>
              <a:rPr dirty="0" sz="950" spc="7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via</a:t>
            </a:r>
            <a:r>
              <a:rPr dirty="0" sz="950" spc="7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ZB</a:t>
            </a:r>
            <a:r>
              <a:rPr dirty="0" sz="950" spc="7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Excellence</a:t>
            </a:r>
            <a:r>
              <a:rPr dirty="0" sz="950" spc="7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Circle</a:t>
            </a:r>
            <a:r>
              <a:rPr dirty="0" sz="950" spc="7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surgeon</a:t>
            </a:r>
            <a:r>
              <a:rPr dirty="0" sz="950" spc="7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to</a:t>
            </a:r>
            <a:r>
              <a:rPr dirty="0" sz="950" spc="7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CMO/Medical</a:t>
            </a:r>
            <a:r>
              <a:rPr dirty="0" sz="950" spc="7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1A1A2E"/>
                </a:solidFill>
                <a:latin typeface="Arial"/>
                <a:cs typeface="Arial"/>
              </a:rPr>
              <a:t>Director</a:t>
            </a:r>
            <a:endParaRPr sz="95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962649" y="2047875"/>
            <a:ext cx="5791200" cy="504825"/>
          </a:xfrm>
          <a:prstGeom prst="rect">
            <a:avLst/>
          </a:prstGeom>
          <a:solidFill>
            <a:srgbClr val="FFFFFF"/>
          </a:solidFill>
        </p:spPr>
        <p:txBody>
          <a:bodyPr wrap="square" lIns="0" tIns="71755" rIns="0" bIns="0" rtlCol="0" vert="horz">
            <a:spAutoFit/>
          </a:bodyPr>
          <a:lstStyle/>
          <a:p>
            <a:pPr marL="438150" marR="180975" indent="-304800">
              <a:lnSpc>
                <a:spcPct val="111800"/>
              </a:lnSpc>
              <a:spcBef>
                <a:spcPts val="565"/>
              </a:spcBef>
              <a:tabLst>
                <a:tab pos="438150" algn="l"/>
              </a:tabLst>
            </a:pPr>
            <a:r>
              <a:rPr dirty="0" baseline="2923" sz="1425" spc="-37" b="1">
                <a:solidFill>
                  <a:srgbClr val="F0A500"/>
                </a:solidFill>
                <a:latin typeface="Arial"/>
                <a:cs typeface="Arial"/>
              </a:rPr>
              <a:t>02</a:t>
            </a:r>
            <a:r>
              <a:rPr dirty="0" baseline="2923" sz="1425" b="1">
                <a:solidFill>
                  <a:srgbClr val="F0A500"/>
                </a:solidFill>
                <a:latin typeface="Arial"/>
                <a:cs typeface="Arial"/>
              </a:rPr>
              <a:t>	</a:t>
            </a:r>
            <a:r>
              <a:rPr dirty="0" sz="950" b="1">
                <a:solidFill>
                  <a:srgbClr val="003366"/>
                </a:solidFill>
                <a:latin typeface="Arial"/>
                <a:cs typeface="Arial"/>
              </a:rPr>
              <a:t>ROSA</a:t>
            </a:r>
            <a:r>
              <a:rPr dirty="0" sz="950" spc="3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003366"/>
                </a:solidFill>
                <a:latin typeface="Arial"/>
                <a:cs typeface="Arial"/>
              </a:rPr>
              <a:t>Live</a:t>
            </a:r>
            <a:r>
              <a:rPr dirty="0" sz="950" spc="8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003366"/>
                </a:solidFill>
                <a:latin typeface="Arial"/>
                <a:cs typeface="Arial"/>
              </a:rPr>
              <a:t>Demo:</a:t>
            </a:r>
            <a:r>
              <a:rPr dirty="0" sz="950" spc="8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In-hospital</a:t>
            </a:r>
            <a:r>
              <a:rPr dirty="0" sz="950" spc="8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demonstration</a:t>
            </a:r>
            <a:r>
              <a:rPr dirty="0" sz="950" spc="8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with</a:t>
            </a:r>
            <a:r>
              <a:rPr dirty="0" sz="950" spc="8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live</a:t>
            </a:r>
            <a:r>
              <a:rPr dirty="0" sz="950" spc="8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case</a:t>
            </a:r>
            <a:r>
              <a:rPr dirty="0" sz="950" spc="8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or</a:t>
            </a:r>
            <a:r>
              <a:rPr dirty="0" sz="950" spc="8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cadaveric</a:t>
            </a:r>
            <a:r>
              <a:rPr dirty="0" sz="950" spc="8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workshop</a:t>
            </a:r>
            <a:r>
              <a:rPr dirty="0" sz="950" spc="8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for</a:t>
            </a:r>
            <a:r>
              <a:rPr dirty="0" sz="950" spc="7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1A1A2E"/>
                </a:solidFill>
                <a:latin typeface="Arial"/>
                <a:cs typeface="Arial"/>
              </a:rPr>
              <a:t>surgical </a:t>
            </a:r>
            <a:r>
              <a:rPr dirty="0" sz="950" spc="-20">
                <a:solidFill>
                  <a:srgbClr val="1A1A2E"/>
                </a:solidFill>
                <a:latin typeface="Arial"/>
                <a:cs typeface="Arial"/>
              </a:rPr>
              <a:t>team</a:t>
            </a:r>
            <a:endParaRPr sz="95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962649" y="2667000"/>
            <a:ext cx="5791200" cy="504825"/>
          </a:xfrm>
          <a:prstGeom prst="rect">
            <a:avLst/>
          </a:prstGeom>
          <a:solidFill>
            <a:srgbClr val="FFFFFF"/>
          </a:solidFill>
        </p:spPr>
        <p:txBody>
          <a:bodyPr wrap="square" lIns="0" tIns="71755" rIns="0" bIns="0" rtlCol="0" vert="horz">
            <a:spAutoFit/>
          </a:bodyPr>
          <a:lstStyle/>
          <a:p>
            <a:pPr marL="438150" marR="132080" indent="-304800">
              <a:lnSpc>
                <a:spcPct val="111800"/>
              </a:lnSpc>
              <a:spcBef>
                <a:spcPts val="565"/>
              </a:spcBef>
              <a:tabLst>
                <a:tab pos="438150" algn="l"/>
              </a:tabLst>
            </a:pPr>
            <a:r>
              <a:rPr dirty="0" baseline="2923" sz="1425" spc="-37" b="1">
                <a:solidFill>
                  <a:srgbClr val="F0A500"/>
                </a:solidFill>
                <a:latin typeface="Arial"/>
                <a:cs typeface="Arial"/>
              </a:rPr>
              <a:t>03</a:t>
            </a:r>
            <a:r>
              <a:rPr dirty="0" baseline="2923" sz="1425" b="1">
                <a:solidFill>
                  <a:srgbClr val="F0A500"/>
                </a:solidFill>
                <a:latin typeface="Arial"/>
                <a:cs typeface="Arial"/>
              </a:rPr>
              <a:t>	</a:t>
            </a:r>
            <a:r>
              <a:rPr dirty="0" sz="950" b="1">
                <a:solidFill>
                  <a:srgbClr val="003366"/>
                </a:solidFill>
                <a:latin typeface="Arial"/>
                <a:cs typeface="Arial"/>
              </a:rPr>
              <a:t>Outcomes</a:t>
            </a:r>
            <a:r>
              <a:rPr dirty="0" sz="950" spc="10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003366"/>
                </a:solidFill>
                <a:latin typeface="Arial"/>
                <a:cs typeface="Arial"/>
              </a:rPr>
              <a:t>Data</a:t>
            </a:r>
            <a:r>
              <a:rPr dirty="0" sz="950" spc="10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003366"/>
                </a:solidFill>
                <a:latin typeface="Arial"/>
                <a:cs typeface="Arial"/>
              </a:rPr>
              <a:t>Presentation:</a:t>
            </a:r>
            <a:r>
              <a:rPr dirty="0" sz="950" spc="10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Present</a:t>
            </a:r>
            <a:r>
              <a:rPr dirty="0" sz="950" spc="10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ROSA OPTIMIZE</a:t>
            </a:r>
            <a:r>
              <a:rPr dirty="0" sz="950" spc="10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clinical</a:t>
            </a:r>
            <a:r>
              <a:rPr dirty="0" sz="950" spc="10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data</a:t>
            </a:r>
            <a:r>
              <a:rPr dirty="0" sz="950" spc="10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+</a:t>
            </a:r>
            <a:r>
              <a:rPr dirty="0" sz="950" spc="10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comparative</a:t>
            </a:r>
            <a:r>
              <a:rPr dirty="0" sz="950" spc="10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cost-</a:t>
            </a:r>
            <a:r>
              <a:rPr dirty="0" sz="950" spc="-20">
                <a:solidFill>
                  <a:srgbClr val="1A1A2E"/>
                </a:solidFill>
                <a:latin typeface="Arial"/>
                <a:cs typeface="Arial"/>
              </a:rPr>
              <a:t>per-</a:t>
            </a: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case</a:t>
            </a:r>
            <a:r>
              <a:rPr dirty="0" sz="950" spc="6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analysis</a:t>
            </a:r>
            <a:r>
              <a:rPr dirty="0" sz="950" spc="6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to</a:t>
            </a:r>
            <a:r>
              <a:rPr dirty="0" sz="950" spc="6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hospital</a:t>
            </a:r>
            <a:r>
              <a:rPr dirty="0" sz="950" spc="6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1A1A2E"/>
                </a:solidFill>
                <a:latin typeface="Arial"/>
                <a:cs typeface="Arial"/>
              </a:rPr>
              <a:t>board</a:t>
            </a:r>
            <a:endParaRPr sz="95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962649" y="3286125"/>
            <a:ext cx="5791200" cy="504825"/>
          </a:xfrm>
          <a:prstGeom prst="rect">
            <a:avLst/>
          </a:prstGeom>
          <a:solidFill>
            <a:srgbClr val="FFFFFF"/>
          </a:solidFill>
        </p:spPr>
        <p:txBody>
          <a:bodyPr wrap="square" lIns="0" tIns="71755" rIns="0" bIns="0" rtlCol="0" vert="horz">
            <a:spAutoFit/>
          </a:bodyPr>
          <a:lstStyle/>
          <a:p>
            <a:pPr marL="438150" marR="142875" indent="-304800">
              <a:lnSpc>
                <a:spcPct val="111800"/>
              </a:lnSpc>
              <a:spcBef>
                <a:spcPts val="565"/>
              </a:spcBef>
              <a:tabLst>
                <a:tab pos="438150" algn="l"/>
              </a:tabLst>
            </a:pPr>
            <a:r>
              <a:rPr dirty="0" baseline="2923" sz="1425" spc="-37" b="1">
                <a:solidFill>
                  <a:srgbClr val="F0A500"/>
                </a:solidFill>
                <a:latin typeface="Arial"/>
                <a:cs typeface="Arial"/>
              </a:rPr>
              <a:t>04</a:t>
            </a:r>
            <a:r>
              <a:rPr dirty="0" baseline="2923" sz="1425" b="1">
                <a:solidFill>
                  <a:srgbClr val="F0A500"/>
                </a:solidFill>
                <a:latin typeface="Arial"/>
                <a:cs typeface="Arial"/>
              </a:rPr>
              <a:t>	</a:t>
            </a:r>
            <a:r>
              <a:rPr dirty="0" sz="950" b="1">
                <a:solidFill>
                  <a:srgbClr val="003366"/>
                </a:solidFill>
                <a:latin typeface="Arial"/>
                <a:cs typeface="Arial"/>
              </a:rPr>
              <a:t>Preferred</a:t>
            </a:r>
            <a:r>
              <a:rPr dirty="0" sz="950" spc="7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003366"/>
                </a:solidFill>
                <a:latin typeface="Arial"/>
                <a:cs typeface="Arial"/>
              </a:rPr>
              <a:t>Vendor</a:t>
            </a:r>
            <a:r>
              <a:rPr dirty="0" sz="950" spc="3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003366"/>
                </a:solidFill>
                <a:latin typeface="Arial"/>
                <a:cs typeface="Arial"/>
              </a:rPr>
              <a:t>Agreement:</a:t>
            </a:r>
            <a:r>
              <a:rPr dirty="0" sz="950" spc="8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Submit</a:t>
            </a:r>
            <a:r>
              <a:rPr dirty="0" sz="950" spc="8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bundled</a:t>
            </a:r>
            <a:r>
              <a:rPr dirty="0" sz="950" spc="8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ROSA</a:t>
            </a:r>
            <a:r>
              <a:rPr dirty="0" sz="950" spc="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+</a:t>
            </a:r>
            <a:r>
              <a:rPr dirty="0" sz="950" spc="8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implant</a:t>
            </a:r>
            <a:r>
              <a:rPr dirty="0" sz="950" spc="8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pricing</a:t>
            </a:r>
            <a:r>
              <a:rPr dirty="0" sz="950" spc="8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with</a:t>
            </a:r>
            <a:r>
              <a:rPr dirty="0" sz="950" spc="8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multi-year</a:t>
            </a:r>
            <a:r>
              <a:rPr dirty="0" sz="950" spc="8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1A1A2E"/>
                </a:solidFill>
                <a:latin typeface="Arial"/>
                <a:cs typeface="Arial"/>
              </a:rPr>
              <a:t>volume </a:t>
            </a: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commitment</a:t>
            </a:r>
            <a:r>
              <a:rPr dirty="0" sz="950" spc="15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1A1A2E"/>
                </a:solidFill>
                <a:latin typeface="Arial"/>
                <a:cs typeface="Arial"/>
              </a:rPr>
              <a:t>framework</a:t>
            </a:r>
            <a:endParaRPr sz="95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962649" y="3905250"/>
            <a:ext cx="5791200" cy="504825"/>
          </a:xfrm>
          <a:prstGeom prst="rect">
            <a:avLst/>
          </a:prstGeom>
          <a:solidFill>
            <a:srgbClr val="FFFFFF"/>
          </a:solidFill>
        </p:spPr>
        <p:txBody>
          <a:bodyPr wrap="square" lIns="0" tIns="71755" rIns="0" bIns="0" rtlCol="0" vert="horz">
            <a:spAutoFit/>
          </a:bodyPr>
          <a:lstStyle/>
          <a:p>
            <a:pPr marL="438150" marR="657860" indent="-304800">
              <a:lnSpc>
                <a:spcPct val="111800"/>
              </a:lnSpc>
              <a:spcBef>
                <a:spcPts val="565"/>
              </a:spcBef>
              <a:tabLst>
                <a:tab pos="438150" algn="l"/>
              </a:tabLst>
            </a:pPr>
            <a:r>
              <a:rPr dirty="0" baseline="2923" sz="1425" spc="-37" b="1">
                <a:solidFill>
                  <a:srgbClr val="F0A500"/>
                </a:solidFill>
                <a:latin typeface="Arial"/>
                <a:cs typeface="Arial"/>
              </a:rPr>
              <a:t>05</a:t>
            </a:r>
            <a:r>
              <a:rPr dirty="0" baseline="2923" sz="1425" b="1">
                <a:solidFill>
                  <a:srgbClr val="F0A500"/>
                </a:solidFill>
                <a:latin typeface="Arial"/>
                <a:cs typeface="Arial"/>
              </a:rPr>
              <a:t>	</a:t>
            </a:r>
            <a:r>
              <a:rPr dirty="0" sz="950" b="1">
                <a:solidFill>
                  <a:srgbClr val="003366"/>
                </a:solidFill>
                <a:latin typeface="Arial"/>
                <a:cs typeface="Arial"/>
              </a:rPr>
              <a:t>Governance</a:t>
            </a:r>
            <a:r>
              <a:rPr dirty="0" sz="950" spc="10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003366"/>
                </a:solidFill>
                <a:latin typeface="Arial"/>
                <a:cs typeface="Arial"/>
              </a:rPr>
              <a:t>Lock-in:</a:t>
            </a:r>
            <a:r>
              <a:rPr dirty="0" sz="950" spc="10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Quarterly</a:t>
            </a:r>
            <a:r>
              <a:rPr dirty="0" sz="950" spc="10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outcomes</a:t>
            </a:r>
            <a:r>
              <a:rPr dirty="0" sz="950" spc="10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reviews</a:t>
            </a:r>
            <a:r>
              <a:rPr dirty="0" sz="950" spc="10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with</a:t>
            </a:r>
            <a:r>
              <a:rPr dirty="0" sz="950" spc="10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hospital</a:t>
            </a:r>
            <a:r>
              <a:rPr dirty="0" sz="950" spc="10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leadership</a:t>
            </a:r>
            <a:r>
              <a:rPr dirty="0" sz="950" spc="10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to</a:t>
            </a:r>
            <a:r>
              <a:rPr dirty="0" sz="950" spc="10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1A1A2E"/>
                </a:solidFill>
                <a:latin typeface="Arial"/>
                <a:cs typeface="Arial"/>
              </a:rPr>
              <a:t>sustain </a:t>
            </a: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relationship</a:t>
            </a:r>
            <a:r>
              <a:rPr dirty="0" sz="950" spc="10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and</a:t>
            </a:r>
            <a:r>
              <a:rPr dirty="0" sz="950" spc="10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pre-empt</a:t>
            </a:r>
            <a:r>
              <a:rPr dirty="0" sz="950" spc="11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1A1A2E"/>
                </a:solidFill>
                <a:latin typeface="Arial"/>
                <a:cs typeface="Arial"/>
              </a:rPr>
              <a:t>competition</a:t>
            </a:r>
            <a:endParaRPr sz="950">
              <a:latin typeface="Arial"/>
              <a:cs typeface="Arial"/>
            </a:endParaRPr>
          </a:p>
        </p:txBody>
      </p:sp>
      <p:sp>
        <p:nvSpPr>
          <p:cNvPr id="25" name="object 2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57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ADGcatalyst</a:t>
            </a:r>
            <a:r>
              <a:rPr dirty="0" spc="80"/>
              <a:t> </a:t>
            </a:r>
            <a:r>
              <a:rPr dirty="0"/>
              <a:t>Strategic</a:t>
            </a:r>
            <a:r>
              <a:rPr dirty="0" spc="85"/>
              <a:t> </a:t>
            </a:r>
            <a:r>
              <a:rPr dirty="0"/>
              <a:t>Consulting,</a:t>
            </a:r>
            <a:r>
              <a:rPr dirty="0" spc="80"/>
              <a:t> </a:t>
            </a:r>
            <a:r>
              <a:rPr dirty="0" spc="-20"/>
              <a:t>2026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34850" cy="6858000"/>
            <a:chOff x="0" y="0"/>
            <a:chExt cx="1213485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12"/>
              <a:ext cx="12134850" cy="6858000"/>
            </a:xfrm>
            <a:custGeom>
              <a:avLst/>
              <a:gdLst/>
              <a:ahLst/>
              <a:cxnLst/>
              <a:rect l="l" t="t" r="r" b="b"/>
              <a:pathLst>
                <a:path w="12134850" h="6858000">
                  <a:moveTo>
                    <a:pt x="12134837" y="0"/>
                  </a:moveTo>
                  <a:lnTo>
                    <a:pt x="76187" y="0"/>
                  </a:lnTo>
                  <a:lnTo>
                    <a:pt x="0" y="0"/>
                  </a:lnTo>
                  <a:lnTo>
                    <a:pt x="0" y="6857987"/>
                  </a:lnTo>
                  <a:lnTo>
                    <a:pt x="76187" y="6857987"/>
                  </a:lnTo>
                  <a:lnTo>
                    <a:pt x="76187" y="981075"/>
                  </a:lnTo>
                  <a:lnTo>
                    <a:pt x="12134837" y="981075"/>
                  </a:lnTo>
                  <a:lnTo>
                    <a:pt x="12134837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76199" y="942975"/>
              <a:ext cx="12058650" cy="38100"/>
            </a:xfrm>
            <a:custGeom>
              <a:avLst/>
              <a:gdLst/>
              <a:ahLst/>
              <a:cxnLst/>
              <a:rect l="l" t="t" r="r" b="b"/>
              <a:pathLst>
                <a:path w="12058650" h="38100">
                  <a:moveTo>
                    <a:pt x="12058649" y="38099"/>
                  </a:moveTo>
                  <a:lnTo>
                    <a:pt x="0" y="38099"/>
                  </a:lnTo>
                  <a:lnTo>
                    <a:pt x="0" y="0"/>
                  </a:lnTo>
                  <a:lnTo>
                    <a:pt x="12058649" y="0"/>
                  </a:lnTo>
                  <a:lnTo>
                    <a:pt x="12058649" y="3809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9969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85"/>
              </a:spcBef>
            </a:pPr>
            <a:r>
              <a:rPr dirty="0"/>
              <a:t>Risk </a:t>
            </a:r>
            <a:r>
              <a:rPr dirty="0" spc="-10"/>
              <a:t>Register</a:t>
            </a:r>
          </a:p>
          <a:p>
            <a:pPr marL="12700">
              <a:lnSpc>
                <a:spcPct val="100000"/>
              </a:lnSpc>
              <a:spcBef>
                <a:spcPts val="309"/>
              </a:spcBef>
            </a:pPr>
            <a:r>
              <a:rPr dirty="0" sz="1100">
                <a:solidFill>
                  <a:srgbClr val="F0A500"/>
                </a:solidFill>
              </a:rPr>
              <a:t>Key</a:t>
            </a:r>
            <a:r>
              <a:rPr dirty="0" sz="1100" spc="70">
                <a:solidFill>
                  <a:srgbClr val="F0A500"/>
                </a:solidFill>
              </a:rPr>
              <a:t> </a:t>
            </a:r>
            <a:r>
              <a:rPr dirty="0" sz="1100">
                <a:solidFill>
                  <a:srgbClr val="F0A500"/>
                </a:solidFill>
              </a:rPr>
              <a:t>Risks,</a:t>
            </a:r>
            <a:r>
              <a:rPr dirty="0" sz="1100" spc="70">
                <a:solidFill>
                  <a:srgbClr val="F0A500"/>
                </a:solidFill>
              </a:rPr>
              <a:t> </a:t>
            </a:r>
            <a:r>
              <a:rPr dirty="0" sz="1100">
                <a:solidFill>
                  <a:srgbClr val="F0A500"/>
                </a:solidFill>
              </a:rPr>
              <a:t>Likelihood,</a:t>
            </a:r>
            <a:r>
              <a:rPr dirty="0" sz="1100" spc="70">
                <a:solidFill>
                  <a:srgbClr val="F0A500"/>
                </a:solidFill>
              </a:rPr>
              <a:t> </a:t>
            </a:r>
            <a:r>
              <a:rPr dirty="0" sz="1100">
                <a:solidFill>
                  <a:srgbClr val="F0A500"/>
                </a:solidFill>
              </a:rPr>
              <a:t>Impact</a:t>
            </a:r>
            <a:r>
              <a:rPr dirty="0" sz="1100" spc="70">
                <a:solidFill>
                  <a:srgbClr val="F0A500"/>
                </a:solidFill>
              </a:rPr>
              <a:t> </a:t>
            </a:r>
            <a:r>
              <a:rPr dirty="0" sz="1100">
                <a:solidFill>
                  <a:srgbClr val="F0A500"/>
                </a:solidFill>
              </a:rPr>
              <a:t>&amp;</a:t>
            </a:r>
            <a:r>
              <a:rPr dirty="0" sz="1100" spc="70">
                <a:solidFill>
                  <a:srgbClr val="F0A500"/>
                </a:solidFill>
              </a:rPr>
              <a:t> </a:t>
            </a:r>
            <a:r>
              <a:rPr dirty="0" sz="1100">
                <a:solidFill>
                  <a:srgbClr val="F0A500"/>
                </a:solidFill>
              </a:rPr>
              <a:t>Mitigation</a:t>
            </a:r>
            <a:r>
              <a:rPr dirty="0" sz="1100" spc="20">
                <a:solidFill>
                  <a:srgbClr val="F0A500"/>
                </a:solidFill>
              </a:rPr>
              <a:t> </a:t>
            </a:r>
            <a:r>
              <a:rPr dirty="0" sz="1100" spc="-10">
                <a:solidFill>
                  <a:srgbClr val="F0A500"/>
                </a:solidFill>
              </a:rPr>
              <a:t>Actions</a:t>
            </a:r>
            <a:endParaRPr sz="1100"/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457199" y="1152525"/>
          <a:ext cx="11372850" cy="349122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40995"/>
                <a:gridCol w="3401695"/>
                <a:gridCol w="970914"/>
                <a:gridCol w="734695"/>
                <a:gridCol w="4563745"/>
                <a:gridCol w="1285240"/>
              </a:tblGrid>
              <a:tr h="34226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75"/>
                        </a:spcBef>
                      </a:pPr>
                      <a:r>
                        <a:rPr dirty="0" sz="1050" spc="-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#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85725">
                    <a:solidFill>
                      <a:srgbClr val="8B0000"/>
                    </a:solidFill>
                  </a:tcPr>
                </a:tc>
                <a:tc>
                  <a:txBody>
                    <a:bodyPr/>
                    <a:lstStyle/>
                    <a:p>
                      <a:pPr marL="133350">
                        <a:lnSpc>
                          <a:spcPct val="100000"/>
                        </a:lnSpc>
                        <a:spcBef>
                          <a:spcPts val="675"/>
                        </a:spcBef>
                      </a:pP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Risk</a:t>
                      </a:r>
                      <a:r>
                        <a:rPr dirty="0" sz="1050" spc="-2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Description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85725">
                    <a:solidFill>
                      <a:srgbClr val="8B0000"/>
                    </a:solidFill>
                  </a:tcPr>
                </a:tc>
                <a:tc>
                  <a:txBody>
                    <a:bodyPr/>
                    <a:lstStyle/>
                    <a:p>
                      <a:pPr marL="170815">
                        <a:lnSpc>
                          <a:spcPct val="100000"/>
                        </a:lnSpc>
                        <a:spcBef>
                          <a:spcPts val="675"/>
                        </a:spcBef>
                      </a:pPr>
                      <a:r>
                        <a:rPr dirty="0" sz="105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Likelihood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85725">
                    <a:solidFill>
                      <a:srgbClr val="8B0000"/>
                    </a:solidFill>
                  </a:tcPr>
                </a:tc>
                <a:tc>
                  <a:txBody>
                    <a:bodyPr/>
                    <a:lstStyle/>
                    <a:p>
                      <a:pPr marL="132715">
                        <a:lnSpc>
                          <a:spcPct val="100000"/>
                        </a:lnSpc>
                        <a:spcBef>
                          <a:spcPts val="675"/>
                        </a:spcBef>
                      </a:pPr>
                      <a:r>
                        <a:rPr dirty="0" sz="105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Impact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85725">
                    <a:solidFill>
                      <a:srgbClr val="8B0000"/>
                    </a:solidFill>
                  </a:tcPr>
                </a:tc>
                <a:tc>
                  <a:txBody>
                    <a:bodyPr/>
                    <a:lstStyle/>
                    <a:p>
                      <a:pPr marL="133350">
                        <a:lnSpc>
                          <a:spcPct val="100000"/>
                        </a:lnSpc>
                        <a:spcBef>
                          <a:spcPts val="675"/>
                        </a:spcBef>
                      </a:pPr>
                      <a:r>
                        <a:rPr dirty="0" sz="10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Mitigation</a:t>
                      </a:r>
                      <a:r>
                        <a:rPr dirty="0" sz="1050" spc="-4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5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Action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85725">
                    <a:solidFill>
                      <a:srgbClr val="8B0000"/>
                    </a:solidFill>
                  </a:tcPr>
                </a:tc>
                <a:tc>
                  <a:txBody>
                    <a:bodyPr/>
                    <a:lstStyle/>
                    <a:p>
                      <a:pPr marL="196850">
                        <a:lnSpc>
                          <a:spcPct val="100000"/>
                        </a:lnSpc>
                        <a:spcBef>
                          <a:spcPts val="675"/>
                        </a:spcBef>
                      </a:pPr>
                      <a:r>
                        <a:rPr dirty="0" sz="105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Owner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B="0" marT="85725">
                    <a:solidFill>
                      <a:srgbClr val="8B0000"/>
                    </a:solidFill>
                  </a:tcPr>
                </a:tc>
              </a:tr>
              <a:tr h="5232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75"/>
                        </a:spcBef>
                      </a:pPr>
                      <a:r>
                        <a:rPr dirty="0" sz="950" spc="-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98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33350" marR="163195">
                        <a:lnSpc>
                          <a:spcPct val="118400"/>
                        </a:lnSpc>
                        <a:spcBef>
                          <a:spcPts val="565"/>
                        </a:spcBef>
                      </a:pPr>
                      <a:r>
                        <a:rPr dirty="0" sz="9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Corporate</a:t>
                      </a:r>
                      <a:r>
                        <a:rPr dirty="0" sz="950" spc="8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chains</a:t>
                      </a:r>
                      <a:r>
                        <a:rPr dirty="0" sz="950" spc="8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delay</a:t>
                      </a:r>
                      <a:r>
                        <a:rPr dirty="0" sz="950" spc="8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LOI</a:t>
                      </a:r>
                      <a:r>
                        <a:rPr dirty="0" sz="950" spc="8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/</a:t>
                      </a:r>
                      <a:r>
                        <a:rPr dirty="0" sz="950" spc="8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procurement</a:t>
                      </a:r>
                      <a:r>
                        <a:rPr dirty="0" sz="950" spc="8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decisions</a:t>
                      </a:r>
                      <a:r>
                        <a:rPr dirty="0" sz="950" spc="8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spc="-2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due </a:t>
                      </a:r>
                      <a:r>
                        <a:rPr dirty="0" sz="9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to</a:t>
                      </a:r>
                      <a:r>
                        <a:rPr dirty="0" sz="950" spc="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existing</a:t>
                      </a:r>
                      <a:r>
                        <a:rPr dirty="0" sz="950" spc="5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Stryker</a:t>
                      </a:r>
                      <a:r>
                        <a:rPr dirty="0" sz="950" spc="5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spc="-1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contracts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7175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0815">
                        <a:lnSpc>
                          <a:spcPct val="100000"/>
                        </a:lnSpc>
                        <a:spcBef>
                          <a:spcPts val="775"/>
                        </a:spcBef>
                      </a:pPr>
                      <a:r>
                        <a:rPr dirty="0" sz="950" spc="-20" b="1">
                          <a:solidFill>
                            <a:srgbClr val="8B0000"/>
                          </a:solidFill>
                          <a:latin typeface="Arial"/>
                          <a:cs typeface="Arial"/>
                        </a:rPr>
                        <a:t>High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98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32715">
                        <a:lnSpc>
                          <a:spcPct val="100000"/>
                        </a:lnSpc>
                        <a:spcBef>
                          <a:spcPts val="775"/>
                        </a:spcBef>
                      </a:pPr>
                      <a:r>
                        <a:rPr dirty="0" sz="950" spc="-20" b="1">
                          <a:solidFill>
                            <a:srgbClr val="8B0000"/>
                          </a:solidFill>
                          <a:latin typeface="Arial"/>
                          <a:cs typeface="Arial"/>
                        </a:rPr>
                        <a:t>High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98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33350" marR="315595">
                        <a:lnSpc>
                          <a:spcPct val="118400"/>
                        </a:lnSpc>
                        <a:spcBef>
                          <a:spcPts val="565"/>
                        </a:spcBef>
                      </a:pPr>
                      <a:r>
                        <a:rPr dirty="0" sz="9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Engage</a:t>
                      </a:r>
                      <a:r>
                        <a:rPr dirty="0" sz="950" spc="7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CMOs</a:t>
                      </a:r>
                      <a:r>
                        <a:rPr dirty="0" sz="950" spc="7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60</a:t>
                      </a:r>
                      <a:r>
                        <a:rPr dirty="0" sz="950" spc="8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days</a:t>
                      </a:r>
                      <a:r>
                        <a:rPr dirty="0" sz="950" spc="7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before</a:t>
                      </a:r>
                      <a:r>
                        <a:rPr dirty="0" sz="950" spc="7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contract</a:t>
                      </a:r>
                      <a:r>
                        <a:rPr dirty="0" sz="950" spc="8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renewal;</a:t>
                      </a:r>
                      <a:r>
                        <a:rPr dirty="0" sz="950" spc="7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present</a:t>
                      </a:r>
                      <a:r>
                        <a:rPr dirty="0" sz="950" spc="5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TCO</a:t>
                      </a:r>
                      <a:r>
                        <a:rPr dirty="0" sz="950" spc="7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analysis</a:t>
                      </a:r>
                      <a:r>
                        <a:rPr dirty="0" sz="950" spc="7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spc="-2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and </a:t>
                      </a:r>
                      <a:r>
                        <a:rPr dirty="0" sz="9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ROSA</a:t>
                      </a:r>
                      <a:r>
                        <a:rPr dirty="0" sz="950" spc="2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outcome</a:t>
                      </a:r>
                      <a:r>
                        <a:rPr dirty="0" sz="950" spc="9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spc="-2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data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7175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6850">
                        <a:lnSpc>
                          <a:spcPct val="100000"/>
                        </a:lnSpc>
                        <a:spcBef>
                          <a:spcPts val="775"/>
                        </a:spcBef>
                      </a:pPr>
                      <a:r>
                        <a:rPr dirty="0" sz="9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KAM</a:t>
                      </a:r>
                      <a:r>
                        <a:rPr dirty="0" sz="950" spc="4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spc="-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+</a:t>
                      </a:r>
                      <a:endParaRPr sz="950">
                        <a:latin typeface="Arial"/>
                        <a:cs typeface="Arial"/>
                      </a:endParaRPr>
                    </a:p>
                    <a:p>
                      <a:pPr marL="196850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dirty="0" sz="950" spc="-1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Consultant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98425">
                    <a:solidFill>
                      <a:srgbClr val="FFFFFF"/>
                    </a:solidFill>
                  </a:tcPr>
                </a:tc>
              </a:tr>
              <a:tr h="5232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75"/>
                        </a:spcBef>
                      </a:pPr>
                      <a:r>
                        <a:rPr dirty="0" sz="950" spc="-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98425">
                    <a:solidFill>
                      <a:srgbClr val="F5DFDF"/>
                    </a:solidFill>
                  </a:tcPr>
                </a:tc>
                <a:tc>
                  <a:txBody>
                    <a:bodyPr/>
                    <a:lstStyle/>
                    <a:p>
                      <a:pPr marL="133350">
                        <a:lnSpc>
                          <a:spcPct val="100000"/>
                        </a:lnSpc>
                        <a:spcBef>
                          <a:spcPts val="775"/>
                        </a:spcBef>
                      </a:pPr>
                      <a:r>
                        <a:rPr dirty="0" sz="9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Salesforce</a:t>
                      </a:r>
                      <a:r>
                        <a:rPr dirty="0" sz="950" spc="114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attrition</a:t>
                      </a:r>
                      <a:r>
                        <a:rPr dirty="0" sz="950" spc="114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during</a:t>
                      </a:r>
                      <a:r>
                        <a:rPr dirty="0" sz="950" spc="114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transformation</a:t>
                      </a:r>
                      <a:r>
                        <a:rPr dirty="0" sz="950" spc="114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spc="-1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phase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98425">
                    <a:solidFill>
                      <a:srgbClr val="F5DFDF"/>
                    </a:solidFill>
                  </a:tcPr>
                </a:tc>
                <a:tc>
                  <a:txBody>
                    <a:bodyPr/>
                    <a:lstStyle/>
                    <a:p>
                      <a:pPr marL="170815">
                        <a:lnSpc>
                          <a:spcPct val="100000"/>
                        </a:lnSpc>
                        <a:spcBef>
                          <a:spcPts val="775"/>
                        </a:spcBef>
                      </a:pPr>
                      <a:r>
                        <a:rPr dirty="0" sz="950" spc="-10" b="1">
                          <a:solidFill>
                            <a:srgbClr val="E65000"/>
                          </a:solidFill>
                          <a:latin typeface="Arial"/>
                          <a:cs typeface="Arial"/>
                        </a:rPr>
                        <a:t>Medium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98425">
                    <a:solidFill>
                      <a:srgbClr val="F5DFDF"/>
                    </a:solidFill>
                  </a:tcPr>
                </a:tc>
                <a:tc>
                  <a:txBody>
                    <a:bodyPr/>
                    <a:lstStyle/>
                    <a:p>
                      <a:pPr marL="132715">
                        <a:lnSpc>
                          <a:spcPct val="100000"/>
                        </a:lnSpc>
                        <a:spcBef>
                          <a:spcPts val="775"/>
                        </a:spcBef>
                      </a:pPr>
                      <a:r>
                        <a:rPr dirty="0" sz="950" spc="-20" b="1">
                          <a:solidFill>
                            <a:srgbClr val="8B0000"/>
                          </a:solidFill>
                          <a:latin typeface="Arial"/>
                          <a:cs typeface="Arial"/>
                        </a:rPr>
                        <a:t>High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98425">
                    <a:solidFill>
                      <a:srgbClr val="F5DFDF"/>
                    </a:solidFill>
                  </a:tcPr>
                </a:tc>
                <a:tc>
                  <a:txBody>
                    <a:bodyPr/>
                    <a:lstStyle/>
                    <a:p>
                      <a:pPr marL="133350" marR="189230">
                        <a:lnSpc>
                          <a:spcPct val="118400"/>
                        </a:lnSpc>
                        <a:spcBef>
                          <a:spcPts val="565"/>
                        </a:spcBef>
                      </a:pPr>
                      <a:r>
                        <a:rPr dirty="0" sz="9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Revise</a:t>
                      </a:r>
                      <a:r>
                        <a:rPr dirty="0" sz="950" spc="7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incentive</a:t>
                      </a:r>
                      <a:r>
                        <a:rPr dirty="0" sz="950" spc="7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structure</a:t>
                      </a:r>
                      <a:r>
                        <a:rPr dirty="0" sz="950" spc="8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by</a:t>
                      </a:r>
                      <a:r>
                        <a:rPr dirty="0" sz="950" spc="7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Day</a:t>
                      </a:r>
                      <a:r>
                        <a:rPr dirty="0" sz="950" spc="7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30;</a:t>
                      </a:r>
                      <a:r>
                        <a:rPr dirty="0" sz="950" spc="8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introduce</a:t>
                      </a:r>
                      <a:r>
                        <a:rPr dirty="0" sz="950" spc="7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retention</a:t>
                      </a:r>
                      <a:r>
                        <a:rPr dirty="0" sz="950" spc="7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bonuses</a:t>
                      </a:r>
                      <a:r>
                        <a:rPr dirty="0" sz="950" spc="8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and</a:t>
                      </a:r>
                      <a:r>
                        <a:rPr dirty="0" sz="950" spc="7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spc="-1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career </a:t>
                      </a:r>
                      <a:r>
                        <a:rPr dirty="0" sz="9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path</a:t>
                      </a:r>
                      <a:r>
                        <a:rPr dirty="0" sz="950" spc="6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spc="-1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clarity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71755">
                    <a:solidFill>
                      <a:srgbClr val="F5DFDF"/>
                    </a:solidFill>
                  </a:tcPr>
                </a:tc>
                <a:tc>
                  <a:txBody>
                    <a:bodyPr/>
                    <a:lstStyle/>
                    <a:p>
                      <a:pPr marL="196850" marR="450215">
                        <a:lnSpc>
                          <a:spcPct val="118400"/>
                        </a:lnSpc>
                        <a:spcBef>
                          <a:spcPts val="565"/>
                        </a:spcBef>
                      </a:pPr>
                      <a:r>
                        <a:rPr dirty="0" sz="9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HR</a:t>
                      </a:r>
                      <a:r>
                        <a:rPr dirty="0" sz="950" spc="2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+</a:t>
                      </a:r>
                      <a:r>
                        <a:rPr dirty="0" sz="950" spc="2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spc="-2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Sales </a:t>
                      </a:r>
                      <a:r>
                        <a:rPr dirty="0" sz="950" spc="-1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Director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71755">
                    <a:solidFill>
                      <a:srgbClr val="F5DFDF"/>
                    </a:solidFill>
                  </a:tcPr>
                </a:tc>
              </a:tr>
              <a:tr h="5232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75"/>
                        </a:spcBef>
                      </a:pPr>
                      <a:r>
                        <a:rPr dirty="0" sz="950" spc="-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98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33350">
                        <a:lnSpc>
                          <a:spcPct val="100000"/>
                        </a:lnSpc>
                        <a:spcBef>
                          <a:spcPts val="775"/>
                        </a:spcBef>
                      </a:pPr>
                      <a:r>
                        <a:rPr dirty="0" sz="9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ROSA</a:t>
                      </a:r>
                      <a:r>
                        <a:rPr dirty="0" sz="950" spc="2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under-utilisation</a:t>
                      </a:r>
                      <a:r>
                        <a:rPr dirty="0" sz="950" spc="10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at</a:t>
                      </a:r>
                      <a:r>
                        <a:rPr dirty="0" sz="950" spc="10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newly</a:t>
                      </a:r>
                      <a:r>
                        <a:rPr dirty="0" sz="950" spc="10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onboarded</a:t>
                      </a:r>
                      <a:r>
                        <a:rPr dirty="0" sz="950" spc="10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spc="-1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sites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98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0815">
                        <a:lnSpc>
                          <a:spcPct val="100000"/>
                        </a:lnSpc>
                        <a:spcBef>
                          <a:spcPts val="775"/>
                        </a:spcBef>
                      </a:pPr>
                      <a:r>
                        <a:rPr dirty="0" sz="950" spc="-10" b="1">
                          <a:solidFill>
                            <a:srgbClr val="E65000"/>
                          </a:solidFill>
                          <a:latin typeface="Arial"/>
                          <a:cs typeface="Arial"/>
                        </a:rPr>
                        <a:t>Medium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98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32715">
                        <a:lnSpc>
                          <a:spcPct val="100000"/>
                        </a:lnSpc>
                        <a:spcBef>
                          <a:spcPts val="775"/>
                        </a:spcBef>
                      </a:pPr>
                      <a:r>
                        <a:rPr dirty="0" sz="950" spc="-10" b="1">
                          <a:solidFill>
                            <a:srgbClr val="E65000"/>
                          </a:solidFill>
                          <a:latin typeface="Arial"/>
                          <a:cs typeface="Arial"/>
                        </a:rPr>
                        <a:t>Medium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98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33350" marR="210185">
                        <a:lnSpc>
                          <a:spcPct val="118400"/>
                        </a:lnSpc>
                        <a:spcBef>
                          <a:spcPts val="565"/>
                        </a:spcBef>
                      </a:pPr>
                      <a:r>
                        <a:rPr dirty="0" sz="9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Assign</a:t>
                      </a:r>
                      <a:r>
                        <a:rPr dirty="0" sz="950" spc="7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dedicated</a:t>
                      </a:r>
                      <a:r>
                        <a:rPr dirty="0" sz="950" spc="8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ROSA</a:t>
                      </a:r>
                      <a:r>
                        <a:rPr dirty="0" sz="950" spc="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champion</a:t>
                      </a:r>
                      <a:r>
                        <a:rPr dirty="0" sz="950" spc="8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per</a:t>
                      </a:r>
                      <a:r>
                        <a:rPr dirty="0" sz="950" spc="8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site;</a:t>
                      </a:r>
                      <a:r>
                        <a:rPr dirty="0" sz="950" spc="7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monthly</a:t>
                      </a:r>
                      <a:r>
                        <a:rPr dirty="0" sz="950" spc="8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case</a:t>
                      </a:r>
                      <a:r>
                        <a:rPr dirty="0" sz="950" spc="8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volume</a:t>
                      </a:r>
                      <a:r>
                        <a:rPr dirty="0" sz="950" spc="7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review</a:t>
                      </a:r>
                      <a:r>
                        <a:rPr dirty="0" sz="950" spc="8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spc="-2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with </a:t>
                      </a:r>
                      <a:r>
                        <a:rPr dirty="0" sz="9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hospital</a:t>
                      </a:r>
                      <a:r>
                        <a:rPr dirty="0" sz="950" spc="6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OR</a:t>
                      </a:r>
                      <a:r>
                        <a:rPr dirty="0" sz="950" spc="7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spc="-2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team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7175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6850" marR="302260">
                        <a:lnSpc>
                          <a:spcPct val="118400"/>
                        </a:lnSpc>
                        <a:spcBef>
                          <a:spcPts val="565"/>
                        </a:spcBef>
                      </a:pPr>
                      <a:r>
                        <a:rPr dirty="0" sz="9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ROSA </a:t>
                      </a:r>
                      <a:r>
                        <a:rPr dirty="0" sz="950" spc="-1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Clinical </a:t>
                      </a:r>
                      <a:r>
                        <a:rPr dirty="0" sz="950" spc="-2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Team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71755">
                    <a:solidFill>
                      <a:srgbClr val="FFFFFF"/>
                    </a:solidFill>
                  </a:tcPr>
                </a:tc>
              </a:tr>
              <a:tr h="5232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75"/>
                        </a:spcBef>
                      </a:pPr>
                      <a:r>
                        <a:rPr dirty="0" sz="950" spc="-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98425">
                    <a:solidFill>
                      <a:srgbClr val="F5DFDF"/>
                    </a:solidFill>
                  </a:tcPr>
                </a:tc>
                <a:tc>
                  <a:txBody>
                    <a:bodyPr/>
                    <a:lstStyle/>
                    <a:p>
                      <a:pPr marL="133350">
                        <a:lnSpc>
                          <a:spcPct val="100000"/>
                        </a:lnSpc>
                        <a:spcBef>
                          <a:spcPts val="775"/>
                        </a:spcBef>
                      </a:pPr>
                      <a:r>
                        <a:rPr dirty="0" sz="9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KOL</a:t>
                      </a:r>
                      <a:r>
                        <a:rPr dirty="0" sz="950" spc="6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disengagement</a:t>
                      </a:r>
                      <a:r>
                        <a:rPr dirty="0" sz="950" spc="114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due</a:t>
                      </a:r>
                      <a:r>
                        <a:rPr dirty="0" sz="950" spc="114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to</a:t>
                      </a:r>
                      <a:r>
                        <a:rPr dirty="0" sz="950" spc="114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competitor</a:t>
                      </a:r>
                      <a:r>
                        <a:rPr dirty="0" sz="950" spc="114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counter-</a:t>
                      </a:r>
                      <a:r>
                        <a:rPr dirty="0" sz="950" spc="-1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offers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98425">
                    <a:solidFill>
                      <a:srgbClr val="F5DFDF"/>
                    </a:solidFill>
                  </a:tcPr>
                </a:tc>
                <a:tc>
                  <a:txBody>
                    <a:bodyPr/>
                    <a:lstStyle/>
                    <a:p>
                      <a:pPr marL="170815">
                        <a:lnSpc>
                          <a:spcPct val="100000"/>
                        </a:lnSpc>
                        <a:spcBef>
                          <a:spcPts val="775"/>
                        </a:spcBef>
                      </a:pPr>
                      <a:r>
                        <a:rPr dirty="0" sz="950" spc="-10" b="1">
                          <a:solidFill>
                            <a:srgbClr val="E65000"/>
                          </a:solidFill>
                          <a:latin typeface="Arial"/>
                          <a:cs typeface="Arial"/>
                        </a:rPr>
                        <a:t>Medium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98425">
                    <a:solidFill>
                      <a:srgbClr val="F5DFDF"/>
                    </a:solidFill>
                  </a:tcPr>
                </a:tc>
                <a:tc>
                  <a:txBody>
                    <a:bodyPr/>
                    <a:lstStyle/>
                    <a:p>
                      <a:pPr marL="132715">
                        <a:lnSpc>
                          <a:spcPct val="100000"/>
                        </a:lnSpc>
                        <a:spcBef>
                          <a:spcPts val="775"/>
                        </a:spcBef>
                      </a:pPr>
                      <a:r>
                        <a:rPr dirty="0" sz="950" spc="-10" b="1">
                          <a:solidFill>
                            <a:srgbClr val="E65000"/>
                          </a:solidFill>
                          <a:latin typeface="Arial"/>
                          <a:cs typeface="Arial"/>
                        </a:rPr>
                        <a:t>Medium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98425">
                    <a:solidFill>
                      <a:srgbClr val="F5DFDF"/>
                    </a:solidFill>
                  </a:tcPr>
                </a:tc>
                <a:tc>
                  <a:txBody>
                    <a:bodyPr/>
                    <a:lstStyle/>
                    <a:p>
                      <a:pPr marL="133350" marR="417195">
                        <a:lnSpc>
                          <a:spcPct val="118400"/>
                        </a:lnSpc>
                        <a:spcBef>
                          <a:spcPts val="565"/>
                        </a:spcBef>
                      </a:pPr>
                      <a:r>
                        <a:rPr dirty="0" sz="9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Formalise</a:t>
                      </a:r>
                      <a:r>
                        <a:rPr dirty="0" sz="950" spc="9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ZB</a:t>
                      </a:r>
                      <a:r>
                        <a:rPr dirty="0" sz="950" spc="9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Excellence</a:t>
                      </a:r>
                      <a:r>
                        <a:rPr dirty="0" sz="950" spc="9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Circle</a:t>
                      </a:r>
                      <a:r>
                        <a:rPr dirty="0" sz="950" spc="9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with</a:t>
                      </a:r>
                      <a:r>
                        <a:rPr dirty="0" sz="950" spc="9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structured</a:t>
                      </a:r>
                      <a:r>
                        <a:rPr dirty="0" sz="950" spc="9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engagement,</a:t>
                      </a:r>
                      <a:r>
                        <a:rPr dirty="0" sz="950" spc="9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spc="-1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publications </a:t>
                      </a:r>
                      <a:r>
                        <a:rPr dirty="0" sz="9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support,</a:t>
                      </a:r>
                      <a:r>
                        <a:rPr dirty="0" sz="950" spc="10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and</a:t>
                      </a:r>
                      <a:r>
                        <a:rPr dirty="0" sz="950" spc="11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international</a:t>
                      </a:r>
                      <a:r>
                        <a:rPr dirty="0" sz="950" spc="11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congress</a:t>
                      </a:r>
                      <a:r>
                        <a:rPr dirty="0" sz="950" spc="11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spc="-1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sponsorship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71755">
                    <a:solidFill>
                      <a:srgbClr val="F5DFDF"/>
                    </a:solidFill>
                  </a:tcPr>
                </a:tc>
                <a:tc>
                  <a:txBody>
                    <a:bodyPr/>
                    <a:lstStyle/>
                    <a:p>
                      <a:pPr marL="196850">
                        <a:lnSpc>
                          <a:spcPct val="100000"/>
                        </a:lnSpc>
                        <a:spcBef>
                          <a:spcPts val="775"/>
                        </a:spcBef>
                      </a:pPr>
                      <a:r>
                        <a:rPr dirty="0" sz="9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Medical</a:t>
                      </a:r>
                      <a:r>
                        <a:rPr dirty="0" sz="950" spc="1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spc="-1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Affairs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98425">
                    <a:solidFill>
                      <a:srgbClr val="F5DFDF"/>
                    </a:solidFill>
                  </a:tcPr>
                </a:tc>
              </a:tr>
              <a:tr h="5232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75"/>
                        </a:spcBef>
                      </a:pPr>
                      <a:r>
                        <a:rPr dirty="0" sz="950" spc="-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5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98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33350" marR="330200">
                        <a:lnSpc>
                          <a:spcPct val="118400"/>
                        </a:lnSpc>
                        <a:spcBef>
                          <a:spcPts val="565"/>
                        </a:spcBef>
                      </a:pPr>
                      <a:r>
                        <a:rPr dirty="0" sz="9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Regulatory</a:t>
                      </a:r>
                      <a:r>
                        <a:rPr dirty="0" sz="950" spc="8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or</a:t>
                      </a:r>
                      <a:r>
                        <a:rPr dirty="0" sz="950" spc="8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pricing</a:t>
                      </a:r>
                      <a:r>
                        <a:rPr dirty="0" sz="950" spc="8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policy</a:t>
                      </a:r>
                      <a:r>
                        <a:rPr dirty="0" sz="950" spc="9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changes</a:t>
                      </a:r>
                      <a:r>
                        <a:rPr dirty="0" sz="950" spc="8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affecting</a:t>
                      </a:r>
                      <a:r>
                        <a:rPr dirty="0" sz="950" spc="8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spc="-1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implant margins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7175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0815">
                        <a:lnSpc>
                          <a:spcPct val="100000"/>
                        </a:lnSpc>
                        <a:spcBef>
                          <a:spcPts val="775"/>
                        </a:spcBef>
                      </a:pPr>
                      <a:r>
                        <a:rPr dirty="0" sz="950" spc="-25" b="1">
                          <a:solidFill>
                            <a:srgbClr val="2E7D32"/>
                          </a:solidFill>
                          <a:latin typeface="Arial"/>
                          <a:cs typeface="Arial"/>
                        </a:rPr>
                        <a:t>Low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98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32715">
                        <a:lnSpc>
                          <a:spcPct val="100000"/>
                        </a:lnSpc>
                        <a:spcBef>
                          <a:spcPts val="775"/>
                        </a:spcBef>
                      </a:pPr>
                      <a:r>
                        <a:rPr dirty="0" sz="950" spc="-20" b="1">
                          <a:solidFill>
                            <a:srgbClr val="8B0000"/>
                          </a:solidFill>
                          <a:latin typeface="Arial"/>
                          <a:cs typeface="Arial"/>
                        </a:rPr>
                        <a:t>High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98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33350" marR="283845">
                        <a:lnSpc>
                          <a:spcPct val="118400"/>
                        </a:lnSpc>
                        <a:spcBef>
                          <a:spcPts val="565"/>
                        </a:spcBef>
                      </a:pPr>
                      <a:r>
                        <a:rPr dirty="0" sz="9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Monitor</a:t>
                      </a:r>
                      <a:r>
                        <a:rPr dirty="0" sz="950" spc="8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spc="-1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NPPA</a:t>
                      </a:r>
                      <a:r>
                        <a:rPr dirty="0" sz="950" spc="1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and</a:t>
                      </a:r>
                      <a:r>
                        <a:rPr dirty="0" sz="950" spc="8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health</a:t>
                      </a:r>
                      <a:r>
                        <a:rPr dirty="0" sz="950" spc="8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ministry</a:t>
                      </a:r>
                      <a:r>
                        <a:rPr dirty="0" sz="950" spc="8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policy;</a:t>
                      </a:r>
                      <a:r>
                        <a:rPr dirty="0" sz="950" spc="8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maintain</a:t>
                      </a:r>
                      <a:r>
                        <a:rPr dirty="0" sz="950" spc="8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3-month</a:t>
                      </a:r>
                      <a:r>
                        <a:rPr dirty="0" sz="950" spc="8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inventory</a:t>
                      </a:r>
                      <a:r>
                        <a:rPr dirty="0" sz="950" spc="8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spc="-1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buffer; </a:t>
                      </a:r>
                      <a:r>
                        <a:rPr dirty="0" sz="9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diversify</a:t>
                      </a:r>
                      <a:r>
                        <a:rPr dirty="0" sz="950" spc="8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product</a:t>
                      </a:r>
                      <a:r>
                        <a:rPr dirty="0" sz="950" spc="8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spc="-2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mix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7175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6850" marR="481330">
                        <a:lnSpc>
                          <a:spcPct val="118400"/>
                        </a:lnSpc>
                        <a:spcBef>
                          <a:spcPts val="565"/>
                        </a:spcBef>
                      </a:pPr>
                      <a:r>
                        <a:rPr dirty="0" sz="9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Finance</a:t>
                      </a:r>
                      <a:r>
                        <a:rPr dirty="0" sz="950" spc="10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spc="-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+ </a:t>
                      </a:r>
                      <a:r>
                        <a:rPr dirty="0" sz="950" spc="-1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Regulatory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71755">
                    <a:solidFill>
                      <a:srgbClr val="FFFFFF"/>
                    </a:solidFill>
                  </a:tcPr>
                </a:tc>
              </a:tr>
              <a:tr h="53276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75"/>
                        </a:spcBef>
                      </a:pPr>
                      <a:r>
                        <a:rPr dirty="0" sz="950" spc="-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6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98425">
                    <a:solidFill>
                      <a:srgbClr val="F5DFDF"/>
                    </a:solidFill>
                  </a:tcPr>
                </a:tc>
                <a:tc>
                  <a:txBody>
                    <a:bodyPr/>
                    <a:lstStyle/>
                    <a:p>
                      <a:pPr marL="133350">
                        <a:lnSpc>
                          <a:spcPct val="100000"/>
                        </a:lnSpc>
                        <a:spcBef>
                          <a:spcPts val="775"/>
                        </a:spcBef>
                      </a:pPr>
                      <a:r>
                        <a:rPr dirty="0" sz="9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Distributor</a:t>
                      </a:r>
                      <a:r>
                        <a:rPr dirty="0" sz="950" spc="11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non-performance</a:t>
                      </a:r>
                      <a:r>
                        <a:rPr dirty="0" sz="950" spc="11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in</a:t>
                      </a:r>
                      <a:r>
                        <a:rPr dirty="0" sz="950" spc="8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Tier-2</a:t>
                      </a:r>
                      <a:r>
                        <a:rPr dirty="0" sz="950" spc="11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expansion</a:t>
                      </a:r>
                      <a:r>
                        <a:rPr dirty="0" sz="950" spc="11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spc="-1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cities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98425">
                    <a:solidFill>
                      <a:srgbClr val="F5DFDF"/>
                    </a:solidFill>
                  </a:tcPr>
                </a:tc>
                <a:tc>
                  <a:txBody>
                    <a:bodyPr/>
                    <a:lstStyle/>
                    <a:p>
                      <a:pPr marL="170815">
                        <a:lnSpc>
                          <a:spcPct val="100000"/>
                        </a:lnSpc>
                        <a:spcBef>
                          <a:spcPts val="775"/>
                        </a:spcBef>
                      </a:pPr>
                      <a:r>
                        <a:rPr dirty="0" sz="950" spc="-10" b="1">
                          <a:solidFill>
                            <a:srgbClr val="E65000"/>
                          </a:solidFill>
                          <a:latin typeface="Arial"/>
                          <a:cs typeface="Arial"/>
                        </a:rPr>
                        <a:t>Medium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98425">
                    <a:solidFill>
                      <a:srgbClr val="F5DFDF"/>
                    </a:solidFill>
                  </a:tcPr>
                </a:tc>
                <a:tc>
                  <a:txBody>
                    <a:bodyPr/>
                    <a:lstStyle/>
                    <a:p>
                      <a:pPr marL="132715">
                        <a:lnSpc>
                          <a:spcPct val="100000"/>
                        </a:lnSpc>
                        <a:spcBef>
                          <a:spcPts val="775"/>
                        </a:spcBef>
                      </a:pPr>
                      <a:r>
                        <a:rPr dirty="0" sz="950" spc="-10" b="1">
                          <a:solidFill>
                            <a:srgbClr val="E65000"/>
                          </a:solidFill>
                          <a:latin typeface="Arial"/>
                          <a:cs typeface="Arial"/>
                        </a:rPr>
                        <a:t>Medium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98425">
                    <a:solidFill>
                      <a:srgbClr val="F5DFDF"/>
                    </a:solidFill>
                  </a:tcPr>
                </a:tc>
                <a:tc>
                  <a:txBody>
                    <a:bodyPr/>
                    <a:lstStyle/>
                    <a:p>
                      <a:pPr marL="133350" marR="210185">
                        <a:lnSpc>
                          <a:spcPct val="118400"/>
                        </a:lnSpc>
                        <a:spcBef>
                          <a:spcPts val="565"/>
                        </a:spcBef>
                      </a:pPr>
                      <a:r>
                        <a:rPr dirty="0" sz="9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Enforce</a:t>
                      </a:r>
                      <a:r>
                        <a:rPr dirty="0" sz="950" spc="10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90-day</a:t>
                      </a:r>
                      <a:r>
                        <a:rPr dirty="0" sz="950" spc="10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performance</a:t>
                      </a:r>
                      <a:r>
                        <a:rPr dirty="0" sz="950" spc="10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review</a:t>
                      </a:r>
                      <a:r>
                        <a:rPr dirty="0" sz="950" spc="10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clause;</a:t>
                      </a:r>
                      <a:r>
                        <a:rPr dirty="0" sz="950" spc="10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appoint</a:t>
                      </a:r>
                      <a:r>
                        <a:rPr dirty="0" sz="950" spc="10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backup</a:t>
                      </a:r>
                      <a:r>
                        <a:rPr dirty="0" sz="950" spc="10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sub-distributor</a:t>
                      </a:r>
                      <a:r>
                        <a:rPr dirty="0" sz="950" spc="10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spc="-2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in </a:t>
                      </a:r>
                      <a:r>
                        <a:rPr dirty="0" sz="9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each</a:t>
                      </a:r>
                      <a:r>
                        <a:rPr dirty="0" sz="950" spc="6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spc="-1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territory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71755">
                    <a:solidFill>
                      <a:srgbClr val="F5DFDF"/>
                    </a:solidFill>
                  </a:tcPr>
                </a:tc>
                <a:tc>
                  <a:txBody>
                    <a:bodyPr/>
                    <a:lstStyle/>
                    <a:p>
                      <a:pPr marL="196850">
                        <a:lnSpc>
                          <a:spcPct val="100000"/>
                        </a:lnSpc>
                        <a:spcBef>
                          <a:spcPts val="775"/>
                        </a:spcBef>
                      </a:pPr>
                      <a:r>
                        <a:rPr dirty="0" sz="9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Sales</a:t>
                      </a:r>
                      <a:r>
                        <a:rPr dirty="0" sz="950" spc="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spc="-1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Director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98425">
                    <a:solidFill>
                      <a:srgbClr val="F5DFDF"/>
                    </a:solidFill>
                  </a:tcPr>
                </a:tc>
              </a:tr>
            </a:tbl>
          </a:graphicData>
        </a:graphic>
      </p:graphicFrame>
      <p:sp>
        <p:nvSpPr>
          <p:cNvPr id="7" name="object 7"/>
          <p:cNvSpPr/>
          <p:nvPr/>
        </p:nvSpPr>
        <p:spPr>
          <a:xfrm>
            <a:off x="76199" y="6581775"/>
            <a:ext cx="12058650" cy="9525"/>
          </a:xfrm>
          <a:custGeom>
            <a:avLst/>
            <a:gdLst/>
            <a:ahLst/>
            <a:cxnLst/>
            <a:rect l="l" t="t" r="r" b="b"/>
            <a:pathLst>
              <a:path w="12058650" h="9525">
                <a:moveTo>
                  <a:pt x="12058649" y="9524"/>
                </a:moveTo>
                <a:lnTo>
                  <a:pt x="0" y="9524"/>
                </a:lnTo>
                <a:lnTo>
                  <a:pt x="0" y="0"/>
                </a:lnTo>
                <a:lnTo>
                  <a:pt x="12058649" y="0"/>
                </a:lnTo>
                <a:lnTo>
                  <a:pt x="12058649" y="9524"/>
                </a:lnTo>
                <a:close/>
              </a:path>
            </a:pathLst>
          </a:custGeom>
          <a:solidFill>
            <a:srgbClr val="000000">
              <a:alpha val="101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57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ADGcatalyst</a:t>
            </a:r>
            <a:r>
              <a:rPr dirty="0" spc="80"/>
              <a:t> </a:t>
            </a:r>
            <a:r>
              <a:rPr dirty="0"/>
              <a:t>Strategic</a:t>
            </a:r>
            <a:r>
              <a:rPr dirty="0" spc="85"/>
              <a:t> </a:t>
            </a:r>
            <a:r>
              <a:rPr dirty="0"/>
              <a:t>Consulting,</a:t>
            </a:r>
            <a:r>
              <a:rPr dirty="0" spc="80"/>
              <a:t> </a:t>
            </a:r>
            <a:r>
              <a:rPr dirty="0" spc="-20"/>
              <a:t>2026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34850" cy="6858000"/>
            <a:chOff x="0" y="0"/>
            <a:chExt cx="1213485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12"/>
              <a:ext cx="12134850" cy="6858000"/>
            </a:xfrm>
            <a:custGeom>
              <a:avLst/>
              <a:gdLst/>
              <a:ahLst/>
              <a:cxnLst/>
              <a:rect l="l" t="t" r="r" b="b"/>
              <a:pathLst>
                <a:path w="12134850" h="6858000">
                  <a:moveTo>
                    <a:pt x="12134837" y="0"/>
                  </a:moveTo>
                  <a:lnTo>
                    <a:pt x="76187" y="0"/>
                  </a:lnTo>
                  <a:lnTo>
                    <a:pt x="0" y="0"/>
                  </a:lnTo>
                  <a:lnTo>
                    <a:pt x="0" y="6857987"/>
                  </a:lnTo>
                  <a:lnTo>
                    <a:pt x="76187" y="6857987"/>
                  </a:lnTo>
                  <a:lnTo>
                    <a:pt x="76187" y="981075"/>
                  </a:lnTo>
                  <a:lnTo>
                    <a:pt x="12134837" y="981075"/>
                  </a:lnTo>
                  <a:lnTo>
                    <a:pt x="12134837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76199" y="942975"/>
              <a:ext cx="12058650" cy="38100"/>
            </a:xfrm>
            <a:custGeom>
              <a:avLst/>
              <a:gdLst/>
              <a:ahLst/>
              <a:cxnLst/>
              <a:rect l="l" t="t" r="r" b="b"/>
              <a:pathLst>
                <a:path w="12058650" h="38100">
                  <a:moveTo>
                    <a:pt x="12058649" y="38099"/>
                  </a:moveTo>
                  <a:lnTo>
                    <a:pt x="0" y="38099"/>
                  </a:lnTo>
                  <a:lnTo>
                    <a:pt x="0" y="0"/>
                  </a:lnTo>
                  <a:lnTo>
                    <a:pt x="12058649" y="0"/>
                  </a:lnTo>
                  <a:lnTo>
                    <a:pt x="12058649" y="3809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9969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85"/>
              </a:spcBef>
            </a:pPr>
            <a:r>
              <a:rPr dirty="0"/>
              <a:t>Governance &amp; Review </a:t>
            </a:r>
            <a:r>
              <a:rPr dirty="0" spc="-10"/>
              <a:t>Cadence</a:t>
            </a:r>
          </a:p>
          <a:p>
            <a:pPr marL="12700">
              <a:lnSpc>
                <a:spcPct val="100000"/>
              </a:lnSpc>
              <a:spcBef>
                <a:spcPts val="309"/>
              </a:spcBef>
            </a:pPr>
            <a:r>
              <a:rPr dirty="0" sz="1100">
                <a:solidFill>
                  <a:srgbClr val="F0A500"/>
                </a:solidFill>
              </a:rPr>
              <a:t>Structured</a:t>
            </a:r>
            <a:r>
              <a:rPr dirty="0" sz="1100" spc="100">
                <a:solidFill>
                  <a:srgbClr val="F0A500"/>
                </a:solidFill>
              </a:rPr>
              <a:t> </a:t>
            </a:r>
            <a:r>
              <a:rPr dirty="0" sz="1100">
                <a:solidFill>
                  <a:srgbClr val="F0A500"/>
                </a:solidFill>
              </a:rPr>
              <a:t>Oversight</a:t>
            </a:r>
            <a:r>
              <a:rPr dirty="0" sz="1100" spc="100">
                <a:solidFill>
                  <a:srgbClr val="F0A500"/>
                </a:solidFill>
              </a:rPr>
              <a:t> </a:t>
            </a:r>
            <a:r>
              <a:rPr dirty="0" sz="1100">
                <a:solidFill>
                  <a:srgbClr val="F0A500"/>
                </a:solidFill>
              </a:rPr>
              <a:t>to</a:t>
            </a:r>
            <a:r>
              <a:rPr dirty="0" sz="1100" spc="100">
                <a:solidFill>
                  <a:srgbClr val="F0A500"/>
                </a:solidFill>
              </a:rPr>
              <a:t> </a:t>
            </a:r>
            <a:r>
              <a:rPr dirty="0" sz="1100">
                <a:solidFill>
                  <a:srgbClr val="F0A500"/>
                </a:solidFill>
              </a:rPr>
              <a:t>Ensure</a:t>
            </a:r>
            <a:r>
              <a:rPr dirty="0" sz="1100" spc="50">
                <a:solidFill>
                  <a:srgbClr val="F0A500"/>
                </a:solidFill>
              </a:rPr>
              <a:t> </a:t>
            </a:r>
            <a:r>
              <a:rPr dirty="0" sz="1100">
                <a:solidFill>
                  <a:srgbClr val="F0A500"/>
                </a:solidFill>
              </a:rPr>
              <a:t>Accountability</a:t>
            </a:r>
            <a:r>
              <a:rPr dirty="0" sz="1100" spc="100">
                <a:solidFill>
                  <a:srgbClr val="F0A500"/>
                </a:solidFill>
              </a:rPr>
              <a:t> </a:t>
            </a:r>
            <a:r>
              <a:rPr dirty="0" sz="1100">
                <a:solidFill>
                  <a:srgbClr val="F0A500"/>
                </a:solidFill>
              </a:rPr>
              <a:t>and</a:t>
            </a:r>
            <a:r>
              <a:rPr dirty="0" sz="1100" spc="100">
                <a:solidFill>
                  <a:srgbClr val="F0A500"/>
                </a:solidFill>
              </a:rPr>
              <a:t> </a:t>
            </a:r>
            <a:r>
              <a:rPr dirty="0" sz="1100">
                <a:solidFill>
                  <a:srgbClr val="F0A500"/>
                </a:solidFill>
              </a:rPr>
              <a:t>Course-</a:t>
            </a:r>
            <a:r>
              <a:rPr dirty="0" sz="1100" spc="-10">
                <a:solidFill>
                  <a:srgbClr val="F0A500"/>
                </a:solidFill>
              </a:rPr>
              <a:t>Correction</a:t>
            </a:r>
            <a:endParaRPr sz="1100"/>
          </a:p>
        </p:txBody>
      </p:sp>
      <p:sp>
        <p:nvSpPr>
          <p:cNvPr id="9" name="object 9"/>
          <p:cNvSpPr txBox="1"/>
          <p:nvPr/>
        </p:nvSpPr>
        <p:spPr>
          <a:xfrm>
            <a:off x="444500" y="1206500"/>
            <a:ext cx="162623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Governance </a:t>
            </a:r>
            <a:r>
              <a:rPr dirty="0" sz="1200" spc="-10" b="1">
                <a:solidFill>
                  <a:srgbClr val="003366"/>
                </a:solidFill>
                <a:latin typeface="Arial"/>
                <a:cs typeface="Arial"/>
              </a:rPr>
              <a:t>Structure</a:t>
            </a:r>
            <a:endParaRPr sz="12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207124" y="1206500"/>
            <a:ext cx="124523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Review </a:t>
            </a:r>
            <a:r>
              <a:rPr dirty="0" sz="1200" spc="-10" b="1">
                <a:solidFill>
                  <a:srgbClr val="003366"/>
                </a:solidFill>
                <a:latin typeface="Arial"/>
                <a:cs typeface="Arial"/>
              </a:rPr>
              <a:t>Calendar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76199" y="1457325"/>
            <a:ext cx="12058650" cy="5133975"/>
            <a:chOff x="76199" y="1457325"/>
            <a:chExt cx="12058650" cy="5133975"/>
          </a:xfrm>
        </p:grpSpPr>
        <p:sp>
          <p:nvSpPr>
            <p:cNvPr id="7" name="object 7"/>
            <p:cNvSpPr/>
            <p:nvPr/>
          </p:nvSpPr>
          <p:spPr>
            <a:xfrm>
              <a:off x="457187" y="1457337"/>
              <a:ext cx="11296650" cy="19050"/>
            </a:xfrm>
            <a:custGeom>
              <a:avLst/>
              <a:gdLst/>
              <a:ahLst/>
              <a:cxnLst/>
              <a:rect l="l" t="t" r="r" b="b"/>
              <a:pathLst>
                <a:path w="11296650" h="19050">
                  <a:moveTo>
                    <a:pt x="5534025" y="0"/>
                  </a:moveTo>
                  <a:lnTo>
                    <a:pt x="0" y="0"/>
                  </a:lnTo>
                  <a:lnTo>
                    <a:pt x="0" y="19050"/>
                  </a:lnTo>
                  <a:lnTo>
                    <a:pt x="5534025" y="19050"/>
                  </a:lnTo>
                  <a:lnTo>
                    <a:pt x="5534025" y="0"/>
                  </a:lnTo>
                  <a:close/>
                </a:path>
                <a:path w="11296650" h="19050">
                  <a:moveTo>
                    <a:pt x="11296650" y="0"/>
                  </a:moveTo>
                  <a:lnTo>
                    <a:pt x="5762625" y="0"/>
                  </a:lnTo>
                  <a:lnTo>
                    <a:pt x="5762625" y="19050"/>
                  </a:lnTo>
                  <a:lnTo>
                    <a:pt x="11296650" y="19050"/>
                  </a:lnTo>
                  <a:lnTo>
                    <a:pt x="11296650" y="0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76199" y="6581775"/>
              <a:ext cx="12058650" cy="9525"/>
            </a:xfrm>
            <a:custGeom>
              <a:avLst/>
              <a:gdLst/>
              <a:ahLst/>
              <a:cxnLst/>
              <a:rect l="l" t="t" r="r" b="b"/>
              <a:pathLst>
                <a:path w="12058650" h="9525">
                  <a:moveTo>
                    <a:pt x="12058649" y="9524"/>
                  </a:moveTo>
                  <a:lnTo>
                    <a:pt x="0" y="9524"/>
                  </a:lnTo>
                  <a:lnTo>
                    <a:pt x="0" y="0"/>
                  </a:lnTo>
                  <a:lnTo>
                    <a:pt x="12058649" y="0"/>
                  </a:lnTo>
                  <a:lnTo>
                    <a:pt x="12058649" y="9524"/>
                  </a:lnTo>
                  <a:close/>
                </a:path>
              </a:pathLst>
            </a:custGeom>
            <a:solidFill>
              <a:srgbClr val="000000">
                <a:alpha val="10198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/>
          <p:nvPr/>
        </p:nvSpPr>
        <p:spPr>
          <a:xfrm>
            <a:off x="590549" y="1666875"/>
            <a:ext cx="285750" cy="285750"/>
          </a:xfrm>
          <a:prstGeom prst="rect">
            <a:avLst/>
          </a:prstGeom>
          <a:solidFill>
            <a:srgbClr val="003366"/>
          </a:solidFill>
        </p:spPr>
        <p:txBody>
          <a:bodyPr wrap="square" lIns="0" tIns="69850" rIns="0" bIns="0" rtlCol="0" vert="horz">
            <a:spAutoFit/>
          </a:bodyPr>
          <a:lstStyle/>
          <a:p>
            <a:pPr marL="83820">
              <a:lnSpc>
                <a:spcPct val="100000"/>
              </a:lnSpc>
              <a:spcBef>
                <a:spcPts val="550"/>
              </a:spcBef>
            </a:pPr>
            <a:r>
              <a:rPr dirty="0" sz="950" spc="-50" b="1">
                <a:solidFill>
                  <a:srgbClr val="F0A500"/>
                </a:solidFill>
                <a:latin typeface="Arial"/>
                <a:cs typeface="Arial"/>
              </a:rPr>
              <a:t>W</a:t>
            </a:r>
            <a:endParaRPr sz="9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57199" y="1571625"/>
            <a:ext cx="5534025" cy="523875"/>
          </a:xfrm>
          <a:prstGeom prst="rect">
            <a:avLst/>
          </a:prstGeom>
          <a:solidFill>
            <a:srgbClr val="FFFFFF"/>
          </a:solidFill>
        </p:spPr>
        <p:txBody>
          <a:bodyPr wrap="square" lIns="0" tIns="71755" rIns="0" bIns="0" rtlCol="0" vert="horz">
            <a:spAutoFit/>
          </a:bodyPr>
          <a:lstStyle/>
          <a:p>
            <a:pPr marL="532765" marR="393065">
              <a:lnSpc>
                <a:spcPct val="118400"/>
              </a:lnSpc>
              <a:spcBef>
                <a:spcPts val="565"/>
              </a:spcBef>
            </a:pPr>
            <a:r>
              <a:rPr dirty="0" sz="950" b="1">
                <a:solidFill>
                  <a:srgbClr val="003366"/>
                </a:solidFill>
                <a:latin typeface="Arial"/>
                <a:cs typeface="Arial"/>
              </a:rPr>
              <a:t>Weekly:</a:t>
            </a:r>
            <a:r>
              <a:rPr dirty="0" sz="950" spc="6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Field</a:t>
            </a:r>
            <a:r>
              <a:rPr dirty="0" sz="950" spc="6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team</a:t>
            </a:r>
            <a:r>
              <a:rPr dirty="0" sz="950" spc="6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check-in</a:t>
            </a:r>
            <a:r>
              <a:rPr dirty="0" sz="950" spc="6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—</a:t>
            </a:r>
            <a:r>
              <a:rPr dirty="0" sz="950" spc="6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sales</a:t>
            </a:r>
            <a:r>
              <a:rPr dirty="0" sz="950" spc="6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activity,</a:t>
            </a:r>
            <a:r>
              <a:rPr dirty="0" sz="950" spc="6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ROSA</a:t>
            </a:r>
            <a:r>
              <a:rPr dirty="0" sz="950" spc="-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case</a:t>
            </a:r>
            <a:r>
              <a:rPr dirty="0" sz="950" spc="6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pipeline,</a:t>
            </a:r>
            <a:r>
              <a:rPr dirty="0" sz="950" spc="6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hospital</a:t>
            </a:r>
            <a:r>
              <a:rPr dirty="0" sz="950" spc="6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1A1A2E"/>
                </a:solidFill>
                <a:latin typeface="Arial"/>
                <a:cs typeface="Arial"/>
              </a:rPr>
              <a:t>meeting </a:t>
            </a: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outcomes.</a:t>
            </a:r>
            <a:r>
              <a:rPr dirty="0" sz="950" spc="7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Reported</a:t>
            </a:r>
            <a:r>
              <a:rPr dirty="0" sz="950" spc="8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by</a:t>
            </a:r>
            <a:r>
              <a:rPr dirty="0" sz="950" spc="7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Sales</a:t>
            </a:r>
            <a:r>
              <a:rPr dirty="0" sz="950" spc="8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Director</a:t>
            </a:r>
            <a:r>
              <a:rPr dirty="0" sz="950" spc="8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to</a:t>
            </a:r>
            <a:r>
              <a:rPr dirty="0" sz="950" spc="7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1A1A2E"/>
                </a:solidFill>
                <a:latin typeface="Arial"/>
                <a:cs typeface="Arial"/>
              </a:rPr>
              <a:t>Consultant.</a:t>
            </a:r>
            <a:endParaRPr sz="9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90549" y="2286000"/>
            <a:ext cx="285750" cy="285750"/>
          </a:xfrm>
          <a:prstGeom prst="rect">
            <a:avLst/>
          </a:prstGeom>
          <a:solidFill>
            <a:srgbClr val="003366"/>
          </a:solidFill>
        </p:spPr>
        <p:txBody>
          <a:bodyPr wrap="square" lIns="0" tIns="69850" rIns="0" bIns="0" rtlCol="0" vert="horz">
            <a:spAutoFit/>
          </a:bodyPr>
          <a:lstStyle/>
          <a:p>
            <a:pPr marL="90805">
              <a:lnSpc>
                <a:spcPct val="100000"/>
              </a:lnSpc>
              <a:spcBef>
                <a:spcPts val="550"/>
              </a:spcBef>
            </a:pPr>
            <a:r>
              <a:rPr dirty="0" sz="950" spc="-50" b="1">
                <a:solidFill>
                  <a:srgbClr val="F0A500"/>
                </a:solidFill>
                <a:latin typeface="Arial"/>
                <a:cs typeface="Arial"/>
              </a:rPr>
              <a:t>M</a:t>
            </a:r>
            <a:endParaRPr sz="9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57199" y="2190750"/>
            <a:ext cx="5534025" cy="523875"/>
          </a:xfrm>
          <a:prstGeom prst="rect">
            <a:avLst/>
          </a:prstGeom>
          <a:solidFill>
            <a:srgbClr val="FFFFFF"/>
          </a:solidFill>
        </p:spPr>
        <p:txBody>
          <a:bodyPr wrap="square" lIns="0" tIns="71755" rIns="0" bIns="0" rtlCol="0" vert="horz">
            <a:spAutoFit/>
          </a:bodyPr>
          <a:lstStyle/>
          <a:p>
            <a:pPr marL="532765" marR="244475">
              <a:lnSpc>
                <a:spcPct val="118400"/>
              </a:lnSpc>
              <a:spcBef>
                <a:spcPts val="565"/>
              </a:spcBef>
            </a:pPr>
            <a:r>
              <a:rPr dirty="0" sz="950" b="1">
                <a:solidFill>
                  <a:srgbClr val="003366"/>
                </a:solidFill>
                <a:latin typeface="Arial"/>
                <a:cs typeface="Arial"/>
              </a:rPr>
              <a:t>Monthly:</a:t>
            </a:r>
            <a:r>
              <a:rPr dirty="0" sz="950" spc="7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Phase</a:t>
            </a:r>
            <a:r>
              <a:rPr dirty="0" sz="950" spc="7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review</a:t>
            </a:r>
            <a:r>
              <a:rPr dirty="0" sz="950" spc="7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with</a:t>
            </a:r>
            <a:r>
              <a:rPr dirty="0" sz="950" spc="7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Country</a:t>
            </a:r>
            <a:r>
              <a:rPr dirty="0" sz="950" spc="8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Head</a:t>
            </a:r>
            <a:r>
              <a:rPr dirty="0" sz="950" spc="7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—</a:t>
            </a:r>
            <a:r>
              <a:rPr dirty="0" sz="950" spc="7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KPI</a:t>
            </a:r>
            <a:r>
              <a:rPr dirty="0" sz="950" spc="7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scorecard,</a:t>
            </a:r>
            <a:r>
              <a:rPr dirty="0" sz="950" spc="7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revenue</a:t>
            </a:r>
            <a:r>
              <a:rPr dirty="0" sz="950" spc="8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delta,</a:t>
            </a:r>
            <a:r>
              <a:rPr dirty="0" sz="950" spc="7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1A1A2E"/>
                </a:solidFill>
                <a:latin typeface="Arial"/>
                <a:cs typeface="Arial"/>
              </a:rPr>
              <a:t>distributor </a:t>
            </a: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performance,</a:t>
            </a:r>
            <a:r>
              <a:rPr dirty="0" sz="950" spc="10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risk</a:t>
            </a:r>
            <a:r>
              <a:rPr dirty="0" sz="950" spc="10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register</a:t>
            </a:r>
            <a:r>
              <a:rPr dirty="0" sz="950" spc="10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1A1A2E"/>
                </a:solidFill>
                <a:latin typeface="Arial"/>
                <a:cs typeface="Arial"/>
              </a:rPr>
              <a:t>update.</a:t>
            </a:r>
            <a:endParaRPr sz="9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90549" y="2905125"/>
            <a:ext cx="285750" cy="285750"/>
          </a:xfrm>
          <a:prstGeom prst="rect">
            <a:avLst/>
          </a:prstGeom>
          <a:solidFill>
            <a:srgbClr val="003366"/>
          </a:solidFill>
        </p:spPr>
        <p:txBody>
          <a:bodyPr wrap="square" lIns="0" tIns="69850" rIns="0" bIns="0" rtlCol="0" vert="horz">
            <a:spAutoFit/>
          </a:bodyPr>
          <a:lstStyle/>
          <a:p>
            <a:pPr marL="94615">
              <a:lnSpc>
                <a:spcPct val="100000"/>
              </a:lnSpc>
              <a:spcBef>
                <a:spcPts val="550"/>
              </a:spcBef>
            </a:pPr>
            <a:r>
              <a:rPr dirty="0" sz="950" spc="-50" b="1">
                <a:solidFill>
                  <a:srgbClr val="F0A500"/>
                </a:solidFill>
                <a:latin typeface="Arial"/>
                <a:cs typeface="Arial"/>
              </a:rPr>
              <a:t>Q</a:t>
            </a:r>
            <a:endParaRPr sz="95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57199" y="2809875"/>
            <a:ext cx="5534025" cy="523875"/>
          </a:xfrm>
          <a:prstGeom prst="rect">
            <a:avLst/>
          </a:prstGeom>
          <a:solidFill>
            <a:srgbClr val="FFFFFF"/>
          </a:solidFill>
        </p:spPr>
        <p:txBody>
          <a:bodyPr wrap="square" lIns="0" tIns="71755" rIns="0" bIns="0" rtlCol="0" vert="horz">
            <a:spAutoFit/>
          </a:bodyPr>
          <a:lstStyle/>
          <a:p>
            <a:pPr marL="532765" marR="172720">
              <a:lnSpc>
                <a:spcPct val="118400"/>
              </a:lnSpc>
              <a:spcBef>
                <a:spcPts val="565"/>
              </a:spcBef>
            </a:pPr>
            <a:r>
              <a:rPr dirty="0" sz="950" b="1">
                <a:solidFill>
                  <a:srgbClr val="003366"/>
                </a:solidFill>
                <a:latin typeface="Arial"/>
                <a:cs typeface="Arial"/>
              </a:rPr>
              <a:t>Quarterly:</a:t>
            </a:r>
            <a:r>
              <a:rPr dirty="0" sz="950" spc="8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CEO</a:t>
            </a:r>
            <a:r>
              <a:rPr dirty="0" sz="950" spc="8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review</a:t>
            </a:r>
            <a:r>
              <a:rPr dirty="0" sz="950" spc="7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—</a:t>
            </a:r>
            <a:r>
              <a:rPr dirty="0" sz="950" spc="8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strategic</a:t>
            </a:r>
            <a:r>
              <a:rPr dirty="0" sz="950" spc="8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progress,</a:t>
            </a:r>
            <a:r>
              <a:rPr dirty="0" sz="950" spc="8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corporate</a:t>
            </a:r>
            <a:r>
              <a:rPr dirty="0" sz="950" spc="8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chain</a:t>
            </a:r>
            <a:r>
              <a:rPr dirty="0" sz="950" spc="8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status,</a:t>
            </a:r>
            <a:r>
              <a:rPr dirty="0" sz="950" spc="8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KOL</a:t>
            </a:r>
            <a:r>
              <a:rPr dirty="0" sz="950" spc="4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1A1A2E"/>
                </a:solidFill>
                <a:latin typeface="Arial"/>
                <a:cs typeface="Arial"/>
              </a:rPr>
              <a:t>engagement, </a:t>
            </a: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competitive</a:t>
            </a:r>
            <a:r>
              <a:rPr dirty="0" sz="950" spc="13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landscape</a:t>
            </a:r>
            <a:r>
              <a:rPr dirty="0" sz="950" spc="13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update,</a:t>
            </a:r>
            <a:r>
              <a:rPr dirty="0" sz="950" spc="13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resource</a:t>
            </a:r>
            <a:r>
              <a:rPr dirty="0" sz="950" spc="13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re-allocation</a:t>
            </a:r>
            <a:r>
              <a:rPr dirty="0" sz="950" spc="13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1A1A2E"/>
                </a:solidFill>
                <a:latin typeface="Arial"/>
                <a:cs typeface="Arial"/>
              </a:rPr>
              <a:t>decisions.</a:t>
            </a:r>
            <a:endParaRPr sz="95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90549" y="3524250"/>
            <a:ext cx="285750" cy="285750"/>
          </a:xfrm>
          <a:prstGeom prst="rect">
            <a:avLst/>
          </a:prstGeom>
          <a:solidFill>
            <a:srgbClr val="003366"/>
          </a:solidFill>
        </p:spPr>
        <p:txBody>
          <a:bodyPr wrap="square" lIns="0" tIns="69850" rIns="0" bIns="0" rtlCol="0" vert="horz">
            <a:spAutoFit/>
          </a:bodyPr>
          <a:lstStyle/>
          <a:p>
            <a:pPr marL="39370">
              <a:lnSpc>
                <a:spcPct val="100000"/>
              </a:lnSpc>
              <a:spcBef>
                <a:spcPts val="550"/>
              </a:spcBef>
            </a:pPr>
            <a:r>
              <a:rPr dirty="0" sz="950" spc="-25" b="1">
                <a:solidFill>
                  <a:srgbClr val="F0A500"/>
                </a:solidFill>
                <a:latin typeface="Arial"/>
                <a:cs typeface="Arial"/>
              </a:rPr>
              <a:t>180</a:t>
            </a:r>
            <a:endParaRPr sz="95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57199" y="3429000"/>
            <a:ext cx="5534025" cy="523875"/>
          </a:xfrm>
          <a:prstGeom prst="rect">
            <a:avLst/>
          </a:prstGeom>
          <a:solidFill>
            <a:srgbClr val="FFFFFF"/>
          </a:solidFill>
        </p:spPr>
        <p:txBody>
          <a:bodyPr wrap="square" lIns="0" tIns="71755" rIns="0" bIns="0" rtlCol="0" vert="horz">
            <a:spAutoFit/>
          </a:bodyPr>
          <a:lstStyle/>
          <a:p>
            <a:pPr marL="532765" marR="422909">
              <a:lnSpc>
                <a:spcPct val="118400"/>
              </a:lnSpc>
              <a:spcBef>
                <a:spcPts val="565"/>
              </a:spcBef>
            </a:pPr>
            <a:r>
              <a:rPr dirty="0" sz="950" b="1">
                <a:solidFill>
                  <a:srgbClr val="003366"/>
                </a:solidFill>
                <a:latin typeface="Arial"/>
                <a:cs typeface="Arial"/>
              </a:rPr>
              <a:t>Day</a:t>
            </a:r>
            <a:r>
              <a:rPr dirty="0" sz="950" spc="6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003366"/>
                </a:solidFill>
                <a:latin typeface="Arial"/>
                <a:cs typeface="Arial"/>
              </a:rPr>
              <a:t>180</a:t>
            </a:r>
            <a:r>
              <a:rPr dirty="0" sz="950" spc="6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003366"/>
                </a:solidFill>
                <a:latin typeface="Arial"/>
                <a:cs typeface="Arial"/>
              </a:rPr>
              <a:t>Debrief:</a:t>
            </a:r>
            <a:r>
              <a:rPr dirty="0" sz="950" spc="6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Full</a:t>
            </a:r>
            <a:r>
              <a:rPr dirty="0" sz="950" spc="6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programme</a:t>
            </a:r>
            <a:r>
              <a:rPr dirty="0" sz="950" spc="6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review</a:t>
            </a:r>
            <a:r>
              <a:rPr dirty="0" sz="950" spc="6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with</a:t>
            </a:r>
            <a:r>
              <a:rPr dirty="0" sz="950" spc="6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CEO</a:t>
            </a:r>
            <a:r>
              <a:rPr dirty="0" sz="950" spc="6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—</a:t>
            </a:r>
            <a:r>
              <a:rPr dirty="0" sz="950" spc="6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final</a:t>
            </a:r>
            <a:r>
              <a:rPr dirty="0" sz="950" spc="7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KPI</a:t>
            </a:r>
            <a:r>
              <a:rPr dirty="0" sz="950" spc="6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scorecard,</a:t>
            </a:r>
            <a:r>
              <a:rPr dirty="0" sz="950" spc="6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1A1A2E"/>
                </a:solidFill>
                <a:latin typeface="Arial"/>
                <a:cs typeface="Arial"/>
              </a:rPr>
              <a:t>revenue </a:t>
            </a: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growth</a:t>
            </a:r>
            <a:r>
              <a:rPr dirty="0" sz="950" spc="10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achieved,</a:t>
            </a:r>
            <a:r>
              <a:rPr dirty="0" sz="950" spc="11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12-month</a:t>
            </a:r>
            <a:r>
              <a:rPr dirty="0" sz="950" spc="10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forward</a:t>
            </a:r>
            <a:r>
              <a:rPr dirty="0" sz="950" spc="11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plan,</a:t>
            </a:r>
            <a:r>
              <a:rPr dirty="0" sz="950" spc="11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investment</a:t>
            </a:r>
            <a:r>
              <a:rPr dirty="0" sz="950" spc="10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 spc="-20">
                <a:solidFill>
                  <a:srgbClr val="1A1A2E"/>
                </a:solidFill>
                <a:latin typeface="Arial"/>
                <a:cs typeface="Arial"/>
              </a:rPr>
              <a:t>ask.</a:t>
            </a:r>
            <a:endParaRPr sz="950">
              <a:latin typeface="Arial"/>
              <a:cs typeface="Arial"/>
            </a:endParaRPr>
          </a:p>
        </p:txBody>
      </p:sp>
      <p:graphicFrame>
        <p:nvGraphicFramePr>
          <p:cNvPr id="19" name="object 19"/>
          <p:cNvGraphicFramePr>
            <a:graphicFrameLocks noGrp="1"/>
          </p:cNvGraphicFramePr>
          <p:nvPr/>
        </p:nvGraphicFramePr>
        <p:xfrm>
          <a:off x="6219824" y="1571625"/>
          <a:ext cx="5610225" cy="305307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84605"/>
                <a:gridCol w="1005205"/>
                <a:gridCol w="1704339"/>
                <a:gridCol w="1540510"/>
              </a:tblGrid>
              <a:tr h="313690">
                <a:tc>
                  <a:txBody>
                    <a:bodyPr/>
                    <a:lstStyle/>
                    <a:p>
                      <a:pPr marL="114300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dirty="0" sz="95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Review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79375">
                    <a:solidFill>
                      <a:srgbClr val="005999"/>
                    </a:solidFill>
                  </a:tcPr>
                </a:tc>
                <a:tc>
                  <a:txBody>
                    <a:bodyPr/>
                    <a:lstStyle/>
                    <a:p>
                      <a:pPr marL="189865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dirty="0" sz="95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Frequency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79375">
                    <a:solidFill>
                      <a:srgbClr val="005999"/>
                    </a:solidFill>
                  </a:tcPr>
                </a:tc>
                <a:tc>
                  <a:txBody>
                    <a:bodyPr/>
                    <a:lstStyle/>
                    <a:p>
                      <a:pPr marL="187960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dirty="0" sz="95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Participants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79375">
                    <a:solidFill>
                      <a:srgbClr val="005999"/>
                    </a:solidFill>
                  </a:tcPr>
                </a:tc>
                <a:tc>
                  <a:txBody>
                    <a:bodyPr/>
                    <a:lstStyle/>
                    <a:p>
                      <a:pPr marL="137795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dirty="0" sz="95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Output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79375">
                    <a:solidFill>
                      <a:srgbClr val="005999"/>
                    </a:solidFill>
                  </a:tcPr>
                </a:tc>
              </a:tr>
              <a:tr h="456565">
                <a:tc>
                  <a:txBody>
                    <a:bodyPr/>
                    <a:lstStyle/>
                    <a:p>
                      <a:pPr marL="114300" marR="432434">
                        <a:lnSpc>
                          <a:spcPts val="1130"/>
                        </a:lnSpc>
                        <a:spcBef>
                          <a:spcPts val="670"/>
                        </a:spcBef>
                      </a:pPr>
                      <a:r>
                        <a:rPr dirty="0" sz="9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Sales</a:t>
                      </a:r>
                      <a:r>
                        <a:rPr dirty="0" sz="950" spc="-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spc="-1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Activity Review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8509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89865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dirty="0" sz="950" spc="-1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Weekly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7937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87960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dirty="0" sz="9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Sales</a:t>
                      </a:r>
                      <a:r>
                        <a:rPr dirty="0" sz="950" spc="-1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Team</a:t>
                      </a:r>
                      <a:r>
                        <a:rPr dirty="0" sz="950" spc="1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+</a:t>
                      </a:r>
                      <a:r>
                        <a:rPr dirty="0" sz="950" spc="1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spc="-1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Consultant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7937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37795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dirty="0" sz="9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Activity</a:t>
                      </a:r>
                      <a:r>
                        <a:rPr dirty="0" sz="950" spc="6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spc="-1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report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79375">
                    <a:solidFill>
                      <a:srgbClr val="FFFFFF"/>
                    </a:solidFill>
                  </a:tcPr>
                </a:tc>
              </a:tr>
              <a:tr h="456565">
                <a:tc>
                  <a:txBody>
                    <a:bodyPr/>
                    <a:lstStyle/>
                    <a:p>
                      <a:pPr marL="114300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dirty="0" sz="9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KPI</a:t>
                      </a:r>
                      <a:r>
                        <a:rPr dirty="0" sz="950" spc="3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spc="-1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Scorecard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79375">
                    <a:solidFill>
                      <a:srgbClr val="DFE9F5"/>
                    </a:solidFill>
                  </a:tcPr>
                </a:tc>
                <a:tc>
                  <a:txBody>
                    <a:bodyPr/>
                    <a:lstStyle/>
                    <a:p>
                      <a:pPr marL="189865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dirty="0" sz="950" spc="-1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Monthly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79375">
                    <a:solidFill>
                      <a:srgbClr val="DFE9F5"/>
                    </a:solidFill>
                  </a:tcPr>
                </a:tc>
                <a:tc>
                  <a:txBody>
                    <a:bodyPr/>
                    <a:lstStyle/>
                    <a:p>
                      <a:pPr marL="187960" marR="637540">
                        <a:lnSpc>
                          <a:spcPts val="1130"/>
                        </a:lnSpc>
                        <a:spcBef>
                          <a:spcPts val="670"/>
                        </a:spcBef>
                      </a:pPr>
                      <a:r>
                        <a:rPr dirty="0" sz="9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Country</a:t>
                      </a:r>
                      <a:r>
                        <a:rPr dirty="0" sz="950" spc="8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Head</a:t>
                      </a:r>
                      <a:r>
                        <a:rPr dirty="0" sz="950" spc="9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spc="-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+ </a:t>
                      </a:r>
                      <a:r>
                        <a:rPr dirty="0" sz="950" spc="-1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Consultant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85090">
                    <a:solidFill>
                      <a:srgbClr val="DFE9F5"/>
                    </a:solidFill>
                  </a:tcPr>
                </a:tc>
                <a:tc>
                  <a:txBody>
                    <a:bodyPr/>
                    <a:lstStyle/>
                    <a:p>
                      <a:pPr marL="137795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dirty="0" sz="9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Phase</a:t>
                      </a:r>
                      <a:r>
                        <a:rPr dirty="0" sz="950" spc="5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spc="-1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report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79375">
                    <a:solidFill>
                      <a:srgbClr val="DFE9F5"/>
                    </a:solidFill>
                  </a:tcPr>
                </a:tc>
              </a:tr>
              <a:tr h="456565">
                <a:tc>
                  <a:txBody>
                    <a:bodyPr/>
                    <a:lstStyle/>
                    <a:p>
                      <a:pPr marL="114300" marR="253365">
                        <a:lnSpc>
                          <a:spcPts val="1130"/>
                        </a:lnSpc>
                        <a:spcBef>
                          <a:spcPts val="670"/>
                        </a:spcBef>
                      </a:pPr>
                      <a:r>
                        <a:rPr dirty="0" sz="9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Corporate</a:t>
                      </a:r>
                      <a:r>
                        <a:rPr dirty="0" sz="950" spc="13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spc="-2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Chain </a:t>
                      </a:r>
                      <a:r>
                        <a:rPr dirty="0" sz="950" spc="-1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Status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8509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89865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dirty="0" sz="950" spc="-1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Monthly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7937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87960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dirty="0" sz="9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KAM</a:t>
                      </a:r>
                      <a:r>
                        <a:rPr dirty="0" sz="950" spc="3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+</a:t>
                      </a:r>
                      <a:r>
                        <a:rPr dirty="0" sz="950" spc="3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spc="-1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Consultant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7937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37795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dirty="0" sz="9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Account</a:t>
                      </a:r>
                      <a:r>
                        <a:rPr dirty="0" sz="950" spc="7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status</a:t>
                      </a:r>
                      <a:r>
                        <a:rPr dirty="0" sz="950" spc="7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spc="-2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deck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79375">
                    <a:solidFill>
                      <a:srgbClr val="FFFFFF"/>
                    </a:solidFill>
                  </a:tcPr>
                </a:tc>
              </a:tr>
              <a:tr h="456565">
                <a:tc>
                  <a:txBody>
                    <a:bodyPr/>
                    <a:lstStyle/>
                    <a:p>
                      <a:pPr marL="114300" marR="182245">
                        <a:lnSpc>
                          <a:spcPts val="1130"/>
                        </a:lnSpc>
                        <a:spcBef>
                          <a:spcPts val="670"/>
                        </a:spcBef>
                      </a:pPr>
                      <a:r>
                        <a:rPr dirty="0" sz="9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KOL</a:t>
                      </a:r>
                      <a:r>
                        <a:rPr dirty="0" sz="950" spc="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spc="-1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Engagement Review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85090">
                    <a:solidFill>
                      <a:srgbClr val="DFE9F5"/>
                    </a:solidFill>
                  </a:tcPr>
                </a:tc>
                <a:tc>
                  <a:txBody>
                    <a:bodyPr/>
                    <a:lstStyle/>
                    <a:p>
                      <a:pPr marL="189865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dirty="0" sz="950" spc="-1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Monthly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79375">
                    <a:solidFill>
                      <a:srgbClr val="DFE9F5"/>
                    </a:solidFill>
                  </a:tcPr>
                </a:tc>
                <a:tc>
                  <a:txBody>
                    <a:bodyPr/>
                    <a:lstStyle/>
                    <a:p>
                      <a:pPr marL="187960" marR="598170">
                        <a:lnSpc>
                          <a:spcPts val="1130"/>
                        </a:lnSpc>
                        <a:spcBef>
                          <a:spcPts val="670"/>
                        </a:spcBef>
                      </a:pPr>
                      <a:r>
                        <a:rPr dirty="0" sz="9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Medical Affairs</a:t>
                      </a:r>
                      <a:r>
                        <a:rPr dirty="0" sz="950" spc="7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spc="-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+ </a:t>
                      </a:r>
                      <a:r>
                        <a:rPr dirty="0" sz="950" spc="-1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Consultant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85090">
                    <a:solidFill>
                      <a:srgbClr val="DFE9F5"/>
                    </a:solidFill>
                  </a:tcPr>
                </a:tc>
                <a:tc>
                  <a:txBody>
                    <a:bodyPr/>
                    <a:lstStyle/>
                    <a:p>
                      <a:pPr marL="137795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dirty="0" sz="9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KOL</a:t>
                      </a:r>
                      <a:r>
                        <a:rPr dirty="0" sz="950" spc="6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engagement</a:t>
                      </a:r>
                      <a:r>
                        <a:rPr dirty="0" sz="950" spc="11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spc="-2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log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79375">
                    <a:solidFill>
                      <a:srgbClr val="DFE9F5"/>
                    </a:solidFill>
                  </a:tcPr>
                </a:tc>
              </a:tr>
              <a:tr h="456565">
                <a:tc>
                  <a:txBody>
                    <a:bodyPr/>
                    <a:lstStyle/>
                    <a:p>
                      <a:pPr marL="114300" marR="370840">
                        <a:lnSpc>
                          <a:spcPts val="1130"/>
                        </a:lnSpc>
                        <a:spcBef>
                          <a:spcPts val="670"/>
                        </a:spcBef>
                      </a:pPr>
                      <a:r>
                        <a:rPr dirty="0" sz="9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CEO</a:t>
                      </a:r>
                      <a:r>
                        <a:rPr dirty="0" sz="950" spc="4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spc="-1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Strategic Review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8509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89865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dirty="0" sz="950" spc="-1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Quarterly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7937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87960" marR="227965">
                        <a:lnSpc>
                          <a:spcPts val="1130"/>
                        </a:lnSpc>
                        <a:spcBef>
                          <a:spcPts val="670"/>
                        </a:spcBef>
                      </a:pPr>
                      <a:r>
                        <a:rPr dirty="0" sz="9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CEO</a:t>
                      </a:r>
                      <a:r>
                        <a:rPr dirty="0" sz="950" spc="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+</a:t>
                      </a:r>
                      <a:r>
                        <a:rPr dirty="0" sz="950" spc="6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Country</a:t>
                      </a:r>
                      <a:r>
                        <a:rPr dirty="0" sz="950" spc="6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Head</a:t>
                      </a:r>
                      <a:r>
                        <a:rPr dirty="0" sz="950" spc="6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spc="-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+ </a:t>
                      </a:r>
                      <a:r>
                        <a:rPr dirty="0" sz="950" spc="-1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Consultant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8509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37795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dirty="0" sz="9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Decision</a:t>
                      </a:r>
                      <a:r>
                        <a:rPr dirty="0" sz="950" spc="7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spc="-2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memo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79375">
                    <a:solidFill>
                      <a:srgbClr val="FFFFFF"/>
                    </a:solidFill>
                  </a:tcPr>
                </a:tc>
              </a:tr>
              <a:tr h="227965">
                <a:tc>
                  <a:txBody>
                    <a:bodyPr/>
                    <a:lstStyle/>
                    <a:p>
                      <a:pPr marL="114300">
                        <a:lnSpc>
                          <a:spcPts val="1075"/>
                        </a:lnSpc>
                        <a:spcBef>
                          <a:spcPts val="625"/>
                        </a:spcBef>
                      </a:pPr>
                      <a:r>
                        <a:rPr dirty="0" sz="9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180-Day</a:t>
                      </a:r>
                      <a:r>
                        <a:rPr dirty="0" sz="950" spc="9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spc="-1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Final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79375">
                    <a:solidFill>
                      <a:srgbClr val="DFE9F5"/>
                    </a:solidFill>
                  </a:tcPr>
                </a:tc>
                <a:tc>
                  <a:txBody>
                    <a:bodyPr/>
                    <a:lstStyle/>
                    <a:p>
                      <a:pPr marL="189865">
                        <a:lnSpc>
                          <a:spcPts val="1075"/>
                        </a:lnSpc>
                        <a:spcBef>
                          <a:spcPts val="625"/>
                        </a:spcBef>
                      </a:pPr>
                      <a:r>
                        <a:rPr dirty="0" sz="9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Once</a:t>
                      </a:r>
                      <a:r>
                        <a:rPr dirty="0" sz="950" spc="7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spc="-2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(Day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79375">
                    <a:solidFill>
                      <a:srgbClr val="DFE9F5"/>
                    </a:solidFill>
                  </a:tcPr>
                </a:tc>
                <a:tc>
                  <a:txBody>
                    <a:bodyPr/>
                    <a:lstStyle/>
                    <a:p>
                      <a:pPr marL="187960">
                        <a:lnSpc>
                          <a:spcPts val="1075"/>
                        </a:lnSpc>
                        <a:spcBef>
                          <a:spcPts val="625"/>
                        </a:spcBef>
                      </a:pPr>
                      <a:r>
                        <a:rPr dirty="0" sz="9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CEO</a:t>
                      </a:r>
                      <a:r>
                        <a:rPr dirty="0" sz="950" spc="3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+</a:t>
                      </a:r>
                      <a:r>
                        <a:rPr dirty="0" sz="950" spc="4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Full</a:t>
                      </a:r>
                      <a:r>
                        <a:rPr dirty="0" sz="950" spc="4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spc="-1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Leadership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79375">
                    <a:solidFill>
                      <a:srgbClr val="DFE9F5"/>
                    </a:solidFill>
                  </a:tcPr>
                </a:tc>
                <a:tc>
                  <a:txBody>
                    <a:bodyPr/>
                    <a:lstStyle/>
                    <a:p>
                      <a:pPr marL="137795">
                        <a:lnSpc>
                          <a:spcPts val="1075"/>
                        </a:lnSpc>
                        <a:spcBef>
                          <a:spcPts val="625"/>
                        </a:spcBef>
                      </a:pPr>
                      <a:r>
                        <a:rPr dirty="0" sz="9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Forward</a:t>
                      </a:r>
                      <a:r>
                        <a:rPr dirty="0" sz="950" spc="8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plan</a:t>
                      </a:r>
                      <a:r>
                        <a:rPr dirty="0" sz="950" spc="8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spc="-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+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79375">
                    <a:solidFill>
                      <a:srgbClr val="DFE9F5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114300">
                        <a:lnSpc>
                          <a:spcPts val="1090"/>
                        </a:lnSpc>
                      </a:pPr>
                      <a:r>
                        <a:rPr dirty="0" sz="950" spc="-1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Debrief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solidFill>
                      <a:srgbClr val="DFE9F5"/>
                    </a:solidFill>
                  </a:tcPr>
                </a:tc>
                <a:tc>
                  <a:txBody>
                    <a:bodyPr/>
                    <a:lstStyle/>
                    <a:p>
                      <a:pPr marL="189865">
                        <a:lnSpc>
                          <a:spcPts val="1090"/>
                        </a:lnSpc>
                      </a:pPr>
                      <a:r>
                        <a:rPr dirty="0" sz="950" spc="-2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180)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solidFill>
                      <a:srgbClr val="DFE9F5"/>
                    </a:solidFill>
                  </a:tcPr>
                </a:tc>
                <a:tc>
                  <a:txBody>
                    <a:bodyPr/>
                    <a:lstStyle/>
                    <a:p>
                      <a:pPr marL="187960">
                        <a:lnSpc>
                          <a:spcPts val="1090"/>
                        </a:lnSpc>
                      </a:pPr>
                      <a:r>
                        <a:rPr dirty="0" sz="950" spc="-2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Team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solidFill>
                      <a:srgbClr val="DFE9F5"/>
                    </a:solidFill>
                  </a:tcPr>
                </a:tc>
                <a:tc>
                  <a:txBody>
                    <a:bodyPr/>
                    <a:lstStyle/>
                    <a:p>
                      <a:pPr marL="137795">
                        <a:lnSpc>
                          <a:spcPts val="1090"/>
                        </a:lnSpc>
                      </a:pPr>
                      <a:r>
                        <a:rPr dirty="0" sz="95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investment</a:t>
                      </a:r>
                      <a:r>
                        <a:rPr dirty="0" sz="950" spc="140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spc="-25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ask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solidFill>
                      <a:srgbClr val="DFE9F5"/>
                    </a:solidFill>
                  </a:tcPr>
                </a:tc>
              </a:tr>
            </a:tbl>
          </a:graphicData>
        </a:graphic>
      </p:graphicFrame>
      <p:sp>
        <p:nvSpPr>
          <p:cNvPr id="20" name="object 20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57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ADGcatalyst</a:t>
            </a:r>
            <a:r>
              <a:rPr dirty="0" spc="80"/>
              <a:t> </a:t>
            </a:r>
            <a:r>
              <a:rPr dirty="0"/>
              <a:t>Strategic</a:t>
            </a:r>
            <a:r>
              <a:rPr dirty="0" spc="85"/>
              <a:t> </a:t>
            </a:r>
            <a:r>
              <a:rPr dirty="0"/>
              <a:t>Consulting,</a:t>
            </a:r>
            <a:r>
              <a:rPr dirty="0" spc="80"/>
              <a:t> </a:t>
            </a:r>
            <a:r>
              <a:rPr dirty="0" spc="-20"/>
              <a:t>2026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34850" cy="6858000"/>
            <a:chOff x="0" y="0"/>
            <a:chExt cx="1213485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12"/>
              <a:ext cx="12134850" cy="6858000"/>
            </a:xfrm>
            <a:custGeom>
              <a:avLst/>
              <a:gdLst/>
              <a:ahLst/>
              <a:cxnLst/>
              <a:rect l="l" t="t" r="r" b="b"/>
              <a:pathLst>
                <a:path w="12134850" h="6858000">
                  <a:moveTo>
                    <a:pt x="12134837" y="0"/>
                  </a:moveTo>
                  <a:lnTo>
                    <a:pt x="76187" y="0"/>
                  </a:lnTo>
                  <a:lnTo>
                    <a:pt x="0" y="0"/>
                  </a:lnTo>
                  <a:lnTo>
                    <a:pt x="0" y="6857987"/>
                  </a:lnTo>
                  <a:lnTo>
                    <a:pt x="76187" y="6857987"/>
                  </a:lnTo>
                  <a:lnTo>
                    <a:pt x="76187" y="981075"/>
                  </a:lnTo>
                  <a:lnTo>
                    <a:pt x="12134837" y="981075"/>
                  </a:lnTo>
                  <a:lnTo>
                    <a:pt x="12134837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76199" y="942975"/>
              <a:ext cx="12058650" cy="38100"/>
            </a:xfrm>
            <a:custGeom>
              <a:avLst/>
              <a:gdLst/>
              <a:ahLst/>
              <a:cxnLst/>
              <a:rect l="l" t="t" r="r" b="b"/>
              <a:pathLst>
                <a:path w="12058650" h="38100">
                  <a:moveTo>
                    <a:pt x="12058649" y="38099"/>
                  </a:moveTo>
                  <a:lnTo>
                    <a:pt x="0" y="38099"/>
                  </a:lnTo>
                  <a:lnTo>
                    <a:pt x="0" y="0"/>
                  </a:lnTo>
                  <a:lnTo>
                    <a:pt x="12058649" y="0"/>
                  </a:lnTo>
                  <a:lnTo>
                    <a:pt x="12058649" y="3809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634999" y="62357"/>
            <a:ext cx="6498590" cy="731520"/>
          </a:xfrm>
          <a:prstGeom prst="rect"/>
        </p:spPr>
        <p:txBody>
          <a:bodyPr wrap="square" lIns="0" tIns="9969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85"/>
              </a:spcBef>
            </a:pPr>
            <a:r>
              <a:rPr dirty="0"/>
              <a:t>Expected Outcomes &amp; Revenue </a:t>
            </a:r>
            <a:r>
              <a:rPr dirty="0" spc="-25"/>
              <a:t>Targets</a:t>
            </a:r>
          </a:p>
          <a:p>
            <a:pPr marL="12700">
              <a:lnSpc>
                <a:spcPct val="100000"/>
              </a:lnSpc>
              <a:spcBef>
                <a:spcPts val="309"/>
              </a:spcBef>
            </a:pPr>
            <a:r>
              <a:rPr dirty="0" sz="1100">
                <a:solidFill>
                  <a:srgbClr val="F0A500"/>
                </a:solidFill>
              </a:rPr>
              <a:t>Projected</a:t>
            </a:r>
            <a:r>
              <a:rPr dirty="0" sz="1100" spc="65">
                <a:solidFill>
                  <a:srgbClr val="F0A500"/>
                </a:solidFill>
              </a:rPr>
              <a:t> </a:t>
            </a:r>
            <a:r>
              <a:rPr dirty="0" sz="1100">
                <a:solidFill>
                  <a:srgbClr val="F0A500"/>
                </a:solidFill>
              </a:rPr>
              <a:t>Impact</a:t>
            </a:r>
            <a:r>
              <a:rPr dirty="0" sz="1100" spc="65">
                <a:solidFill>
                  <a:srgbClr val="F0A500"/>
                </a:solidFill>
              </a:rPr>
              <a:t> </a:t>
            </a:r>
            <a:r>
              <a:rPr dirty="0" sz="1100">
                <a:solidFill>
                  <a:srgbClr val="F0A500"/>
                </a:solidFill>
              </a:rPr>
              <a:t>at</a:t>
            </a:r>
            <a:r>
              <a:rPr dirty="0" sz="1100" spc="65">
                <a:solidFill>
                  <a:srgbClr val="F0A500"/>
                </a:solidFill>
              </a:rPr>
              <a:t> </a:t>
            </a:r>
            <a:r>
              <a:rPr dirty="0" sz="1100">
                <a:solidFill>
                  <a:srgbClr val="F0A500"/>
                </a:solidFill>
              </a:rPr>
              <a:t>90-Day</a:t>
            </a:r>
            <a:r>
              <a:rPr dirty="0" sz="1100" spc="65">
                <a:solidFill>
                  <a:srgbClr val="F0A500"/>
                </a:solidFill>
              </a:rPr>
              <a:t> </a:t>
            </a:r>
            <a:r>
              <a:rPr dirty="0" sz="1100">
                <a:solidFill>
                  <a:srgbClr val="F0A500"/>
                </a:solidFill>
              </a:rPr>
              <a:t>and</a:t>
            </a:r>
            <a:r>
              <a:rPr dirty="0" sz="1100" spc="70">
                <a:solidFill>
                  <a:srgbClr val="F0A500"/>
                </a:solidFill>
              </a:rPr>
              <a:t> </a:t>
            </a:r>
            <a:r>
              <a:rPr dirty="0" sz="1100">
                <a:solidFill>
                  <a:srgbClr val="F0A500"/>
                </a:solidFill>
              </a:rPr>
              <a:t>180-Day</a:t>
            </a:r>
            <a:r>
              <a:rPr dirty="0" sz="1100" spc="65">
                <a:solidFill>
                  <a:srgbClr val="F0A500"/>
                </a:solidFill>
              </a:rPr>
              <a:t> </a:t>
            </a:r>
            <a:r>
              <a:rPr dirty="0" sz="1100" spc="-10">
                <a:solidFill>
                  <a:srgbClr val="F0A500"/>
                </a:solidFill>
              </a:rPr>
              <a:t>Milestones</a:t>
            </a:r>
            <a:endParaRPr sz="1100"/>
          </a:p>
        </p:txBody>
      </p:sp>
      <p:sp>
        <p:nvSpPr>
          <p:cNvPr id="6" name="object 6"/>
          <p:cNvSpPr/>
          <p:nvPr/>
        </p:nvSpPr>
        <p:spPr>
          <a:xfrm>
            <a:off x="457199" y="1171575"/>
            <a:ext cx="5534025" cy="619125"/>
          </a:xfrm>
          <a:custGeom>
            <a:avLst/>
            <a:gdLst/>
            <a:ahLst/>
            <a:cxnLst/>
            <a:rect l="l" t="t" r="r" b="b"/>
            <a:pathLst>
              <a:path w="5534025" h="619125">
                <a:moveTo>
                  <a:pt x="5534024" y="619124"/>
                </a:moveTo>
                <a:lnTo>
                  <a:pt x="0" y="619124"/>
                </a:lnTo>
                <a:lnTo>
                  <a:pt x="0" y="0"/>
                </a:lnTo>
                <a:lnTo>
                  <a:pt x="5534024" y="0"/>
                </a:lnTo>
                <a:lnTo>
                  <a:pt x="5534024" y="619124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615949" y="1263650"/>
            <a:ext cx="814069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20" b="1">
                <a:solidFill>
                  <a:srgbClr val="F0A500"/>
                </a:solidFill>
                <a:latin typeface="Arial"/>
                <a:cs typeface="Arial"/>
              </a:rPr>
              <a:t>+35%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537344" y="1269365"/>
            <a:ext cx="2954655" cy="347345"/>
          </a:xfrm>
          <a:prstGeom prst="rect">
            <a:avLst/>
          </a:prstGeom>
        </p:spPr>
        <p:txBody>
          <a:bodyPr wrap="square" lIns="0" tIns="2603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 sz="1050" b="1">
                <a:solidFill>
                  <a:srgbClr val="FFFFFF"/>
                </a:solidFill>
                <a:latin typeface="Arial"/>
                <a:cs typeface="Arial"/>
              </a:rPr>
              <a:t>Overall</a:t>
            </a:r>
            <a:r>
              <a:rPr dirty="0" sz="105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FFFFFF"/>
                </a:solidFill>
                <a:latin typeface="Arial"/>
                <a:cs typeface="Arial"/>
              </a:rPr>
              <a:t>Revenue</a:t>
            </a:r>
            <a:r>
              <a:rPr dirty="0" sz="105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FFFFFF"/>
                </a:solidFill>
                <a:latin typeface="Arial"/>
                <a:cs typeface="Arial"/>
              </a:rPr>
              <a:t>Growth</a:t>
            </a:r>
            <a:endParaRPr sz="10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900">
                <a:solidFill>
                  <a:srgbClr val="FEFEFE"/>
                </a:solidFill>
                <a:latin typeface="Arial"/>
                <a:cs typeface="Arial"/>
              </a:rPr>
              <a:t>Knee joint implant revenue vs. Day 0 baseline by Day </a:t>
            </a:r>
            <a:r>
              <a:rPr dirty="0" sz="900" spc="-25">
                <a:solidFill>
                  <a:srgbClr val="FEFEFE"/>
                </a:solidFill>
                <a:latin typeface="Arial"/>
                <a:cs typeface="Arial"/>
              </a:rPr>
              <a:t>180</a:t>
            </a:r>
            <a:endParaRPr sz="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207124" y="1187450"/>
            <a:ext cx="200723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Revenue</a:t>
            </a:r>
            <a:r>
              <a:rPr dirty="0" sz="1200" spc="-2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Growth</a:t>
            </a:r>
            <a:r>
              <a:rPr dirty="0" sz="1200" spc="-2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003366"/>
                </a:solidFill>
                <a:latin typeface="Arial"/>
                <a:cs typeface="Arial"/>
              </a:rPr>
              <a:t>Trajectory</a:t>
            </a:r>
            <a:endParaRPr sz="12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57199" y="1905000"/>
            <a:ext cx="5534025" cy="619125"/>
          </a:xfrm>
          <a:custGeom>
            <a:avLst/>
            <a:gdLst/>
            <a:ahLst/>
            <a:cxnLst/>
            <a:rect l="l" t="t" r="r" b="b"/>
            <a:pathLst>
              <a:path w="5534025" h="619125">
                <a:moveTo>
                  <a:pt x="5534024" y="619124"/>
                </a:moveTo>
                <a:lnTo>
                  <a:pt x="0" y="619124"/>
                </a:lnTo>
                <a:lnTo>
                  <a:pt x="0" y="0"/>
                </a:lnTo>
                <a:lnTo>
                  <a:pt x="5534024" y="0"/>
                </a:lnTo>
                <a:lnTo>
                  <a:pt x="5534024" y="619124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615949" y="1997075"/>
            <a:ext cx="814069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20" b="1">
                <a:solidFill>
                  <a:srgbClr val="F0A500"/>
                </a:solidFill>
                <a:latin typeface="Arial"/>
                <a:cs typeface="Arial"/>
              </a:rPr>
              <a:t>+40%</a:t>
            </a:r>
            <a:endParaRPr sz="24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537344" y="2002790"/>
            <a:ext cx="3015615" cy="347345"/>
          </a:xfrm>
          <a:prstGeom prst="rect">
            <a:avLst/>
          </a:prstGeom>
        </p:spPr>
        <p:txBody>
          <a:bodyPr wrap="square" lIns="0" tIns="2603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 sz="1050" b="1">
                <a:solidFill>
                  <a:srgbClr val="FFFFFF"/>
                </a:solidFill>
                <a:latin typeface="Arial"/>
                <a:cs typeface="Arial"/>
              </a:rPr>
              <a:t>ROSA</a:t>
            </a:r>
            <a:r>
              <a:rPr dirty="0" sz="1050" spc="-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FFFFFF"/>
                </a:solidFill>
                <a:latin typeface="Arial"/>
                <a:cs typeface="Arial"/>
              </a:rPr>
              <a:t>Monthly</a:t>
            </a:r>
            <a:r>
              <a:rPr dirty="0" sz="105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FFFFFF"/>
                </a:solidFill>
                <a:latin typeface="Arial"/>
                <a:cs typeface="Arial"/>
              </a:rPr>
              <a:t>Case</a:t>
            </a:r>
            <a:r>
              <a:rPr dirty="0" sz="105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FFFFFF"/>
                </a:solidFill>
                <a:latin typeface="Arial"/>
                <a:cs typeface="Arial"/>
              </a:rPr>
              <a:t>Volume</a:t>
            </a:r>
            <a:endParaRPr sz="10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900">
                <a:solidFill>
                  <a:srgbClr val="FEFEFE"/>
                </a:solidFill>
                <a:latin typeface="Arial"/>
                <a:cs typeface="Arial"/>
              </a:rPr>
              <a:t>Robotic-assisted</a:t>
            </a:r>
            <a:r>
              <a:rPr dirty="0" sz="900" spc="-2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EFEFE"/>
                </a:solidFill>
                <a:latin typeface="Arial"/>
                <a:cs typeface="Arial"/>
              </a:rPr>
              <a:t>TKA</a:t>
            </a:r>
            <a:r>
              <a:rPr dirty="0" sz="900" spc="-5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EFEFE"/>
                </a:solidFill>
                <a:latin typeface="Arial"/>
                <a:cs typeface="Arial"/>
              </a:rPr>
              <a:t>cases per month vs. current </a:t>
            </a:r>
            <a:r>
              <a:rPr dirty="0" sz="900" spc="-10">
                <a:solidFill>
                  <a:srgbClr val="FEFEFE"/>
                </a:solidFill>
                <a:latin typeface="Arial"/>
                <a:cs typeface="Arial"/>
              </a:rPr>
              <a:t>baseline</a:t>
            </a:r>
            <a:endParaRPr sz="9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457199" y="2638425"/>
            <a:ext cx="5534025" cy="619125"/>
          </a:xfrm>
          <a:custGeom>
            <a:avLst/>
            <a:gdLst/>
            <a:ahLst/>
            <a:cxnLst/>
            <a:rect l="l" t="t" r="r" b="b"/>
            <a:pathLst>
              <a:path w="5534025" h="619125">
                <a:moveTo>
                  <a:pt x="5534024" y="619124"/>
                </a:moveTo>
                <a:lnTo>
                  <a:pt x="0" y="619124"/>
                </a:lnTo>
                <a:lnTo>
                  <a:pt x="0" y="0"/>
                </a:lnTo>
                <a:lnTo>
                  <a:pt x="5534024" y="0"/>
                </a:lnTo>
                <a:lnTo>
                  <a:pt x="5534024" y="619124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615949" y="2730500"/>
            <a:ext cx="19494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0" b="1">
                <a:solidFill>
                  <a:srgbClr val="F0A500"/>
                </a:solidFill>
                <a:latin typeface="Arial"/>
                <a:cs typeface="Arial"/>
              </a:rPr>
              <a:t>4</a:t>
            </a:r>
            <a:endParaRPr sz="24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511299" y="2736215"/>
            <a:ext cx="2795270" cy="347345"/>
          </a:xfrm>
          <a:prstGeom prst="rect">
            <a:avLst/>
          </a:prstGeom>
        </p:spPr>
        <p:txBody>
          <a:bodyPr wrap="square" lIns="0" tIns="2603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 sz="1050" b="1">
                <a:solidFill>
                  <a:srgbClr val="FFFFFF"/>
                </a:solidFill>
                <a:latin typeface="Arial"/>
                <a:cs typeface="Arial"/>
              </a:rPr>
              <a:t>Corporate</a:t>
            </a:r>
            <a:r>
              <a:rPr dirty="0" sz="105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FFFFFF"/>
                </a:solidFill>
                <a:latin typeface="Arial"/>
                <a:cs typeface="Arial"/>
              </a:rPr>
              <a:t>Chains</a:t>
            </a:r>
            <a:r>
              <a:rPr dirty="0" sz="105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FFFFFF"/>
                </a:solidFill>
                <a:latin typeface="Arial"/>
                <a:cs typeface="Arial"/>
              </a:rPr>
              <a:t>Secured</a:t>
            </a:r>
            <a:endParaRPr sz="10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900">
                <a:solidFill>
                  <a:srgbClr val="FEFEFE"/>
                </a:solidFill>
                <a:latin typeface="Arial"/>
                <a:cs typeface="Arial"/>
              </a:rPr>
              <a:t>Apollo, Fortis, Max, Manipal — preferred vendor </a:t>
            </a:r>
            <a:r>
              <a:rPr dirty="0" sz="900" spc="-10">
                <a:solidFill>
                  <a:srgbClr val="FEFEFE"/>
                </a:solidFill>
                <a:latin typeface="Arial"/>
                <a:cs typeface="Arial"/>
              </a:rPr>
              <a:t>status</a:t>
            </a:r>
            <a:endParaRPr sz="90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57199" y="3371850"/>
            <a:ext cx="5534025" cy="619125"/>
          </a:xfrm>
          <a:custGeom>
            <a:avLst/>
            <a:gdLst/>
            <a:ahLst/>
            <a:cxnLst/>
            <a:rect l="l" t="t" r="r" b="b"/>
            <a:pathLst>
              <a:path w="5534025" h="619125">
                <a:moveTo>
                  <a:pt x="5534024" y="619124"/>
                </a:moveTo>
                <a:lnTo>
                  <a:pt x="0" y="619124"/>
                </a:lnTo>
                <a:lnTo>
                  <a:pt x="0" y="0"/>
                </a:lnTo>
                <a:lnTo>
                  <a:pt x="5534024" y="0"/>
                </a:lnTo>
                <a:lnTo>
                  <a:pt x="5534024" y="619124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615949" y="3463925"/>
            <a:ext cx="54292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25" b="1">
                <a:solidFill>
                  <a:srgbClr val="F0A500"/>
                </a:solidFill>
                <a:latin typeface="Arial"/>
                <a:cs typeface="Arial"/>
              </a:rPr>
              <a:t>15+</a:t>
            </a:r>
            <a:endParaRPr sz="24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511299" y="3469640"/>
            <a:ext cx="2499360" cy="347345"/>
          </a:xfrm>
          <a:prstGeom prst="rect">
            <a:avLst/>
          </a:prstGeom>
        </p:spPr>
        <p:txBody>
          <a:bodyPr wrap="square" lIns="0" tIns="2603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 sz="1050" b="1">
                <a:solidFill>
                  <a:srgbClr val="FFFFFF"/>
                </a:solidFill>
                <a:latin typeface="Arial"/>
                <a:cs typeface="Arial"/>
              </a:rPr>
              <a:t>New</a:t>
            </a:r>
            <a:r>
              <a:rPr dirty="0" sz="105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FFFFFF"/>
                </a:solidFill>
                <a:latin typeface="Arial"/>
                <a:cs typeface="Arial"/>
              </a:rPr>
              <a:t>Hospital</a:t>
            </a:r>
            <a:r>
              <a:rPr dirty="0" sz="105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FFFFFF"/>
                </a:solidFill>
                <a:latin typeface="Arial"/>
                <a:cs typeface="Arial"/>
              </a:rPr>
              <a:t>Accounts</a:t>
            </a:r>
            <a:endParaRPr sz="10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900" spc="-10">
                <a:solidFill>
                  <a:srgbClr val="FEFEFE"/>
                </a:solidFill>
                <a:latin typeface="Arial"/>
                <a:cs typeface="Arial"/>
              </a:rPr>
              <a:t>Tier-</a:t>
            </a:r>
            <a:r>
              <a:rPr dirty="0" sz="900">
                <a:solidFill>
                  <a:srgbClr val="FEFEFE"/>
                </a:solidFill>
                <a:latin typeface="Arial"/>
                <a:cs typeface="Arial"/>
              </a:rPr>
              <a:t>1 corporate</a:t>
            </a:r>
            <a:r>
              <a:rPr dirty="0" sz="900" spc="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EFEFE"/>
                </a:solidFill>
                <a:latin typeface="Arial"/>
                <a:cs typeface="Arial"/>
              </a:rPr>
              <a:t>and</a:t>
            </a:r>
            <a:r>
              <a:rPr dirty="0" sz="900" spc="-2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00" spc="-10">
                <a:solidFill>
                  <a:srgbClr val="FEFEFE"/>
                </a:solidFill>
                <a:latin typeface="Arial"/>
                <a:cs typeface="Arial"/>
              </a:rPr>
              <a:t>Tier-</a:t>
            </a:r>
            <a:r>
              <a:rPr dirty="0" sz="900">
                <a:solidFill>
                  <a:srgbClr val="FEFEFE"/>
                </a:solidFill>
                <a:latin typeface="Arial"/>
                <a:cs typeface="Arial"/>
              </a:rPr>
              <a:t>2</a:t>
            </a:r>
            <a:r>
              <a:rPr dirty="0" sz="900" spc="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EFEFE"/>
                </a:solidFill>
                <a:latin typeface="Arial"/>
                <a:cs typeface="Arial"/>
              </a:rPr>
              <a:t>city</a:t>
            </a:r>
            <a:r>
              <a:rPr dirty="0" sz="900" spc="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FEFEFE"/>
                </a:solidFill>
                <a:latin typeface="Arial"/>
                <a:cs typeface="Arial"/>
              </a:rPr>
              <a:t>hospital </a:t>
            </a:r>
            <a:r>
              <a:rPr dirty="0" sz="900" spc="-10">
                <a:solidFill>
                  <a:srgbClr val="FEFEFE"/>
                </a:solidFill>
                <a:latin typeface="Arial"/>
                <a:cs typeface="Arial"/>
              </a:rPr>
              <a:t>additions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6219824" y="1438275"/>
            <a:ext cx="5534025" cy="3105150"/>
            <a:chOff x="6219824" y="1438275"/>
            <a:chExt cx="5534025" cy="3105150"/>
          </a:xfrm>
        </p:grpSpPr>
        <p:sp>
          <p:nvSpPr>
            <p:cNvPr id="19" name="object 19"/>
            <p:cNvSpPr/>
            <p:nvPr/>
          </p:nvSpPr>
          <p:spPr>
            <a:xfrm>
              <a:off x="6219812" y="1438287"/>
              <a:ext cx="5534025" cy="1962150"/>
            </a:xfrm>
            <a:custGeom>
              <a:avLst/>
              <a:gdLst/>
              <a:ahLst/>
              <a:cxnLst/>
              <a:rect l="l" t="t" r="r" b="b"/>
              <a:pathLst>
                <a:path w="5534025" h="1962150">
                  <a:moveTo>
                    <a:pt x="5534025" y="1943100"/>
                  </a:moveTo>
                  <a:lnTo>
                    <a:pt x="0" y="1943100"/>
                  </a:lnTo>
                  <a:lnTo>
                    <a:pt x="0" y="1962150"/>
                  </a:lnTo>
                  <a:lnTo>
                    <a:pt x="5534025" y="1962150"/>
                  </a:lnTo>
                  <a:lnTo>
                    <a:pt x="5534025" y="1943100"/>
                  </a:lnTo>
                  <a:close/>
                </a:path>
                <a:path w="5534025" h="1962150">
                  <a:moveTo>
                    <a:pt x="5534025" y="0"/>
                  </a:moveTo>
                  <a:lnTo>
                    <a:pt x="0" y="0"/>
                  </a:lnTo>
                  <a:lnTo>
                    <a:pt x="0" y="19050"/>
                  </a:lnTo>
                  <a:lnTo>
                    <a:pt x="5534025" y="19050"/>
                  </a:lnTo>
                  <a:lnTo>
                    <a:pt x="5534025" y="0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6219824" y="3514725"/>
              <a:ext cx="5534025" cy="1028700"/>
            </a:xfrm>
            <a:custGeom>
              <a:avLst/>
              <a:gdLst/>
              <a:ahLst/>
              <a:cxnLst/>
              <a:rect l="l" t="t" r="r" b="b"/>
              <a:pathLst>
                <a:path w="5534025" h="1028700">
                  <a:moveTo>
                    <a:pt x="5534024" y="1028699"/>
                  </a:moveTo>
                  <a:lnTo>
                    <a:pt x="0" y="1028699"/>
                  </a:lnTo>
                  <a:lnTo>
                    <a:pt x="0" y="0"/>
                  </a:lnTo>
                  <a:lnTo>
                    <a:pt x="5534024" y="0"/>
                  </a:lnTo>
                  <a:lnTo>
                    <a:pt x="5534024" y="10286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aphicFrame>
        <p:nvGraphicFramePr>
          <p:cNvPr id="22" name="object 22"/>
          <p:cNvGraphicFramePr>
            <a:graphicFrameLocks noGrp="1"/>
          </p:cNvGraphicFramePr>
          <p:nvPr/>
        </p:nvGraphicFramePr>
        <p:xfrm>
          <a:off x="6219824" y="1571625"/>
          <a:ext cx="5610225" cy="13652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71650"/>
                <a:gridCol w="3038475"/>
                <a:gridCol w="723900"/>
              </a:tblGrid>
              <a:tr h="946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FFFFF"/>
                    </a:solidFill>
                  </a:tcPr>
                </a:tc>
              </a:tr>
              <a:tr h="285115">
                <a:tc>
                  <a:txBody>
                    <a:bodyPr/>
                    <a:lstStyle/>
                    <a:p>
                      <a:pPr marL="133350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dirty="0" sz="950" b="1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Day</a:t>
                      </a:r>
                      <a:r>
                        <a:rPr dirty="0" sz="950" spc="30" b="1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b="1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0</a:t>
                      </a:r>
                      <a:r>
                        <a:rPr dirty="0" sz="950" spc="30" b="1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spc="-10" b="1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Baseline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222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76200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dirty="0" sz="80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Baseline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22225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r" marR="125730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dirty="0" sz="950" spc="-2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100%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22225">
                    <a:solidFill>
                      <a:srgbClr val="FFFFFF"/>
                    </a:solidFill>
                  </a:tcPr>
                </a:tc>
              </a:tr>
              <a:tr h="11366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946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FFFFF"/>
                    </a:solidFill>
                  </a:tcPr>
                </a:tc>
              </a:tr>
              <a:tr h="189865">
                <a:tc>
                  <a:txBody>
                    <a:bodyPr/>
                    <a:lstStyle/>
                    <a:p>
                      <a:pPr marL="133350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dirty="0" sz="950" b="1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Day</a:t>
                      </a:r>
                      <a:r>
                        <a:rPr dirty="0" sz="950" spc="70" b="1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b="1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90</a:t>
                      </a:r>
                      <a:r>
                        <a:rPr dirty="0" sz="950" spc="70" b="1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b="1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(Mid-</a:t>
                      </a:r>
                      <a:r>
                        <a:rPr dirty="0" sz="950" spc="-10" b="1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Point)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222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76200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dirty="0" sz="800" spc="-2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+15%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22225">
                    <a:solidFill>
                      <a:srgbClr val="0054A5"/>
                    </a:solidFill>
                  </a:tcPr>
                </a:tc>
                <a:tc>
                  <a:txBody>
                    <a:bodyPr/>
                    <a:lstStyle/>
                    <a:p>
                      <a:pPr algn="r" marR="125730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dirty="0" sz="950" spc="-2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+15%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22225">
                    <a:solidFill>
                      <a:srgbClr val="FFFFFF"/>
                    </a:solidFill>
                  </a:tcPr>
                </a:tc>
              </a:tr>
              <a:tr h="946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FFFFF"/>
                    </a:solidFill>
                  </a:tcPr>
                </a:tc>
              </a:tr>
              <a:tr h="11366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946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FFFFF"/>
                    </a:solidFill>
                  </a:tcPr>
                </a:tc>
              </a:tr>
              <a:tr h="189865">
                <a:tc>
                  <a:txBody>
                    <a:bodyPr/>
                    <a:lstStyle/>
                    <a:p>
                      <a:pPr marL="133350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dirty="0" sz="950" b="1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Day</a:t>
                      </a:r>
                      <a:r>
                        <a:rPr dirty="0" sz="950" spc="45" b="1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b="1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180</a:t>
                      </a:r>
                      <a:r>
                        <a:rPr dirty="0" sz="950" spc="45" b="1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50" spc="-10" b="1">
                          <a:solidFill>
                            <a:srgbClr val="1A1A2E"/>
                          </a:solidFill>
                          <a:latin typeface="Arial"/>
                          <a:cs typeface="Arial"/>
                        </a:rPr>
                        <a:t>(Target)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222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76200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dirty="0" sz="800" spc="-2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+35%</a:t>
                      </a:r>
                      <a:endParaRPr sz="800">
                        <a:latin typeface="Arial"/>
                        <a:cs typeface="Arial"/>
                      </a:endParaRPr>
                    </a:p>
                  </a:txBody>
                  <a:tcPr marL="0" marR="0" marB="0" marT="22225">
                    <a:solidFill>
                      <a:srgbClr val="2E7D32"/>
                    </a:solidFill>
                  </a:tcPr>
                </a:tc>
                <a:tc>
                  <a:txBody>
                    <a:bodyPr/>
                    <a:lstStyle/>
                    <a:p>
                      <a:pPr algn="r" marR="125730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dirty="0" sz="950" spc="-20" b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+35%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22225">
                    <a:solidFill>
                      <a:srgbClr val="FFFFFF"/>
                    </a:solidFill>
                  </a:tcPr>
                </a:tc>
              </a:tr>
              <a:tr h="946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3" name="object 23"/>
          <p:cNvSpPr txBox="1"/>
          <p:nvPr/>
        </p:nvSpPr>
        <p:spPr>
          <a:xfrm>
            <a:off x="6207124" y="3130550"/>
            <a:ext cx="131318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Key</a:t>
            </a:r>
            <a:r>
              <a:rPr dirty="0" sz="1200" spc="-3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Value</a:t>
            </a:r>
            <a:r>
              <a:rPr dirty="0" sz="1200" spc="-3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003366"/>
                </a:solidFill>
                <a:latin typeface="Arial"/>
                <a:cs typeface="Arial"/>
              </a:rPr>
              <a:t>Drivers</a:t>
            </a:r>
            <a:endParaRPr sz="12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340474" y="3517265"/>
            <a:ext cx="4925695" cy="482600"/>
          </a:xfrm>
          <a:prstGeom prst="rect">
            <a:avLst/>
          </a:prstGeom>
        </p:spPr>
        <p:txBody>
          <a:bodyPr wrap="square" lIns="0" tIns="95885" rIns="0" bIns="0" rtlCol="0" vert="horz">
            <a:spAutoFit/>
          </a:bodyPr>
          <a:lstStyle/>
          <a:p>
            <a:pPr marL="121285" indent="-108585">
              <a:lnSpc>
                <a:spcPct val="100000"/>
              </a:lnSpc>
              <a:spcBef>
                <a:spcPts val="755"/>
              </a:spcBef>
              <a:buChar char="●"/>
              <a:tabLst>
                <a:tab pos="121285" algn="l"/>
              </a:tabLst>
            </a:pP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Corporate</a:t>
            </a:r>
            <a:r>
              <a:rPr dirty="0" sz="950" spc="7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chain</a:t>
            </a:r>
            <a:r>
              <a:rPr dirty="0" sz="950" spc="7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preferred</a:t>
            </a:r>
            <a:r>
              <a:rPr dirty="0" sz="950" spc="7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vendor</a:t>
            </a:r>
            <a:r>
              <a:rPr dirty="0" sz="950" spc="8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contracts</a:t>
            </a:r>
            <a:r>
              <a:rPr dirty="0" sz="950" spc="7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(4</a:t>
            </a:r>
            <a:r>
              <a:rPr dirty="0" sz="950" spc="7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chains</a:t>
            </a:r>
            <a:r>
              <a:rPr dirty="0" sz="950" spc="7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×</a:t>
            </a:r>
            <a:r>
              <a:rPr dirty="0" sz="950" spc="8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avg.</a:t>
            </a:r>
            <a:r>
              <a:rPr dirty="0" sz="950" spc="7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200</a:t>
            </a:r>
            <a:r>
              <a:rPr dirty="0" sz="950" spc="5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1A1A2E"/>
                </a:solidFill>
                <a:latin typeface="Arial"/>
                <a:cs typeface="Arial"/>
              </a:rPr>
              <a:t>TKAs/year)</a:t>
            </a:r>
            <a:endParaRPr sz="950">
              <a:latin typeface="Arial"/>
              <a:cs typeface="Arial"/>
            </a:endParaRPr>
          </a:p>
          <a:p>
            <a:pPr marL="121285" indent="-108585">
              <a:lnSpc>
                <a:spcPct val="100000"/>
              </a:lnSpc>
              <a:spcBef>
                <a:spcPts val="660"/>
              </a:spcBef>
              <a:buChar char="●"/>
              <a:tabLst>
                <a:tab pos="121285" algn="l"/>
              </a:tabLst>
            </a:pP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ROSA pull-through:</a:t>
            </a:r>
            <a:r>
              <a:rPr dirty="0" sz="950" spc="7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each</a:t>
            </a:r>
            <a:r>
              <a:rPr dirty="0" sz="950" spc="7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robotic</a:t>
            </a:r>
            <a:r>
              <a:rPr dirty="0" sz="950" spc="7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case</a:t>
            </a:r>
            <a:r>
              <a:rPr dirty="0" sz="950" spc="7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=</a:t>
            </a:r>
            <a:r>
              <a:rPr dirty="0" sz="950" spc="7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ROSA utilisation</a:t>
            </a:r>
            <a:r>
              <a:rPr dirty="0" sz="950" spc="7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+</a:t>
            </a:r>
            <a:r>
              <a:rPr dirty="0" sz="950" spc="7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Persona</a:t>
            </a:r>
            <a:r>
              <a:rPr dirty="0" sz="950" spc="7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IQ</a:t>
            </a:r>
            <a:r>
              <a:rPr dirty="0" sz="950" spc="7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implant</a:t>
            </a:r>
            <a:r>
              <a:rPr dirty="0" sz="950" spc="7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1A1A2E"/>
                </a:solidFill>
                <a:latin typeface="Arial"/>
                <a:cs typeface="Arial"/>
              </a:rPr>
              <a:t>revenue</a:t>
            </a:r>
            <a:endParaRPr sz="95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340474" y="3964940"/>
            <a:ext cx="4100829" cy="482600"/>
          </a:xfrm>
          <a:prstGeom prst="rect">
            <a:avLst/>
          </a:prstGeom>
        </p:spPr>
        <p:txBody>
          <a:bodyPr wrap="square" lIns="0" tIns="95885" rIns="0" bIns="0" rtlCol="0" vert="horz">
            <a:spAutoFit/>
          </a:bodyPr>
          <a:lstStyle/>
          <a:p>
            <a:pPr marL="118745" indent="-106045">
              <a:lnSpc>
                <a:spcPct val="100000"/>
              </a:lnSpc>
              <a:spcBef>
                <a:spcPts val="755"/>
              </a:spcBef>
              <a:buChar char="●"/>
              <a:tabLst>
                <a:tab pos="118745" algn="l"/>
              </a:tabLst>
            </a:pP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Tier-2</a:t>
            </a:r>
            <a:r>
              <a:rPr dirty="0" sz="950" spc="8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distribution</a:t>
            </a:r>
            <a:r>
              <a:rPr dirty="0" sz="950" spc="8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expansion:</a:t>
            </a:r>
            <a:r>
              <a:rPr dirty="0" sz="950" spc="8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6</a:t>
            </a:r>
            <a:r>
              <a:rPr dirty="0" sz="950" spc="8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new</a:t>
            </a:r>
            <a:r>
              <a:rPr dirty="0" sz="950" spc="8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territories</a:t>
            </a:r>
            <a:r>
              <a:rPr dirty="0" sz="950" spc="8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×</a:t>
            </a:r>
            <a:r>
              <a:rPr dirty="0" sz="950" spc="8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80–120</a:t>
            </a:r>
            <a:r>
              <a:rPr dirty="0" sz="950" spc="5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TKAs/year</a:t>
            </a:r>
            <a:r>
              <a:rPr dirty="0" sz="950" spc="8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 spc="-20">
                <a:solidFill>
                  <a:srgbClr val="1A1A2E"/>
                </a:solidFill>
                <a:latin typeface="Arial"/>
                <a:cs typeface="Arial"/>
              </a:rPr>
              <a:t>each</a:t>
            </a:r>
            <a:endParaRPr sz="950">
              <a:latin typeface="Arial"/>
              <a:cs typeface="Arial"/>
            </a:endParaRPr>
          </a:p>
          <a:p>
            <a:pPr marL="121285" indent="-108585">
              <a:lnSpc>
                <a:spcPct val="100000"/>
              </a:lnSpc>
              <a:spcBef>
                <a:spcPts val="660"/>
              </a:spcBef>
              <a:buChar char="●"/>
              <a:tabLst>
                <a:tab pos="121285" algn="l"/>
              </a:tabLst>
            </a:pP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Government</a:t>
            </a:r>
            <a:r>
              <a:rPr dirty="0" sz="950" spc="7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tender</a:t>
            </a:r>
            <a:r>
              <a:rPr dirty="0" sz="950" spc="8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wins:</a:t>
            </a:r>
            <a:r>
              <a:rPr dirty="0" sz="950" spc="8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4</a:t>
            </a:r>
            <a:r>
              <a:rPr dirty="0" sz="950" spc="8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institutions</a:t>
            </a:r>
            <a:r>
              <a:rPr dirty="0" sz="950" spc="7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×</a:t>
            </a:r>
            <a:r>
              <a:rPr dirty="0" sz="950" spc="80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1A1A2E"/>
                </a:solidFill>
                <a:latin typeface="Arial"/>
                <a:cs typeface="Arial"/>
              </a:rPr>
              <a:t>150–300</a:t>
            </a:r>
            <a:r>
              <a:rPr dirty="0" sz="950" spc="55">
                <a:solidFill>
                  <a:srgbClr val="1A1A2E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1A1A2E"/>
                </a:solidFill>
                <a:latin typeface="Arial"/>
                <a:cs typeface="Arial"/>
              </a:rPr>
              <a:t>TKAs/year</a:t>
            </a:r>
            <a:endParaRPr sz="950"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76199" y="6581775"/>
            <a:ext cx="12058650" cy="9525"/>
          </a:xfrm>
          <a:custGeom>
            <a:avLst/>
            <a:gdLst/>
            <a:ahLst/>
            <a:cxnLst/>
            <a:rect l="l" t="t" r="r" b="b"/>
            <a:pathLst>
              <a:path w="12058650" h="9525">
                <a:moveTo>
                  <a:pt x="12058649" y="9524"/>
                </a:moveTo>
                <a:lnTo>
                  <a:pt x="0" y="9524"/>
                </a:lnTo>
                <a:lnTo>
                  <a:pt x="0" y="0"/>
                </a:lnTo>
                <a:lnTo>
                  <a:pt x="12058649" y="0"/>
                </a:lnTo>
                <a:lnTo>
                  <a:pt x="12058649" y="9524"/>
                </a:lnTo>
                <a:close/>
              </a:path>
            </a:pathLst>
          </a:custGeom>
          <a:solidFill>
            <a:srgbClr val="000000">
              <a:alpha val="101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57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ADGcatalyst</a:t>
            </a:r>
            <a:r>
              <a:rPr dirty="0" spc="80"/>
              <a:t> </a:t>
            </a:r>
            <a:r>
              <a:rPr dirty="0"/>
              <a:t>Strategic</a:t>
            </a:r>
            <a:r>
              <a:rPr dirty="0" spc="85"/>
              <a:t> </a:t>
            </a:r>
            <a:r>
              <a:rPr dirty="0"/>
              <a:t>Consulting,</a:t>
            </a:r>
            <a:r>
              <a:rPr dirty="0" spc="80"/>
              <a:t> </a:t>
            </a:r>
            <a:r>
              <a:rPr dirty="0" spc="-20"/>
              <a:t>2026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204700" cy="6858000"/>
          </a:xfrm>
          <a:custGeom>
            <a:avLst/>
            <a:gdLst/>
            <a:ahLst/>
            <a:cxnLst/>
            <a:rect l="l" t="t" r="r" b="b"/>
            <a:pathLst>
              <a:path w="12204700" h="6858000">
                <a:moveTo>
                  <a:pt x="12204191" y="6857999"/>
                </a:moveTo>
                <a:lnTo>
                  <a:pt x="0" y="6857999"/>
                </a:lnTo>
                <a:lnTo>
                  <a:pt x="0" y="0"/>
                </a:lnTo>
                <a:lnTo>
                  <a:pt x="12204191" y="0"/>
                </a:lnTo>
                <a:lnTo>
                  <a:pt x="12204191" y="6857999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2134848" y="0"/>
            <a:ext cx="69850" cy="6858000"/>
          </a:xfrm>
          <a:custGeom>
            <a:avLst/>
            <a:gdLst/>
            <a:ahLst/>
            <a:cxnLst/>
            <a:rect l="l" t="t" r="r" b="b"/>
            <a:pathLst>
              <a:path w="69850" h="6858000">
                <a:moveTo>
                  <a:pt x="69343" y="6857999"/>
                </a:moveTo>
                <a:lnTo>
                  <a:pt x="0" y="6857999"/>
                </a:lnTo>
                <a:lnTo>
                  <a:pt x="0" y="0"/>
                </a:lnTo>
                <a:lnTo>
                  <a:pt x="69343" y="0"/>
                </a:lnTo>
                <a:lnTo>
                  <a:pt x="69343" y="6857999"/>
                </a:lnTo>
                <a:close/>
              </a:path>
            </a:pathLst>
          </a:custGeom>
          <a:solidFill>
            <a:srgbClr val="F0A5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4" name="object 4"/>
          <p:cNvGrpSpPr/>
          <p:nvPr/>
        </p:nvGrpSpPr>
        <p:grpSpPr>
          <a:xfrm>
            <a:off x="0" y="0"/>
            <a:ext cx="12134850" cy="6858000"/>
            <a:chOff x="0" y="0"/>
            <a:chExt cx="12134850" cy="6858000"/>
          </a:xfrm>
        </p:grpSpPr>
        <p:sp>
          <p:nvSpPr>
            <p:cNvPr id="5" name="object 5"/>
            <p:cNvSpPr/>
            <p:nvPr/>
          </p:nvSpPr>
          <p:spPr>
            <a:xfrm>
              <a:off x="0" y="12"/>
              <a:ext cx="12134850" cy="6858000"/>
            </a:xfrm>
            <a:custGeom>
              <a:avLst/>
              <a:gdLst/>
              <a:ahLst/>
              <a:cxnLst/>
              <a:rect l="l" t="t" r="r" b="b"/>
              <a:pathLst>
                <a:path w="12134850" h="6858000">
                  <a:moveTo>
                    <a:pt x="12134837" y="1133475"/>
                  </a:moveTo>
                  <a:lnTo>
                    <a:pt x="76187" y="1133475"/>
                  </a:lnTo>
                  <a:lnTo>
                    <a:pt x="76187" y="0"/>
                  </a:lnTo>
                  <a:lnTo>
                    <a:pt x="0" y="0"/>
                  </a:lnTo>
                  <a:lnTo>
                    <a:pt x="0" y="6857987"/>
                  </a:lnTo>
                  <a:lnTo>
                    <a:pt x="76187" y="6857987"/>
                  </a:lnTo>
                  <a:lnTo>
                    <a:pt x="76187" y="1162050"/>
                  </a:lnTo>
                  <a:lnTo>
                    <a:pt x="12134837" y="1162050"/>
                  </a:lnTo>
                  <a:lnTo>
                    <a:pt x="12134837" y="1133475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52449" y="1390650"/>
              <a:ext cx="6496050" cy="790575"/>
            </a:xfrm>
            <a:custGeom>
              <a:avLst/>
              <a:gdLst/>
              <a:ahLst/>
              <a:cxnLst/>
              <a:rect l="l" t="t" r="r" b="b"/>
              <a:pathLst>
                <a:path w="6496050" h="790575">
                  <a:moveTo>
                    <a:pt x="6496049" y="790574"/>
                  </a:moveTo>
                  <a:lnTo>
                    <a:pt x="0" y="790574"/>
                  </a:lnTo>
                  <a:lnTo>
                    <a:pt x="0" y="0"/>
                  </a:lnTo>
                  <a:lnTo>
                    <a:pt x="6496049" y="0"/>
                  </a:lnTo>
                  <a:lnTo>
                    <a:pt x="6496049" y="790574"/>
                  </a:lnTo>
                  <a:close/>
                </a:path>
              </a:pathLst>
            </a:custGeom>
            <a:solidFill>
              <a:srgbClr val="FFFFFF">
                <a:alpha val="783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552449" y="1390650"/>
              <a:ext cx="38100" cy="790575"/>
            </a:xfrm>
            <a:custGeom>
              <a:avLst/>
              <a:gdLst/>
              <a:ahLst/>
              <a:cxnLst/>
              <a:rect l="l" t="t" r="r" b="b"/>
              <a:pathLst>
                <a:path w="38100" h="790575">
                  <a:moveTo>
                    <a:pt x="38099" y="790574"/>
                  </a:moveTo>
                  <a:lnTo>
                    <a:pt x="0" y="790574"/>
                  </a:lnTo>
                  <a:lnTo>
                    <a:pt x="0" y="0"/>
                  </a:lnTo>
                  <a:lnTo>
                    <a:pt x="38099" y="0"/>
                  </a:lnTo>
                  <a:lnTo>
                    <a:pt x="38099" y="790574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754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35"/>
              </a:spcBef>
            </a:pPr>
            <a:r>
              <a:rPr dirty="0" sz="3000"/>
              <a:t>Call</a:t>
            </a:r>
            <a:r>
              <a:rPr dirty="0" sz="3000" spc="-25"/>
              <a:t> </a:t>
            </a:r>
            <a:r>
              <a:rPr dirty="0" sz="3000"/>
              <a:t>to</a:t>
            </a:r>
            <a:r>
              <a:rPr dirty="0" sz="3000" spc="-140"/>
              <a:t> </a:t>
            </a:r>
            <a:r>
              <a:rPr dirty="0" sz="3000"/>
              <a:t>Action</a:t>
            </a:r>
            <a:r>
              <a:rPr dirty="0" sz="3000" spc="-25"/>
              <a:t> </a:t>
            </a:r>
            <a:r>
              <a:rPr dirty="0" sz="3000"/>
              <a:t>&amp;</a:t>
            </a:r>
            <a:r>
              <a:rPr dirty="0" sz="3000" spc="-25"/>
              <a:t> </a:t>
            </a:r>
            <a:r>
              <a:rPr dirty="0" sz="3000"/>
              <a:t>Next</a:t>
            </a:r>
            <a:r>
              <a:rPr dirty="0" sz="3000" spc="-25"/>
              <a:t> </a:t>
            </a:r>
            <a:r>
              <a:rPr dirty="0" sz="3000" spc="-10"/>
              <a:t>Steps</a:t>
            </a:r>
            <a:endParaRPr sz="3000"/>
          </a:p>
          <a:p>
            <a:pPr marL="12700">
              <a:lnSpc>
                <a:spcPct val="100000"/>
              </a:lnSpc>
              <a:spcBef>
                <a:spcPts val="375"/>
              </a:spcBef>
            </a:pPr>
            <a:r>
              <a:rPr dirty="0" sz="1200">
                <a:solidFill>
                  <a:srgbClr val="F0A500"/>
                </a:solidFill>
              </a:rPr>
              <a:t>Three</a:t>
            </a:r>
            <a:r>
              <a:rPr dirty="0" sz="1200" spc="-10">
                <a:solidFill>
                  <a:srgbClr val="F0A500"/>
                </a:solidFill>
              </a:rPr>
              <a:t> </a:t>
            </a:r>
            <a:r>
              <a:rPr dirty="0" sz="1200">
                <a:solidFill>
                  <a:srgbClr val="F0A500"/>
                </a:solidFill>
              </a:rPr>
              <a:t>Decisions</a:t>
            </a:r>
            <a:r>
              <a:rPr dirty="0" sz="1200" spc="-5">
                <a:solidFill>
                  <a:srgbClr val="F0A500"/>
                </a:solidFill>
              </a:rPr>
              <a:t> </a:t>
            </a:r>
            <a:r>
              <a:rPr dirty="0" sz="1200">
                <a:solidFill>
                  <a:srgbClr val="F0A500"/>
                </a:solidFill>
              </a:rPr>
              <a:t>Required</a:t>
            </a:r>
            <a:r>
              <a:rPr dirty="0" sz="1200" spc="-5">
                <a:solidFill>
                  <a:srgbClr val="F0A500"/>
                </a:solidFill>
              </a:rPr>
              <a:t> </a:t>
            </a:r>
            <a:r>
              <a:rPr dirty="0" sz="1200">
                <a:solidFill>
                  <a:srgbClr val="F0A500"/>
                </a:solidFill>
              </a:rPr>
              <a:t>from</a:t>
            </a:r>
            <a:r>
              <a:rPr dirty="0" sz="1200" spc="-5">
                <a:solidFill>
                  <a:srgbClr val="F0A500"/>
                </a:solidFill>
              </a:rPr>
              <a:t> </a:t>
            </a:r>
            <a:r>
              <a:rPr dirty="0" sz="1200">
                <a:solidFill>
                  <a:srgbClr val="F0A500"/>
                </a:solidFill>
              </a:rPr>
              <a:t>the</a:t>
            </a:r>
            <a:r>
              <a:rPr dirty="0" sz="1200" spc="-5">
                <a:solidFill>
                  <a:srgbClr val="F0A500"/>
                </a:solidFill>
              </a:rPr>
              <a:t> </a:t>
            </a:r>
            <a:r>
              <a:rPr dirty="0" sz="1200">
                <a:solidFill>
                  <a:srgbClr val="F0A500"/>
                </a:solidFill>
              </a:rPr>
              <a:t>CEO</a:t>
            </a:r>
            <a:r>
              <a:rPr dirty="0" sz="1200" spc="-5">
                <a:solidFill>
                  <a:srgbClr val="F0A500"/>
                </a:solidFill>
              </a:rPr>
              <a:t> </a:t>
            </a:r>
            <a:r>
              <a:rPr dirty="0" sz="1200">
                <a:solidFill>
                  <a:srgbClr val="F0A500"/>
                </a:solidFill>
              </a:rPr>
              <a:t>to</a:t>
            </a:r>
            <a:r>
              <a:rPr dirty="0" sz="1200" spc="-5">
                <a:solidFill>
                  <a:srgbClr val="F0A500"/>
                </a:solidFill>
              </a:rPr>
              <a:t> </a:t>
            </a:r>
            <a:r>
              <a:rPr dirty="0" sz="1200">
                <a:solidFill>
                  <a:srgbClr val="F0A500"/>
                </a:solidFill>
              </a:rPr>
              <a:t>Launch</a:t>
            </a:r>
            <a:r>
              <a:rPr dirty="0" sz="1200" spc="-5">
                <a:solidFill>
                  <a:srgbClr val="F0A500"/>
                </a:solidFill>
              </a:rPr>
              <a:t> </a:t>
            </a:r>
            <a:r>
              <a:rPr dirty="0" sz="1200">
                <a:solidFill>
                  <a:srgbClr val="F0A500"/>
                </a:solidFill>
              </a:rPr>
              <a:t>the</a:t>
            </a:r>
            <a:r>
              <a:rPr dirty="0" sz="1200" spc="-5">
                <a:solidFill>
                  <a:srgbClr val="F0A500"/>
                </a:solidFill>
              </a:rPr>
              <a:t> </a:t>
            </a:r>
            <a:r>
              <a:rPr dirty="0" sz="1200">
                <a:solidFill>
                  <a:srgbClr val="F0A500"/>
                </a:solidFill>
              </a:rPr>
              <a:t>180-Day</a:t>
            </a:r>
            <a:r>
              <a:rPr dirty="0" sz="1200" spc="-5">
                <a:solidFill>
                  <a:srgbClr val="F0A500"/>
                </a:solidFill>
              </a:rPr>
              <a:t> </a:t>
            </a:r>
            <a:r>
              <a:rPr dirty="0" sz="1200" spc="-10">
                <a:solidFill>
                  <a:srgbClr val="F0A500"/>
                </a:solidFill>
              </a:rPr>
              <a:t>Programme</a:t>
            </a:r>
            <a:endParaRPr sz="1200"/>
          </a:p>
        </p:txBody>
      </p:sp>
      <p:sp>
        <p:nvSpPr>
          <p:cNvPr id="9" name="object 9"/>
          <p:cNvSpPr txBox="1"/>
          <p:nvPr/>
        </p:nvSpPr>
        <p:spPr>
          <a:xfrm>
            <a:off x="761999" y="1492250"/>
            <a:ext cx="129539" cy="2768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650" spc="-50" b="1">
                <a:solidFill>
                  <a:srgbClr val="F0A500"/>
                </a:solidFill>
                <a:latin typeface="Arial"/>
                <a:cs typeface="Arial"/>
              </a:rPr>
              <a:t>1</a:t>
            </a:r>
            <a:endParaRPr sz="16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200149" y="1448289"/>
            <a:ext cx="5250815" cy="599440"/>
          </a:xfrm>
          <a:prstGeom prst="rect">
            <a:avLst/>
          </a:prstGeom>
        </p:spPr>
        <p:txBody>
          <a:bodyPr wrap="square" lIns="0" tIns="5969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470"/>
              </a:spcBef>
            </a:pPr>
            <a:r>
              <a:rPr dirty="0" sz="1100" b="1">
                <a:solidFill>
                  <a:srgbClr val="FFFFFF"/>
                </a:solidFill>
                <a:latin typeface="Arial"/>
                <a:cs typeface="Arial"/>
              </a:rPr>
              <a:t>Approve</a:t>
            </a:r>
            <a:r>
              <a:rPr dirty="0" sz="1100" spc="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FFFFFF"/>
                </a:solidFill>
                <a:latin typeface="Arial"/>
                <a:cs typeface="Arial"/>
              </a:rPr>
              <a:t>Programme</a:t>
            </a:r>
            <a:r>
              <a:rPr dirty="0" sz="1100" spc="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FFFFFF"/>
                </a:solidFill>
                <a:latin typeface="Arial"/>
                <a:cs typeface="Arial"/>
              </a:rPr>
              <a:t>Launch</a:t>
            </a:r>
            <a:r>
              <a:rPr dirty="0" sz="1100" spc="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FFFFFF"/>
                </a:solidFill>
                <a:latin typeface="Arial"/>
                <a:cs typeface="Arial"/>
              </a:rPr>
              <a:t>—</a:t>
            </a:r>
            <a:r>
              <a:rPr dirty="0" sz="1100" spc="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FFFFFF"/>
                </a:solidFill>
                <a:latin typeface="Arial"/>
                <a:cs typeface="Arial"/>
              </a:rPr>
              <a:t>Day</a:t>
            </a:r>
            <a:r>
              <a:rPr dirty="0" sz="1100" spc="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-50" b="1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1100">
              <a:latin typeface="Arial"/>
              <a:cs typeface="Arial"/>
            </a:endParaRPr>
          </a:p>
          <a:p>
            <a:pPr marR="5080">
              <a:lnSpc>
                <a:spcPct val="118400"/>
              </a:lnSpc>
              <a:spcBef>
                <a:spcPts val="120"/>
              </a:spcBef>
            </a:pPr>
            <a:r>
              <a:rPr dirty="0" sz="950">
                <a:solidFill>
                  <a:srgbClr val="FEFEFE"/>
                </a:solidFill>
                <a:latin typeface="Arial"/>
                <a:cs typeface="Arial"/>
              </a:rPr>
              <a:t>Authorise</a:t>
            </a:r>
            <a:r>
              <a:rPr dirty="0" sz="950" spc="10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EFEFE"/>
                </a:solidFill>
                <a:latin typeface="Arial"/>
                <a:cs typeface="Arial"/>
              </a:rPr>
              <a:t>the</a:t>
            </a:r>
            <a:r>
              <a:rPr dirty="0" sz="950" spc="11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EFEFE"/>
                </a:solidFill>
                <a:latin typeface="Arial"/>
                <a:cs typeface="Arial"/>
              </a:rPr>
              <a:t>180-day</a:t>
            </a:r>
            <a:r>
              <a:rPr dirty="0" sz="950" spc="11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EFEFE"/>
                </a:solidFill>
                <a:latin typeface="Arial"/>
                <a:cs typeface="Arial"/>
              </a:rPr>
              <a:t>engagement.</a:t>
            </a:r>
            <a:r>
              <a:rPr dirty="0" sz="950" spc="10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EFEFE"/>
                </a:solidFill>
                <a:latin typeface="Arial"/>
                <a:cs typeface="Arial"/>
              </a:rPr>
              <a:t>Nominate</a:t>
            </a:r>
            <a:r>
              <a:rPr dirty="0" sz="950" spc="11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EFEFE"/>
                </a:solidFill>
                <a:latin typeface="Arial"/>
                <a:cs typeface="Arial"/>
              </a:rPr>
              <a:t>internal</a:t>
            </a:r>
            <a:r>
              <a:rPr dirty="0" sz="950" spc="11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EFEFE"/>
                </a:solidFill>
                <a:latin typeface="Arial"/>
                <a:cs typeface="Arial"/>
              </a:rPr>
              <a:t>programme</a:t>
            </a:r>
            <a:r>
              <a:rPr dirty="0" sz="950" spc="10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EFEFE"/>
                </a:solidFill>
                <a:latin typeface="Arial"/>
                <a:cs typeface="Arial"/>
              </a:rPr>
              <a:t>sponsor</a:t>
            </a:r>
            <a:r>
              <a:rPr dirty="0" sz="950" spc="11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EFEFE"/>
                </a:solidFill>
                <a:latin typeface="Arial"/>
                <a:cs typeface="Arial"/>
              </a:rPr>
              <a:t>(Country</a:t>
            </a:r>
            <a:r>
              <a:rPr dirty="0" sz="950" spc="10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EFEFE"/>
                </a:solidFill>
                <a:latin typeface="Arial"/>
                <a:cs typeface="Arial"/>
              </a:rPr>
              <a:t>Head)</a:t>
            </a:r>
            <a:r>
              <a:rPr dirty="0" sz="950" spc="11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50" spc="-25">
                <a:solidFill>
                  <a:srgbClr val="FEFEFE"/>
                </a:solidFill>
                <a:latin typeface="Arial"/>
                <a:cs typeface="Arial"/>
              </a:rPr>
              <a:t>and </a:t>
            </a:r>
            <a:r>
              <a:rPr dirty="0" sz="950">
                <a:solidFill>
                  <a:srgbClr val="FEFEFE"/>
                </a:solidFill>
                <a:latin typeface="Arial"/>
                <a:cs typeface="Arial"/>
              </a:rPr>
              <a:t>confirm</a:t>
            </a:r>
            <a:r>
              <a:rPr dirty="0" sz="950" spc="8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EFEFE"/>
                </a:solidFill>
                <a:latin typeface="Arial"/>
                <a:cs typeface="Arial"/>
              </a:rPr>
              <a:t>consulting</a:t>
            </a:r>
            <a:r>
              <a:rPr dirty="0" sz="950" spc="8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EFEFE"/>
                </a:solidFill>
                <a:latin typeface="Arial"/>
                <a:cs typeface="Arial"/>
              </a:rPr>
              <a:t>mandate.</a:t>
            </a:r>
            <a:r>
              <a:rPr dirty="0" sz="950" spc="8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EFEFE"/>
                </a:solidFill>
                <a:latin typeface="Arial"/>
                <a:cs typeface="Arial"/>
              </a:rPr>
              <a:t>Kick-off</a:t>
            </a:r>
            <a:r>
              <a:rPr dirty="0" sz="950" spc="8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EFEFE"/>
                </a:solidFill>
                <a:latin typeface="Arial"/>
                <a:cs typeface="Arial"/>
              </a:rPr>
              <a:t>meeting</a:t>
            </a:r>
            <a:r>
              <a:rPr dirty="0" sz="950" spc="8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EFEFE"/>
                </a:solidFill>
                <a:latin typeface="Arial"/>
                <a:cs typeface="Arial"/>
              </a:rPr>
              <a:t>with</a:t>
            </a:r>
            <a:r>
              <a:rPr dirty="0" sz="950" spc="8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EFEFE"/>
                </a:solidFill>
                <a:latin typeface="Arial"/>
                <a:cs typeface="Arial"/>
              </a:rPr>
              <a:t>sales</a:t>
            </a:r>
            <a:r>
              <a:rPr dirty="0" sz="950" spc="8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EFEFE"/>
                </a:solidFill>
                <a:latin typeface="Arial"/>
                <a:cs typeface="Arial"/>
              </a:rPr>
              <a:t>leadership</a:t>
            </a:r>
            <a:r>
              <a:rPr dirty="0" sz="950" spc="8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EFEFE"/>
                </a:solidFill>
                <a:latin typeface="Arial"/>
                <a:cs typeface="Arial"/>
              </a:rPr>
              <a:t>within</a:t>
            </a:r>
            <a:r>
              <a:rPr dirty="0" sz="950" spc="8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EFEFE"/>
                </a:solidFill>
                <a:latin typeface="Arial"/>
                <a:cs typeface="Arial"/>
              </a:rPr>
              <a:t>5</a:t>
            </a:r>
            <a:r>
              <a:rPr dirty="0" sz="950" spc="8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EFEFE"/>
                </a:solidFill>
                <a:latin typeface="Arial"/>
                <a:cs typeface="Arial"/>
              </a:rPr>
              <a:t>business</a:t>
            </a:r>
            <a:r>
              <a:rPr dirty="0" sz="950" spc="8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FEFEFE"/>
                </a:solidFill>
                <a:latin typeface="Arial"/>
                <a:cs typeface="Arial"/>
              </a:rPr>
              <a:t>days.</a:t>
            </a:r>
            <a:endParaRPr sz="95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552449" y="2314575"/>
            <a:ext cx="6496050" cy="790575"/>
            <a:chOff x="552449" y="2314575"/>
            <a:chExt cx="6496050" cy="790575"/>
          </a:xfrm>
        </p:grpSpPr>
        <p:sp>
          <p:nvSpPr>
            <p:cNvPr id="12" name="object 12"/>
            <p:cNvSpPr/>
            <p:nvPr/>
          </p:nvSpPr>
          <p:spPr>
            <a:xfrm>
              <a:off x="552449" y="2314575"/>
              <a:ext cx="6496050" cy="790575"/>
            </a:xfrm>
            <a:custGeom>
              <a:avLst/>
              <a:gdLst/>
              <a:ahLst/>
              <a:cxnLst/>
              <a:rect l="l" t="t" r="r" b="b"/>
              <a:pathLst>
                <a:path w="6496050" h="790575">
                  <a:moveTo>
                    <a:pt x="6496049" y="790574"/>
                  </a:moveTo>
                  <a:lnTo>
                    <a:pt x="0" y="790574"/>
                  </a:lnTo>
                  <a:lnTo>
                    <a:pt x="0" y="0"/>
                  </a:lnTo>
                  <a:lnTo>
                    <a:pt x="6496049" y="0"/>
                  </a:lnTo>
                  <a:lnTo>
                    <a:pt x="6496049" y="790574"/>
                  </a:lnTo>
                  <a:close/>
                </a:path>
              </a:pathLst>
            </a:custGeom>
            <a:solidFill>
              <a:srgbClr val="FFFFFF">
                <a:alpha val="783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552449" y="2314575"/>
              <a:ext cx="38100" cy="790575"/>
            </a:xfrm>
            <a:custGeom>
              <a:avLst/>
              <a:gdLst/>
              <a:ahLst/>
              <a:cxnLst/>
              <a:rect l="l" t="t" r="r" b="b"/>
              <a:pathLst>
                <a:path w="38100" h="790575">
                  <a:moveTo>
                    <a:pt x="38099" y="790574"/>
                  </a:moveTo>
                  <a:lnTo>
                    <a:pt x="0" y="790574"/>
                  </a:lnTo>
                  <a:lnTo>
                    <a:pt x="0" y="0"/>
                  </a:lnTo>
                  <a:lnTo>
                    <a:pt x="38099" y="0"/>
                  </a:lnTo>
                  <a:lnTo>
                    <a:pt x="38099" y="790574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/>
          <p:cNvSpPr txBox="1"/>
          <p:nvPr/>
        </p:nvSpPr>
        <p:spPr>
          <a:xfrm>
            <a:off x="761999" y="2416175"/>
            <a:ext cx="129539" cy="2768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650" spc="-50" b="1">
                <a:solidFill>
                  <a:srgbClr val="F0A500"/>
                </a:solidFill>
                <a:latin typeface="Arial"/>
                <a:cs typeface="Arial"/>
              </a:rPr>
              <a:t>2</a:t>
            </a:r>
            <a:endParaRPr sz="165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200149" y="2372214"/>
            <a:ext cx="5528310" cy="599440"/>
          </a:xfrm>
          <a:prstGeom prst="rect">
            <a:avLst/>
          </a:prstGeom>
        </p:spPr>
        <p:txBody>
          <a:bodyPr wrap="square" lIns="0" tIns="5969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470"/>
              </a:spcBef>
            </a:pPr>
            <a:r>
              <a:rPr dirty="0" sz="1100" b="1">
                <a:solidFill>
                  <a:srgbClr val="FFFFFF"/>
                </a:solidFill>
                <a:latin typeface="Arial"/>
                <a:cs typeface="Arial"/>
              </a:rPr>
              <a:t>Allocate</a:t>
            </a:r>
            <a:r>
              <a:rPr dirty="0" sz="1100" spc="9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FFFFFF"/>
                </a:solidFill>
                <a:latin typeface="Arial"/>
                <a:cs typeface="Arial"/>
              </a:rPr>
              <a:t>Corporate</a:t>
            </a:r>
            <a:r>
              <a:rPr dirty="0" sz="1100" spc="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FFFFFF"/>
                </a:solidFill>
                <a:latin typeface="Arial"/>
                <a:cs typeface="Arial"/>
              </a:rPr>
              <a:t>Account</a:t>
            </a:r>
            <a:r>
              <a:rPr dirty="0" sz="1100" spc="10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FFFFFF"/>
                </a:solidFill>
                <a:latin typeface="Arial"/>
                <a:cs typeface="Arial"/>
              </a:rPr>
              <a:t>Investment</a:t>
            </a:r>
            <a:r>
              <a:rPr dirty="0" sz="1100" spc="9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-10" b="1">
                <a:solidFill>
                  <a:srgbClr val="FFFFFF"/>
                </a:solidFill>
                <a:latin typeface="Arial"/>
                <a:cs typeface="Arial"/>
              </a:rPr>
              <a:t>Budget</a:t>
            </a:r>
            <a:endParaRPr sz="1100">
              <a:latin typeface="Arial"/>
              <a:cs typeface="Arial"/>
            </a:endParaRPr>
          </a:p>
          <a:p>
            <a:pPr marR="5080">
              <a:lnSpc>
                <a:spcPct val="118400"/>
              </a:lnSpc>
              <a:spcBef>
                <a:spcPts val="120"/>
              </a:spcBef>
            </a:pPr>
            <a:r>
              <a:rPr dirty="0" sz="950">
                <a:solidFill>
                  <a:srgbClr val="FEFEFE"/>
                </a:solidFill>
                <a:latin typeface="Arial"/>
                <a:cs typeface="Arial"/>
              </a:rPr>
              <a:t>Approve</a:t>
            </a:r>
            <a:r>
              <a:rPr dirty="0" sz="950" spc="10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EFEFE"/>
                </a:solidFill>
                <a:latin typeface="Arial"/>
                <a:cs typeface="Arial"/>
              </a:rPr>
              <a:t>ROSA</a:t>
            </a:r>
            <a:r>
              <a:rPr dirty="0" sz="950" spc="2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EFEFE"/>
                </a:solidFill>
                <a:latin typeface="Arial"/>
                <a:cs typeface="Arial"/>
              </a:rPr>
              <a:t>demonstration</a:t>
            </a:r>
            <a:r>
              <a:rPr dirty="0" sz="950" spc="10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EFEFE"/>
                </a:solidFill>
                <a:latin typeface="Arial"/>
                <a:cs typeface="Arial"/>
              </a:rPr>
              <a:t>events,</a:t>
            </a:r>
            <a:r>
              <a:rPr dirty="0" sz="950" spc="10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EFEFE"/>
                </a:solidFill>
                <a:latin typeface="Arial"/>
                <a:cs typeface="Arial"/>
              </a:rPr>
              <a:t>KOL</a:t>
            </a:r>
            <a:r>
              <a:rPr dirty="0" sz="950" spc="5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EFEFE"/>
                </a:solidFill>
                <a:latin typeface="Arial"/>
                <a:cs typeface="Arial"/>
              </a:rPr>
              <a:t>engagement</a:t>
            </a:r>
            <a:r>
              <a:rPr dirty="0" sz="950" spc="10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EFEFE"/>
                </a:solidFill>
                <a:latin typeface="Arial"/>
                <a:cs typeface="Arial"/>
              </a:rPr>
              <a:t>activities</a:t>
            </a:r>
            <a:r>
              <a:rPr dirty="0" sz="950" spc="10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EFEFE"/>
                </a:solidFill>
                <a:latin typeface="Arial"/>
                <a:cs typeface="Arial"/>
              </a:rPr>
              <a:t>(CME</a:t>
            </a:r>
            <a:r>
              <a:rPr dirty="0" sz="950" spc="10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EFEFE"/>
                </a:solidFill>
                <a:latin typeface="Arial"/>
                <a:cs typeface="Arial"/>
              </a:rPr>
              <a:t>sponsorship,</a:t>
            </a:r>
            <a:r>
              <a:rPr dirty="0" sz="950" spc="10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EFEFE"/>
                </a:solidFill>
                <a:latin typeface="Arial"/>
                <a:cs typeface="Arial"/>
              </a:rPr>
              <a:t>ZB</a:t>
            </a:r>
            <a:r>
              <a:rPr dirty="0" sz="950" spc="10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FEFEFE"/>
                </a:solidFill>
                <a:latin typeface="Arial"/>
                <a:cs typeface="Arial"/>
              </a:rPr>
              <a:t>Excellence </a:t>
            </a:r>
            <a:r>
              <a:rPr dirty="0" sz="950">
                <a:solidFill>
                  <a:srgbClr val="FEFEFE"/>
                </a:solidFill>
                <a:latin typeface="Arial"/>
                <a:cs typeface="Arial"/>
              </a:rPr>
              <a:t>Circle),</a:t>
            </a:r>
            <a:r>
              <a:rPr dirty="0" sz="950" spc="9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EFEFE"/>
                </a:solidFill>
                <a:latin typeface="Arial"/>
                <a:cs typeface="Arial"/>
              </a:rPr>
              <a:t>and</a:t>
            </a:r>
            <a:r>
              <a:rPr dirty="0" sz="950" spc="9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EFEFE"/>
                </a:solidFill>
                <a:latin typeface="Arial"/>
                <a:cs typeface="Arial"/>
              </a:rPr>
              <a:t>corporate</a:t>
            </a:r>
            <a:r>
              <a:rPr dirty="0" sz="950" spc="9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EFEFE"/>
                </a:solidFill>
                <a:latin typeface="Arial"/>
                <a:cs typeface="Arial"/>
              </a:rPr>
              <a:t>chain</a:t>
            </a:r>
            <a:r>
              <a:rPr dirty="0" sz="950" spc="9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EFEFE"/>
                </a:solidFill>
                <a:latin typeface="Arial"/>
                <a:cs typeface="Arial"/>
              </a:rPr>
              <a:t>preferred</a:t>
            </a:r>
            <a:r>
              <a:rPr dirty="0" sz="950" spc="10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EFEFE"/>
                </a:solidFill>
                <a:latin typeface="Arial"/>
                <a:cs typeface="Arial"/>
              </a:rPr>
              <a:t>vendor</a:t>
            </a:r>
            <a:r>
              <a:rPr dirty="0" sz="950" spc="9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EFEFE"/>
                </a:solidFill>
                <a:latin typeface="Arial"/>
                <a:cs typeface="Arial"/>
              </a:rPr>
              <a:t>negotiation</a:t>
            </a:r>
            <a:r>
              <a:rPr dirty="0" sz="950" spc="9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EFEFE"/>
                </a:solidFill>
                <a:latin typeface="Arial"/>
                <a:cs typeface="Arial"/>
              </a:rPr>
              <a:t>support</a:t>
            </a:r>
            <a:r>
              <a:rPr dirty="0" sz="950" spc="9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FEFEFE"/>
                </a:solidFill>
                <a:latin typeface="Arial"/>
                <a:cs typeface="Arial"/>
              </a:rPr>
              <a:t>budget.</a:t>
            </a:r>
            <a:endParaRPr sz="95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334249" y="1390650"/>
            <a:ext cx="4324350" cy="1485900"/>
          </a:xfrm>
          <a:prstGeom prst="rect">
            <a:avLst/>
          </a:prstGeom>
          <a:solidFill>
            <a:srgbClr val="F0A500"/>
          </a:solidFill>
        </p:spPr>
        <p:txBody>
          <a:bodyPr wrap="square" lIns="0" tIns="142875" rIns="0" bIns="0" rtlCol="0" vert="horz">
            <a:spAutoFit/>
          </a:bodyPr>
          <a:lstStyle/>
          <a:p>
            <a:pPr marL="205104">
              <a:lnSpc>
                <a:spcPct val="100000"/>
              </a:lnSpc>
              <a:spcBef>
                <a:spcPts val="1125"/>
              </a:spcBef>
            </a:pP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The</a:t>
            </a:r>
            <a:r>
              <a:rPr dirty="0" sz="1200" spc="-1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03366"/>
                </a:solidFill>
                <a:latin typeface="Arial"/>
                <a:cs typeface="Arial"/>
              </a:rPr>
              <a:t>CEO</a:t>
            </a:r>
            <a:r>
              <a:rPr dirty="0" sz="1200" spc="-5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1200" spc="-25" b="1">
                <a:solidFill>
                  <a:srgbClr val="003366"/>
                </a:solidFill>
                <a:latin typeface="Arial"/>
                <a:cs typeface="Arial"/>
              </a:rPr>
              <a:t>Ask</a:t>
            </a:r>
            <a:endParaRPr sz="1200">
              <a:latin typeface="Arial"/>
              <a:cs typeface="Arial"/>
            </a:endParaRPr>
          </a:p>
          <a:p>
            <a:pPr marL="311150" indent="-106045">
              <a:lnSpc>
                <a:spcPct val="100000"/>
              </a:lnSpc>
              <a:spcBef>
                <a:spcPts val="760"/>
              </a:spcBef>
              <a:buChar char="&gt;"/>
              <a:tabLst>
                <a:tab pos="311150" algn="l"/>
              </a:tabLst>
            </a:pPr>
            <a:r>
              <a:rPr dirty="0" sz="950" b="1">
                <a:solidFill>
                  <a:srgbClr val="003366"/>
                </a:solidFill>
                <a:latin typeface="Arial"/>
                <a:cs typeface="Arial"/>
              </a:rPr>
              <a:t>Programme</a:t>
            </a:r>
            <a:r>
              <a:rPr dirty="0" sz="950" spc="9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003366"/>
                </a:solidFill>
                <a:latin typeface="Arial"/>
                <a:cs typeface="Arial"/>
              </a:rPr>
              <a:t>approval</a:t>
            </a:r>
            <a:r>
              <a:rPr dirty="0" sz="950" spc="9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003366"/>
                </a:solidFill>
                <a:latin typeface="Arial"/>
                <a:cs typeface="Arial"/>
              </a:rPr>
              <a:t>&amp;</a:t>
            </a:r>
            <a:r>
              <a:rPr dirty="0" sz="950" spc="9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003366"/>
                </a:solidFill>
                <a:latin typeface="Arial"/>
                <a:cs typeface="Arial"/>
              </a:rPr>
              <a:t>sponsor</a:t>
            </a:r>
            <a:r>
              <a:rPr dirty="0" sz="950" spc="9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50" spc="-10" b="1">
                <a:solidFill>
                  <a:srgbClr val="003366"/>
                </a:solidFill>
                <a:latin typeface="Arial"/>
                <a:cs typeface="Arial"/>
              </a:rPr>
              <a:t>nomination</a:t>
            </a:r>
            <a:endParaRPr sz="950">
              <a:latin typeface="Arial"/>
              <a:cs typeface="Arial"/>
            </a:endParaRPr>
          </a:p>
          <a:p>
            <a:pPr marL="311150" indent="-106045">
              <a:lnSpc>
                <a:spcPct val="100000"/>
              </a:lnSpc>
              <a:spcBef>
                <a:spcPts val="810"/>
              </a:spcBef>
              <a:buChar char="&gt;"/>
              <a:tabLst>
                <a:tab pos="311150" algn="l"/>
              </a:tabLst>
            </a:pPr>
            <a:r>
              <a:rPr dirty="0" sz="950" b="1">
                <a:solidFill>
                  <a:srgbClr val="003366"/>
                </a:solidFill>
                <a:latin typeface="Arial"/>
                <a:cs typeface="Arial"/>
              </a:rPr>
              <a:t>Budget</a:t>
            </a:r>
            <a:r>
              <a:rPr dirty="0" sz="950" spc="9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003366"/>
                </a:solidFill>
                <a:latin typeface="Arial"/>
                <a:cs typeface="Arial"/>
              </a:rPr>
              <a:t>authorisation</a:t>
            </a:r>
            <a:r>
              <a:rPr dirty="0" sz="950" spc="9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003366"/>
                </a:solidFill>
                <a:latin typeface="Arial"/>
                <a:cs typeface="Arial"/>
              </a:rPr>
              <a:t>for</a:t>
            </a:r>
            <a:r>
              <a:rPr dirty="0" sz="950" spc="9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003366"/>
                </a:solidFill>
                <a:latin typeface="Arial"/>
                <a:cs typeface="Arial"/>
              </a:rPr>
              <a:t>Phase</a:t>
            </a:r>
            <a:r>
              <a:rPr dirty="0" sz="950" spc="9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003366"/>
                </a:solidFill>
                <a:latin typeface="Arial"/>
                <a:cs typeface="Arial"/>
              </a:rPr>
              <a:t>1–2</a:t>
            </a:r>
            <a:r>
              <a:rPr dirty="0" sz="950" spc="9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50" spc="-10" b="1">
                <a:solidFill>
                  <a:srgbClr val="003366"/>
                </a:solidFill>
                <a:latin typeface="Arial"/>
                <a:cs typeface="Arial"/>
              </a:rPr>
              <a:t>activities</a:t>
            </a:r>
            <a:endParaRPr sz="950">
              <a:latin typeface="Arial"/>
              <a:cs typeface="Arial"/>
            </a:endParaRPr>
          </a:p>
          <a:p>
            <a:pPr marL="311150" indent="-106045">
              <a:lnSpc>
                <a:spcPct val="100000"/>
              </a:lnSpc>
              <a:spcBef>
                <a:spcPts val="735"/>
              </a:spcBef>
              <a:buChar char="&gt;"/>
              <a:tabLst>
                <a:tab pos="311150" algn="l"/>
              </a:tabLst>
            </a:pPr>
            <a:r>
              <a:rPr dirty="0" sz="950" b="1">
                <a:solidFill>
                  <a:srgbClr val="003366"/>
                </a:solidFill>
                <a:latin typeface="Arial"/>
                <a:cs typeface="Arial"/>
              </a:rPr>
              <a:t>ROSA</a:t>
            </a:r>
            <a:r>
              <a:rPr dirty="0" sz="950" spc="3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003366"/>
                </a:solidFill>
                <a:latin typeface="Arial"/>
                <a:cs typeface="Arial"/>
              </a:rPr>
              <a:t>OPTIMIZE</a:t>
            </a:r>
            <a:r>
              <a:rPr dirty="0" sz="950" spc="8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003366"/>
                </a:solidFill>
                <a:latin typeface="Arial"/>
                <a:cs typeface="Arial"/>
              </a:rPr>
              <a:t>mandate</a:t>
            </a:r>
            <a:r>
              <a:rPr dirty="0" sz="950" spc="8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003366"/>
                </a:solidFill>
                <a:latin typeface="Arial"/>
                <a:cs typeface="Arial"/>
              </a:rPr>
              <a:t>to</a:t>
            </a:r>
            <a:r>
              <a:rPr dirty="0" sz="950" spc="7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003366"/>
                </a:solidFill>
                <a:latin typeface="Arial"/>
                <a:cs typeface="Arial"/>
              </a:rPr>
              <a:t>sales</a:t>
            </a:r>
            <a:r>
              <a:rPr dirty="0" sz="950" spc="8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003366"/>
                </a:solidFill>
                <a:latin typeface="Arial"/>
                <a:cs typeface="Arial"/>
              </a:rPr>
              <a:t>and</a:t>
            </a:r>
            <a:r>
              <a:rPr dirty="0" sz="950" spc="8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003366"/>
                </a:solidFill>
                <a:latin typeface="Arial"/>
                <a:cs typeface="Arial"/>
              </a:rPr>
              <a:t>clinical</a:t>
            </a:r>
            <a:r>
              <a:rPr dirty="0" sz="950" spc="7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50" spc="-10" b="1">
                <a:solidFill>
                  <a:srgbClr val="003366"/>
                </a:solidFill>
                <a:latin typeface="Arial"/>
                <a:cs typeface="Arial"/>
              </a:rPr>
              <a:t>teams</a:t>
            </a:r>
            <a:endParaRPr sz="950">
              <a:latin typeface="Arial"/>
              <a:cs typeface="Arial"/>
            </a:endParaRPr>
          </a:p>
          <a:p>
            <a:pPr marL="311150" indent="-106045">
              <a:lnSpc>
                <a:spcPct val="100000"/>
              </a:lnSpc>
              <a:spcBef>
                <a:spcPts val="810"/>
              </a:spcBef>
              <a:buChar char="&gt;"/>
              <a:tabLst>
                <a:tab pos="311150" algn="l"/>
              </a:tabLst>
            </a:pPr>
            <a:r>
              <a:rPr dirty="0" sz="950" b="1">
                <a:solidFill>
                  <a:srgbClr val="003366"/>
                </a:solidFill>
                <a:latin typeface="Arial"/>
                <a:cs typeface="Arial"/>
              </a:rPr>
              <a:t>Introduction</a:t>
            </a:r>
            <a:r>
              <a:rPr dirty="0" sz="950" spc="8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003366"/>
                </a:solidFill>
                <a:latin typeface="Arial"/>
                <a:cs typeface="Arial"/>
              </a:rPr>
              <a:t>to</a:t>
            </a:r>
            <a:r>
              <a:rPr dirty="0" sz="950" spc="8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003366"/>
                </a:solidFill>
                <a:latin typeface="Arial"/>
                <a:cs typeface="Arial"/>
              </a:rPr>
              <a:t>CMOs</a:t>
            </a:r>
            <a:r>
              <a:rPr dirty="0" sz="950" spc="8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003366"/>
                </a:solidFill>
                <a:latin typeface="Arial"/>
                <a:cs typeface="Arial"/>
              </a:rPr>
              <a:t>at</a:t>
            </a:r>
            <a:r>
              <a:rPr dirty="0" sz="950" spc="35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003366"/>
                </a:solidFill>
                <a:latin typeface="Arial"/>
                <a:cs typeface="Arial"/>
              </a:rPr>
              <a:t>Apollo,</a:t>
            </a:r>
            <a:r>
              <a:rPr dirty="0" sz="950" spc="8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003366"/>
                </a:solidFill>
                <a:latin typeface="Arial"/>
                <a:cs typeface="Arial"/>
              </a:rPr>
              <a:t>Fortis,</a:t>
            </a:r>
            <a:r>
              <a:rPr dirty="0" sz="950" spc="8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50" b="1">
                <a:solidFill>
                  <a:srgbClr val="003366"/>
                </a:solidFill>
                <a:latin typeface="Arial"/>
                <a:cs typeface="Arial"/>
              </a:rPr>
              <a:t>Max,</a:t>
            </a:r>
            <a:r>
              <a:rPr dirty="0" sz="950" spc="80" b="1">
                <a:solidFill>
                  <a:srgbClr val="003366"/>
                </a:solidFill>
                <a:latin typeface="Arial"/>
                <a:cs typeface="Arial"/>
              </a:rPr>
              <a:t> </a:t>
            </a:r>
            <a:r>
              <a:rPr dirty="0" sz="950" spc="-10" b="1">
                <a:solidFill>
                  <a:srgbClr val="003366"/>
                </a:solidFill>
                <a:latin typeface="Arial"/>
                <a:cs typeface="Arial"/>
              </a:rPr>
              <a:t>Manipal</a:t>
            </a:r>
            <a:endParaRPr sz="950">
              <a:latin typeface="Arial"/>
              <a:cs typeface="Aria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552449" y="3238500"/>
            <a:ext cx="6496050" cy="790575"/>
            <a:chOff x="552449" y="3238500"/>
            <a:chExt cx="6496050" cy="790575"/>
          </a:xfrm>
        </p:grpSpPr>
        <p:sp>
          <p:nvSpPr>
            <p:cNvPr id="17" name="object 17"/>
            <p:cNvSpPr/>
            <p:nvPr/>
          </p:nvSpPr>
          <p:spPr>
            <a:xfrm>
              <a:off x="552449" y="3238500"/>
              <a:ext cx="6496050" cy="790575"/>
            </a:xfrm>
            <a:custGeom>
              <a:avLst/>
              <a:gdLst/>
              <a:ahLst/>
              <a:cxnLst/>
              <a:rect l="l" t="t" r="r" b="b"/>
              <a:pathLst>
                <a:path w="6496050" h="790575">
                  <a:moveTo>
                    <a:pt x="6496049" y="790574"/>
                  </a:moveTo>
                  <a:lnTo>
                    <a:pt x="0" y="790574"/>
                  </a:lnTo>
                  <a:lnTo>
                    <a:pt x="0" y="0"/>
                  </a:lnTo>
                  <a:lnTo>
                    <a:pt x="6496049" y="0"/>
                  </a:lnTo>
                  <a:lnTo>
                    <a:pt x="6496049" y="790574"/>
                  </a:lnTo>
                  <a:close/>
                </a:path>
              </a:pathLst>
            </a:custGeom>
            <a:solidFill>
              <a:srgbClr val="FFFFFF">
                <a:alpha val="783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552449" y="3238500"/>
              <a:ext cx="38100" cy="790575"/>
            </a:xfrm>
            <a:custGeom>
              <a:avLst/>
              <a:gdLst/>
              <a:ahLst/>
              <a:cxnLst/>
              <a:rect l="l" t="t" r="r" b="b"/>
              <a:pathLst>
                <a:path w="38100" h="790575">
                  <a:moveTo>
                    <a:pt x="38099" y="790574"/>
                  </a:moveTo>
                  <a:lnTo>
                    <a:pt x="0" y="790574"/>
                  </a:lnTo>
                  <a:lnTo>
                    <a:pt x="0" y="0"/>
                  </a:lnTo>
                  <a:lnTo>
                    <a:pt x="38099" y="0"/>
                  </a:lnTo>
                  <a:lnTo>
                    <a:pt x="38099" y="790574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" name="object 19"/>
          <p:cNvSpPr txBox="1"/>
          <p:nvPr/>
        </p:nvSpPr>
        <p:spPr>
          <a:xfrm>
            <a:off x="761999" y="3340100"/>
            <a:ext cx="129539" cy="2768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650" spc="-50" b="1">
                <a:solidFill>
                  <a:srgbClr val="F0A500"/>
                </a:solidFill>
                <a:latin typeface="Arial"/>
                <a:cs typeface="Arial"/>
              </a:rPr>
              <a:t>3</a:t>
            </a:r>
            <a:endParaRPr sz="165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200149" y="3296139"/>
            <a:ext cx="5422265" cy="599440"/>
          </a:xfrm>
          <a:prstGeom prst="rect">
            <a:avLst/>
          </a:prstGeom>
        </p:spPr>
        <p:txBody>
          <a:bodyPr wrap="square" lIns="0" tIns="5969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470"/>
              </a:spcBef>
            </a:pPr>
            <a:r>
              <a:rPr dirty="0" sz="1100" b="1">
                <a:solidFill>
                  <a:srgbClr val="FFFFFF"/>
                </a:solidFill>
                <a:latin typeface="Arial"/>
                <a:cs typeface="Arial"/>
              </a:rPr>
              <a:t>Mandate</a:t>
            </a:r>
            <a:r>
              <a:rPr dirty="0" sz="1100" spc="6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FFFFFF"/>
                </a:solidFill>
                <a:latin typeface="Arial"/>
                <a:cs typeface="Arial"/>
              </a:rPr>
              <a:t>ROSA</a:t>
            </a:r>
            <a:r>
              <a:rPr dirty="0" sz="1100" spc="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FFFFFF"/>
                </a:solidFill>
                <a:latin typeface="Arial"/>
                <a:cs typeface="Arial"/>
              </a:rPr>
              <a:t>+</a:t>
            </a:r>
            <a:r>
              <a:rPr dirty="0" sz="1100" spc="6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FFFFFF"/>
                </a:solidFill>
                <a:latin typeface="Arial"/>
                <a:cs typeface="Arial"/>
              </a:rPr>
              <a:t>Implant</a:t>
            </a:r>
            <a:r>
              <a:rPr dirty="0" sz="1100" spc="7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FFFFFF"/>
                </a:solidFill>
                <a:latin typeface="Arial"/>
                <a:cs typeface="Arial"/>
              </a:rPr>
              <a:t>Synergy</a:t>
            </a:r>
            <a:r>
              <a:rPr dirty="0" sz="1100" spc="7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-10" b="1">
                <a:solidFill>
                  <a:srgbClr val="FFFFFF"/>
                </a:solidFill>
                <a:latin typeface="Arial"/>
                <a:cs typeface="Arial"/>
              </a:rPr>
              <a:t>Protocol</a:t>
            </a:r>
            <a:endParaRPr sz="1100">
              <a:latin typeface="Arial"/>
              <a:cs typeface="Arial"/>
            </a:endParaRPr>
          </a:p>
          <a:p>
            <a:pPr marR="5080">
              <a:lnSpc>
                <a:spcPct val="118400"/>
              </a:lnSpc>
              <a:spcBef>
                <a:spcPts val="120"/>
              </a:spcBef>
            </a:pPr>
            <a:r>
              <a:rPr dirty="0" sz="950">
                <a:solidFill>
                  <a:srgbClr val="FEFEFE"/>
                </a:solidFill>
                <a:latin typeface="Arial"/>
                <a:cs typeface="Arial"/>
              </a:rPr>
              <a:t>Direct</a:t>
            </a:r>
            <a:r>
              <a:rPr dirty="0" sz="950" spc="6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EFEFE"/>
                </a:solidFill>
                <a:latin typeface="Arial"/>
                <a:cs typeface="Arial"/>
              </a:rPr>
              <a:t>all</a:t>
            </a:r>
            <a:r>
              <a:rPr dirty="0" sz="950" spc="6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EFEFE"/>
                </a:solidFill>
                <a:latin typeface="Arial"/>
                <a:cs typeface="Arial"/>
              </a:rPr>
              <a:t>ROSA-installed</a:t>
            </a:r>
            <a:r>
              <a:rPr dirty="0" sz="950" spc="6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EFEFE"/>
                </a:solidFill>
                <a:latin typeface="Arial"/>
                <a:cs typeface="Arial"/>
              </a:rPr>
              <a:t>sites</a:t>
            </a:r>
            <a:r>
              <a:rPr dirty="0" sz="950" spc="6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EFEFE"/>
                </a:solidFill>
                <a:latin typeface="Arial"/>
                <a:cs typeface="Arial"/>
              </a:rPr>
              <a:t>to</a:t>
            </a:r>
            <a:r>
              <a:rPr dirty="0" sz="950" spc="6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EFEFE"/>
                </a:solidFill>
                <a:latin typeface="Arial"/>
                <a:cs typeface="Arial"/>
              </a:rPr>
              <a:t>adopt</a:t>
            </a:r>
            <a:r>
              <a:rPr dirty="0" sz="950" spc="6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EFEFE"/>
                </a:solidFill>
                <a:latin typeface="Arial"/>
                <a:cs typeface="Arial"/>
              </a:rPr>
              <a:t>the</a:t>
            </a:r>
            <a:r>
              <a:rPr dirty="0" sz="950" spc="6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EFEFE"/>
                </a:solidFill>
                <a:latin typeface="Arial"/>
                <a:cs typeface="Arial"/>
              </a:rPr>
              <a:t>ROSA</a:t>
            </a:r>
            <a:r>
              <a:rPr dirty="0" sz="950" spc="-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EFEFE"/>
                </a:solidFill>
                <a:latin typeface="Arial"/>
                <a:cs typeface="Arial"/>
              </a:rPr>
              <a:t>OPTIMIZE</a:t>
            </a:r>
            <a:r>
              <a:rPr dirty="0" sz="950" spc="6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EFEFE"/>
                </a:solidFill>
                <a:latin typeface="Arial"/>
                <a:cs typeface="Arial"/>
              </a:rPr>
              <a:t>protocol</a:t>
            </a:r>
            <a:r>
              <a:rPr dirty="0" sz="950" spc="6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EFEFE"/>
                </a:solidFill>
                <a:latin typeface="Arial"/>
                <a:cs typeface="Arial"/>
              </a:rPr>
              <a:t>by</a:t>
            </a:r>
            <a:r>
              <a:rPr dirty="0" sz="950" spc="6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EFEFE"/>
                </a:solidFill>
                <a:latin typeface="Arial"/>
                <a:cs typeface="Arial"/>
              </a:rPr>
              <a:t>Day</a:t>
            </a:r>
            <a:r>
              <a:rPr dirty="0" sz="950" spc="6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EFEFE"/>
                </a:solidFill>
                <a:latin typeface="Arial"/>
                <a:cs typeface="Arial"/>
              </a:rPr>
              <a:t>30.</a:t>
            </a:r>
            <a:r>
              <a:rPr dirty="0" sz="950" spc="-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EFEFE"/>
                </a:solidFill>
                <a:latin typeface="Arial"/>
                <a:cs typeface="Arial"/>
              </a:rPr>
              <a:t>Assign</a:t>
            </a:r>
            <a:r>
              <a:rPr dirty="0" sz="950" spc="6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FEFEFE"/>
                </a:solidFill>
                <a:latin typeface="Arial"/>
                <a:cs typeface="Arial"/>
              </a:rPr>
              <a:t>dedicated </a:t>
            </a:r>
            <a:r>
              <a:rPr dirty="0" sz="950">
                <a:solidFill>
                  <a:srgbClr val="FEFEFE"/>
                </a:solidFill>
                <a:latin typeface="Arial"/>
                <a:cs typeface="Arial"/>
              </a:rPr>
              <a:t>ROSA</a:t>
            </a:r>
            <a:r>
              <a:rPr dirty="0" sz="950" spc="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EFEFE"/>
                </a:solidFill>
                <a:latin typeface="Arial"/>
                <a:cs typeface="Arial"/>
              </a:rPr>
              <a:t>champions</a:t>
            </a:r>
            <a:r>
              <a:rPr dirty="0" sz="950" spc="8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EFEFE"/>
                </a:solidFill>
                <a:latin typeface="Arial"/>
                <a:cs typeface="Arial"/>
              </a:rPr>
              <a:t>and</a:t>
            </a:r>
            <a:r>
              <a:rPr dirty="0" sz="950" spc="8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EFEFE"/>
                </a:solidFill>
                <a:latin typeface="Arial"/>
                <a:cs typeface="Arial"/>
              </a:rPr>
              <a:t>link</a:t>
            </a:r>
            <a:r>
              <a:rPr dirty="0" sz="950" spc="8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EFEFE"/>
                </a:solidFill>
                <a:latin typeface="Arial"/>
                <a:cs typeface="Arial"/>
              </a:rPr>
              <a:t>sales</a:t>
            </a:r>
            <a:r>
              <a:rPr dirty="0" sz="950" spc="8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EFEFE"/>
                </a:solidFill>
                <a:latin typeface="Arial"/>
                <a:cs typeface="Arial"/>
              </a:rPr>
              <a:t>incentives</a:t>
            </a:r>
            <a:r>
              <a:rPr dirty="0" sz="950" spc="8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EFEFE"/>
                </a:solidFill>
                <a:latin typeface="Arial"/>
                <a:cs typeface="Arial"/>
              </a:rPr>
              <a:t>to</a:t>
            </a:r>
            <a:r>
              <a:rPr dirty="0" sz="950" spc="8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EFEFE"/>
                </a:solidFill>
                <a:latin typeface="Arial"/>
                <a:cs typeface="Arial"/>
              </a:rPr>
              <a:t>robotic</a:t>
            </a:r>
            <a:r>
              <a:rPr dirty="0" sz="950" spc="75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EFEFE"/>
                </a:solidFill>
                <a:latin typeface="Arial"/>
                <a:cs typeface="Arial"/>
              </a:rPr>
              <a:t>pull-through</a:t>
            </a:r>
            <a:r>
              <a:rPr dirty="0" sz="950" spc="8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FEFEFE"/>
                </a:solidFill>
                <a:latin typeface="Arial"/>
                <a:cs typeface="Arial"/>
              </a:rPr>
              <a:t>metrics.</a:t>
            </a:r>
            <a:endParaRPr sz="95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334249" y="3009900"/>
            <a:ext cx="4324350" cy="2057400"/>
          </a:xfrm>
          <a:prstGeom prst="rect">
            <a:avLst/>
          </a:prstGeom>
          <a:solidFill>
            <a:srgbClr val="FFFFFF">
              <a:alpha val="7839"/>
            </a:srgbClr>
          </a:solidFill>
        </p:spPr>
        <p:txBody>
          <a:bodyPr wrap="square" lIns="0" tIns="698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55"/>
              </a:spcBef>
            </a:pPr>
            <a:endParaRPr sz="950">
              <a:latin typeface="Times New Roman"/>
              <a:cs typeface="Times New Roman"/>
            </a:endParaRPr>
          </a:p>
          <a:p>
            <a:pPr marL="186055">
              <a:lnSpc>
                <a:spcPct val="100000"/>
              </a:lnSpc>
            </a:pPr>
            <a:r>
              <a:rPr dirty="0" sz="950">
                <a:solidFill>
                  <a:srgbClr val="FEFEFE"/>
                </a:solidFill>
                <a:latin typeface="Arial"/>
                <a:cs typeface="Arial"/>
              </a:rPr>
              <a:t>Programme</a:t>
            </a:r>
            <a:r>
              <a:rPr dirty="0" sz="950" spc="15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FEFEFE"/>
                </a:solidFill>
                <a:latin typeface="Arial"/>
                <a:cs typeface="Arial"/>
              </a:rPr>
              <a:t>Consultant</a:t>
            </a:r>
            <a:endParaRPr sz="950">
              <a:latin typeface="Arial"/>
              <a:cs typeface="Arial"/>
            </a:endParaRPr>
          </a:p>
          <a:p>
            <a:pPr marL="186055">
              <a:lnSpc>
                <a:spcPct val="100000"/>
              </a:lnSpc>
              <a:spcBef>
                <a:spcPts val="409"/>
              </a:spcBef>
            </a:pPr>
            <a:r>
              <a:rPr dirty="0" sz="1050" b="1">
                <a:solidFill>
                  <a:srgbClr val="FFFFFF"/>
                </a:solidFill>
                <a:latin typeface="Arial"/>
                <a:cs typeface="Arial"/>
              </a:rPr>
              <a:t>Atantra</a:t>
            </a:r>
            <a:r>
              <a:rPr dirty="0" sz="105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FFFFFF"/>
                </a:solidFill>
                <a:latin typeface="Arial"/>
                <a:cs typeface="Arial"/>
              </a:rPr>
              <a:t>Dasgupta</a:t>
            </a:r>
            <a:endParaRPr sz="1050">
              <a:latin typeface="Arial"/>
              <a:cs typeface="Arial"/>
            </a:endParaRPr>
          </a:p>
          <a:p>
            <a:pPr marL="186055">
              <a:lnSpc>
                <a:spcPct val="100000"/>
              </a:lnSpc>
              <a:spcBef>
                <a:spcPts val="865"/>
              </a:spcBef>
            </a:pPr>
            <a:r>
              <a:rPr dirty="0" sz="950" spc="-10">
                <a:solidFill>
                  <a:srgbClr val="FEFEFE"/>
                </a:solidFill>
                <a:latin typeface="Arial"/>
                <a:cs typeface="Arial"/>
              </a:rPr>
              <a:t>Organisation</a:t>
            </a:r>
            <a:endParaRPr sz="950">
              <a:latin typeface="Arial"/>
              <a:cs typeface="Arial"/>
            </a:endParaRPr>
          </a:p>
          <a:p>
            <a:pPr marL="186055">
              <a:lnSpc>
                <a:spcPct val="100000"/>
              </a:lnSpc>
              <a:spcBef>
                <a:spcPts val="409"/>
              </a:spcBef>
            </a:pPr>
            <a:r>
              <a:rPr dirty="0" sz="1050" b="1">
                <a:solidFill>
                  <a:srgbClr val="FFFFFF"/>
                </a:solidFill>
                <a:latin typeface="Arial"/>
                <a:cs typeface="Arial"/>
              </a:rPr>
              <a:t>ADGcatalyst</a:t>
            </a:r>
            <a:r>
              <a:rPr dirty="0" sz="105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50" b="1">
                <a:solidFill>
                  <a:srgbClr val="FFFFFF"/>
                </a:solidFill>
                <a:latin typeface="Arial"/>
                <a:cs typeface="Arial"/>
              </a:rPr>
              <a:t>Strategic</a:t>
            </a:r>
            <a:r>
              <a:rPr dirty="0" sz="105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FFFFFF"/>
                </a:solidFill>
                <a:latin typeface="Arial"/>
                <a:cs typeface="Arial"/>
              </a:rPr>
              <a:t>Consulting</a:t>
            </a:r>
            <a:endParaRPr sz="1050">
              <a:latin typeface="Arial"/>
              <a:cs typeface="Arial"/>
            </a:endParaRPr>
          </a:p>
          <a:p>
            <a:pPr marL="186055">
              <a:lnSpc>
                <a:spcPct val="100000"/>
              </a:lnSpc>
              <a:spcBef>
                <a:spcPts val="865"/>
              </a:spcBef>
            </a:pPr>
            <a:r>
              <a:rPr dirty="0" sz="950" spc="-10">
                <a:solidFill>
                  <a:srgbClr val="FEFEFE"/>
                </a:solidFill>
                <a:latin typeface="Arial"/>
                <a:cs typeface="Arial"/>
              </a:rPr>
              <a:t>Email</a:t>
            </a:r>
            <a:endParaRPr sz="950">
              <a:latin typeface="Arial"/>
              <a:cs typeface="Arial"/>
            </a:endParaRPr>
          </a:p>
          <a:p>
            <a:pPr marL="186055">
              <a:lnSpc>
                <a:spcPct val="100000"/>
              </a:lnSpc>
              <a:spcBef>
                <a:spcPts val="409"/>
              </a:spcBef>
            </a:pPr>
            <a:r>
              <a:rPr dirty="0" sz="1050" spc="-10" b="1">
                <a:solidFill>
                  <a:srgbClr val="FFFFFF"/>
                </a:solidFill>
                <a:latin typeface="Arial"/>
                <a:cs typeface="Arial"/>
                <a:hlinkClick r:id="rId2"/>
              </a:rPr>
              <a:t>atantrad@adgcatalyst.com</a:t>
            </a:r>
            <a:endParaRPr sz="1050">
              <a:latin typeface="Arial"/>
              <a:cs typeface="Arial"/>
            </a:endParaRPr>
          </a:p>
          <a:p>
            <a:pPr marL="186055">
              <a:lnSpc>
                <a:spcPct val="100000"/>
              </a:lnSpc>
              <a:spcBef>
                <a:spcPts val="865"/>
              </a:spcBef>
            </a:pPr>
            <a:r>
              <a:rPr dirty="0" sz="950" spc="-10">
                <a:solidFill>
                  <a:srgbClr val="FEFEFE"/>
                </a:solidFill>
                <a:latin typeface="Arial"/>
                <a:cs typeface="Arial"/>
              </a:rPr>
              <a:t>Mobile</a:t>
            </a:r>
            <a:endParaRPr sz="950">
              <a:latin typeface="Arial"/>
              <a:cs typeface="Arial"/>
            </a:endParaRPr>
          </a:p>
          <a:p>
            <a:pPr marL="186055">
              <a:lnSpc>
                <a:spcPct val="100000"/>
              </a:lnSpc>
              <a:spcBef>
                <a:spcPts val="409"/>
              </a:spcBef>
            </a:pPr>
            <a:r>
              <a:rPr dirty="0" sz="1050" b="1">
                <a:solidFill>
                  <a:srgbClr val="FFFFFF"/>
                </a:solidFill>
                <a:latin typeface="Arial"/>
                <a:cs typeface="Arial"/>
              </a:rPr>
              <a:t>+91</a:t>
            </a:r>
            <a:r>
              <a:rPr dirty="0" sz="105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50" spc="-10" b="1">
                <a:solidFill>
                  <a:srgbClr val="FFFFFF"/>
                </a:solidFill>
                <a:latin typeface="Arial"/>
                <a:cs typeface="Arial"/>
              </a:rPr>
              <a:t>9910016981</a:t>
            </a:r>
            <a:endParaRPr sz="1050">
              <a:latin typeface="Arial"/>
              <a:cs typeface="Arial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76199" y="6581775"/>
            <a:ext cx="12058650" cy="9525"/>
          </a:xfrm>
          <a:custGeom>
            <a:avLst/>
            <a:gdLst/>
            <a:ahLst/>
            <a:cxnLst/>
            <a:rect l="l" t="t" r="r" b="b"/>
            <a:pathLst>
              <a:path w="12058650" h="9525">
                <a:moveTo>
                  <a:pt x="12058649" y="9524"/>
                </a:moveTo>
                <a:lnTo>
                  <a:pt x="0" y="9524"/>
                </a:lnTo>
                <a:lnTo>
                  <a:pt x="0" y="0"/>
                </a:lnTo>
                <a:lnTo>
                  <a:pt x="12058649" y="0"/>
                </a:lnTo>
                <a:lnTo>
                  <a:pt x="12058649" y="9524"/>
                </a:lnTo>
                <a:close/>
              </a:path>
            </a:pathLst>
          </a:custGeom>
          <a:solidFill>
            <a:srgbClr val="FFFFFF">
              <a:alpha val="148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 txBox="1"/>
          <p:nvPr/>
        </p:nvSpPr>
        <p:spPr>
          <a:xfrm>
            <a:off x="634999" y="6645675"/>
            <a:ext cx="2582545" cy="142875"/>
          </a:xfrm>
          <a:prstGeom prst="rect">
            <a:avLst/>
          </a:prstGeom>
        </p:spPr>
        <p:txBody>
          <a:bodyPr wrap="square" lIns="0" tIns="57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ADGcatalyst</a:t>
            </a:r>
            <a:r>
              <a:rPr dirty="0" sz="800" spc="6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Strategic</a:t>
            </a:r>
            <a:r>
              <a:rPr dirty="0" sz="800" spc="6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Consulting,</a:t>
            </a:r>
            <a:r>
              <a:rPr dirty="0" sz="800" spc="6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2026</a:t>
            </a:r>
            <a:r>
              <a:rPr dirty="0" sz="800" spc="6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—</a:t>
            </a:r>
            <a:r>
              <a:rPr dirty="0" sz="800" spc="6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FEFEFE"/>
                </a:solidFill>
                <a:latin typeface="Arial"/>
                <a:cs typeface="Arial"/>
              </a:rPr>
              <a:t>Confidential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34850" cy="6858000"/>
            <a:chOff x="0" y="0"/>
            <a:chExt cx="1213485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12"/>
              <a:ext cx="12134850" cy="6858000"/>
            </a:xfrm>
            <a:custGeom>
              <a:avLst/>
              <a:gdLst/>
              <a:ahLst/>
              <a:cxnLst/>
              <a:rect l="l" t="t" r="r" b="b"/>
              <a:pathLst>
                <a:path w="12134850" h="6858000">
                  <a:moveTo>
                    <a:pt x="12134837" y="0"/>
                  </a:moveTo>
                  <a:lnTo>
                    <a:pt x="76187" y="0"/>
                  </a:lnTo>
                  <a:lnTo>
                    <a:pt x="0" y="0"/>
                  </a:lnTo>
                  <a:lnTo>
                    <a:pt x="0" y="6857987"/>
                  </a:lnTo>
                  <a:lnTo>
                    <a:pt x="76187" y="6857987"/>
                  </a:lnTo>
                  <a:lnTo>
                    <a:pt x="76187" y="981075"/>
                  </a:lnTo>
                  <a:lnTo>
                    <a:pt x="12134837" y="981075"/>
                  </a:lnTo>
                  <a:lnTo>
                    <a:pt x="12134837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76199" y="942975"/>
              <a:ext cx="12058650" cy="38100"/>
            </a:xfrm>
            <a:custGeom>
              <a:avLst/>
              <a:gdLst/>
              <a:ahLst/>
              <a:cxnLst/>
              <a:rect l="l" t="t" r="r" b="b"/>
              <a:pathLst>
                <a:path w="12058650" h="38100">
                  <a:moveTo>
                    <a:pt x="12058649" y="38099"/>
                  </a:moveTo>
                  <a:lnTo>
                    <a:pt x="0" y="38099"/>
                  </a:lnTo>
                  <a:lnTo>
                    <a:pt x="0" y="0"/>
                  </a:lnTo>
                  <a:lnTo>
                    <a:pt x="12058649" y="0"/>
                  </a:lnTo>
                  <a:lnTo>
                    <a:pt x="12058649" y="38099"/>
                  </a:lnTo>
                  <a:close/>
                </a:path>
              </a:pathLst>
            </a:custGeom>
            <a:solidFill>
              <a:srgbClr val="F0A5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9969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85"/>
              </a:spcBef>
            </a:pPr>
            <a:r>
              <a:rPr dirty="0"/>
              <a:t>References &amp; Data </a:t>
            </a:r>
            <a:r>
              <a:rPr dirty="0" spc="-10"/>
              <a:t>Sources</a:t>
            </a:r>
          </a:p>
          <a:p>
            <a:pPr marL="12700">
              <a:lnSpc>
                <a:spcPct val="100000"/>
              </a:lnSpc>
              <a:spcBef>
                <a:spcPts val="309"/>
              </a:spcBef>
            </a:pPr>
            <a:r>
              <a:rPr dirty="0" sz="1100">
                <a:solidFill>
                  <a:srgbClr val="F0A500"/>
                </a:solidFill>
              </a:rPr>
              <a:t>Evidence</a:t>
            </a:r>
            <a:r>
              <a:rPr dirty="0" sz="1100" spc="65">
                <a:solidFill>
                  <a:srgbClr val="F0A500"/>
                </a:solidFill>
              </a:rPr>
              <a:t> </a:t>
            </a:r>
            <a:r>
              <a:rPr dirty="0" sz="1100">
                <a:solidFill>
                  <a:srgbClr val="F0A500"/>
                </a:solidFill>
              </a:rPr>
              <a:t>Base</a:t>
            </a:r>
            <a:r>
              <a:rPr dirty="0" sz="1100" spc="65">
                <a:solidFill>
                  <a:srgbClr val="F0A500"/>
                </a:solidFill>
              </a:rPr>
              <a:t> </a:t>
            </a:r>
            <a:r>
              <a:rPr dirty="0" sz="1100">
                <a:solidFill>
                  <a:srgbClr val="F0A500"/>
                </a:solidFill>
              </a:rPr>
              <a:t>Supporting</a:t>
            </a:r>
            <a:r>
              <a:rPr dirty="0" sz="1100" spc="65">
                <a:solidFill>
                  <a:srgbClr val="F0A500"/>
                </a:solidFill>
              </a:rPr>
              <a:t> </a:t>
            </a:r>
            <a:r>
              <a:rPr dirty="0" sz="1100">
                <a:solidFill>
                  <a:srgbClr val="F0A500"/>
                </a:solidFill>
              </a:rPr>
              <a:t>the</a:t>
            </a:r>
            <a:r>
              <a:rPr dirty="0" sz="1100" spc="65">
                <a:solidFill>
                  <a:srgbClr val="F0A500"/>
                </a:solidFill>
              </a:rPr>
              <a:t> </a:t>
            </a:r>
            <a:r>
              <a:rPr dirty="0" sz="1100">
                <a:solidFill>
                  <a:srgbClr val="F0A500"/>
                </a:solidFill>
              </a:rPr>
              <a:t>180-Day</a:t>
            </a:r>
            <a:r>
              <a:rPr dirty="0" sz="1100" spc="70">
                <a:solidFill>
                  <a:srgbClr val="F0A500"/>
                </a:solidFill>
              </a:rPr>
              <a:t> </a:t>
            </a:r>
            <a:r>
              <a:rPr dirty="0" sz="1100">
                <a:solidFill>
                  <a:srgbClr val="F0A500"/>
                </a:solidFill>
              </a:rPr>
              <a:t>India</a:t>
            </a:r>
            <a:r>
              <a:rPr dirty="0" sz="1100" spc="65">
                <a:solidFill>
                  <a:srgbClr val="F0A500"/>
                </a:solidFill>
              </a:rPr>
              <a:t> </a:t>
            </a:r>
            <a:r>
              <a:rPr dirty="0" sz="1100">
                <a:solidFill>
                  <a:srgbClr val="F0A500"/>
                </a:solidFill>
              </a:rPr>
              <a:t>Knee</a:t>
            </a:r>
            <a:r>
              <a:rPr dirty="0" sz="1100" spc="65">
                <a:solidFill>
                  <a:srgbClr val="F0A500"/>
                </a:solidFill>
              </a:rPr>
              <a:t> </a:t>
            </a:r>
            <a:r>
              <a:rPr dirty="0" sz="1100">
                <a:solidFill>
                  <a:srgbClr val="F0A500"/>
                </a:solidFill>
              </a:rPr>
              <a:t>Joint</a:t>
            </a:r>
            <a:r>
              <a:rPr dirty="0" sz="1100" spc="65">
                <a:solidFill>
                  <a:srgbClr val="F0A500"/>
                </a:solidFill>
              </a:rPr>
              <a:t> </a:t>
            </a:r>
            <a:r>
              <a:rPr dirty="0" sz="1100">
                <a:solidFill>
                  <a:srgbClr val="F0A500"/>
                </a:solidFill>
              </a:rPr>
              <a:t>Revenue</a:t>
            </a:r>
            <a:r>
              <a:rPr dirty="0" sz="1100" spc="70">
                <a:solidFill>
                  <a:srgbClr val="F0A500"/>
                </a:solidFill>
              </a:rPr>
              <a:t> </a:t>
            </a:r>
            <a:r>
              <a:rPr dirty="0" sz="1100">
                <a:solidFill>
                  <a:srgbClr val="F0A500"/>
                </a:solidFill>
              </a:rPr>
              <a:t>Growth</a:t>
            </a:r>
            <a:r>
              <a:rPr dirty="0" sz="1100" spc="65">
                <a:solidFill>
                  <a:srgbClr val="F0A500"/>
                </a:solidFill>
              </a:rPr>
              <a:t> </a:t>
            </a:r>
            <a:r>
              <a:rPr dirty="0" sz="1100" spc="-20">
                <a:solidFill>
                  <a:srgbClr val="F0A500"/>
                </a:solidFill>
              </a:rPr>
              <a:t>Plan</a:t>
            </a:r>
            <a:endParaRPr sz="1100"/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647699" y="1152525"/>
          <a:ext cx="5391150" cy="31781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9565"/>
                <a:gridCol w="4985385"/>
              </a:tblGrid>
              <a:tr h="551815">
                <a:tc>
                  <a:txBody>
                    <a:bodyPr/>
                    <a:lstStyle/>
                    <a:p>
                      <a:pPr algn="ctr" marL="5715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dirty="0" sz="950" spc="-50" b="1">
                          <a:solidFill>
                            <a:srgbClr val="F0A500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88900">
                    <a:lnB w="76200">
                      <a:solidFill>
                        <a:srgbClr val="F0F4F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7000" marR="269240">
                        <a:lnSpc>
                          <a:spcPct val="118100"/>
                        </a:lnSpc>
                        <a:spcBef>
                          <a:spcPts val="555"/>
                        </a:spcBef>
                      </a:pPr>
                      <a:r>
                        <a:rPr dirty="0" sz="90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GlobalData Healthcare (2024). </a:t>
                      </a:r>
                      <a:r>
                        <a:rPr dirty="0" sz="900" i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India Orthopaedic Implants Market Outlook to 2028. </a:t>
                      </a:r>
                      <a:r>
                        <a:rPr dirty="0" sz="900" spc="-1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Market </a:t>
                      </a:r>
                      <a:r>
                        <a:rPr dirty="0" sz="90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size USD 2.8B; CAGR 5.57%. GlobalData Plc, </a:t>
                      </a:r>
                      <a:r>
                        <a:rPr dirty="0" sz="900" spc="-1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London.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70485">
                    <a:lnB w="76200">
                      <a:solidFill>
                        <a:srgbClr val="F0F4F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80390">
                <a:tc>
                  <a:txBody>
                    <a:bodyPr/>
                    <a:lstStyle/>
                    <a:p>
                      <a:pPr algn="ctr" marL="5715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dirty="0" sz="950" spc="-50" b="1">
                          <a:solidFill>
                            <a:srgbClr val="F0A500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127000">
                    <a:lnT w="76200">
                      <a:solidFill>
                        <a:srgbClr val="F0F4F7"/>
                      </a:solidFill>
                      <a:prstDash val="solid"/>
                    </a:lnT>
                    <a:lnB w="76200">
                      <a:solidFill>
                        <a:srgbClr val="F0F4F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7000" marR="222885">
                        <a:lnSpc>
                          <a:spcPct val="111100"/>
                        </a:lnSpc>
                        <a:spcBef>
                          <a:spcPts val="930"/>
                        </a:spcBef>
                      </a:pPr>
                      <a:r>
                        <a:rPr dirty="0" sz="90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Zimmer</a:t>
                      </a:r>
                      <a:r>
                        <a:rPr dirty="0" sz="900" spc="-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Biomet</a:t>
                      </a:r>
                      <a:r>
                        <a:rPr dirty="0" sz="900" spc="-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Holdings, Inc.</a:t>
                      </a:r>
                      <a:r>
                        <a:rPr dirty="0" sz="900" spc="-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(2024). </a:t>
                      </a:r>
                      <a:r>
                        <a:rPr dirty="0" sz="900" i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Annual</a:t>
                      </a:r>
                      <a:r>
                        <a:rPr dirty="0" sz="900" spc="-5" i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i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Report 2023–24:</a:t>
                      </a:r>
                      <a:r>
                        <a:rPr dirty="0" sz="900" spc="-5" i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i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ROSA</a:t>
                      </a:r>
                      <a:r>
                        <a:rPr dirty="0" sz="900" spc="-35" i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i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Knee</a:t>
                      </a:r>
                      <a:r>
                        <a:rPr dirty="0" sz="900" spc="-5" i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i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System</a:t>
                      </a:r>
                      <a:r>
                        <a:rPr dirty="0" sz="900" spc="-5" i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spc="-10" i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Clinical </a:t>
                      </a:r>
                      <a:r>
                        <a:rPr dirty="0" sz="900" i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Evidence</a:t>
                      </a:r>
                      <a:r>
                        <a:rPr dirty="0" sz="900" spc="-10" i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Summary. </a:t>
                      </a:r>
                      <a:r>
                        <a:rPr dirty="0" sz="900" spc="-1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Warsaw, </a:t>
                      </a:r>
                      <a:r>
                        <a:rPr dirty="0" sz="90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Indiana:</a:t>
                      </a:r>
                      <a:r>
                        <a:rPr dirty="0" sz="900" spc="-1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Zimmer</a:t>
                      </a:r>
                      <a:r>
                        <a:rPr dirty="0" sz="900" spc="-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spc="-1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Biomet.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118110">
                    <a:lnT w="76200">
                      <a:solidFill>
                        <a:srgbClr val="F0F4F7"/>
                      </a:solidFill>
                      <a:prstDash val="solid"/>
                    </a:lnT>
                    <a:lnB w="76200">
                      <a:solidFill>
                        <a:srgbClr val="F0F4F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51840">
                <a:tc>
                  <a:txBody>
                    <a:bodyPr/>
                    <a:lstStyle/>
                    <a:p>
                      <a:pPr algn="ctr" marL="5715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dirty="0" sz="950" spc="-50" b="1">
                          <a:solidFill>
                            <a:srgbClr val="F0A500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127000">
                    <a:lnT w="76200">
                      <a:solidFill>
                        <a:srgbClr val="F0F4F7"/>
                      </a:solidFill>
                      <a:prstDash val="solid"/>
                    </a:lnT>
                    <a:lnB w="76200">
                      <a:solidFill>
                        <a:srgbClr val="F0F4F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7000" marR="237490">
                        <a:lnSpc>
                          <a:spcPct val="118100"/>
                        </a:lnSpc>
                        <a:spcBef>
                          <a:spcPts val="855"/>
                        </a:spcBef>
                      </a:pPr>
                      <a:r>
                        <a:rPr dirty="0" sz="90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Kayani B, et al. (2019). Robotic-arm assisted total knee arthroplasty has a learning curve </a:t>
                      </a:r>
                      <a:r>
                        <a:rPr dirty="0" sz="900" spc="-2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of </a:t>
                      </a:r>
                      <a:r>
                        <a:rPr dirty="0" sz="90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seven</a:t>
                      </a:r>
                      <a:r>
                        <a:rPr dirty="0" sz="900" spc="-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cases</a:t>
                      </a:r>
                      <a:r>
                        <a:rPr dirty="0" sz="900" spc="-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for</a:t>
                      </a:r>
                      <a:r>
                        <a:rPr dirty="0" sz="900" spc="-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integration</a:t>
                      </a:r>
                      <a:r>
                        <a:rPr dirty="0" sz="900" spc="-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into</a:t>
                      </a:r>
                      <a:r>
                        <a:rPr dirty="0" sz="900" spc="-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the</a:t>
                      </a:r>
                      <a:r>
                        <a:rPr dirty="0" sz="900" spc="-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surgical</a:t>
                      </a:r>
                      <a:r>
                        <a:rPr dirty="0" sz="900" spc="-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workflow.</a:t>
                      </a:r>
                      <a:r>
                        <a:rPr dirty="0" sz="900" spc="-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i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Bone</a:t>
                      </a:r>
                      <a:r>
                        <a:rPr dirty="0" sz="900" spc="-5" i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i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Joint</a:t>
                      </a:r>
                      <a:r>
                        <a:rPr dirty="0" sz="900" spc="-5" i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i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J. </a:t>
                      </a:r>
                      <a:r>
                        <a:rPr dirty="0" sz="90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101-B(8):1081–</a:t>
                      </a:r>
                      <a:r>
                        <a:rPr dirty="0" sz="900" spc="-1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1088. </a:t>
                      </a:r>
                      <a:r>
                        <a:rPr dirty="0" sz="90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DOI: 10.1302/0301-620X.101B8.BJJ-2019-</a:t>
                      </a:r>
                      <a:r>
                        <a:rPr dirty="0" sz="900" spc="-1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0195.R1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108585">
                    <a:lnT w="76200">
                      <a:solidFill>
                        <a:srgbClr val="F0F4F7"/>
                      </a:solidFill>
                      <a:prstDash val="solid"/>
                    </a:lnT>
                    <a:lnB w="76200">
                      <a:solidFill>
                        <a:srgbClr val="F0F4F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42315">
                <a:tc>
                  <a:txBody>
                    <a:bodyPr/>
                    <a:lstStyle/>
                    <a:p>
                      <a:pPr algn="ctr" marL="5715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dirty="0" sz="950" spc="-50" b="1">
                          <a:solidFill>
                            <a:srgbClr val="F0A500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127000">
                    <a:lnT w="76200">
                      <a:solidFill>
                        <a:srgbClr val="F0F4F7"/>
                      </a:solidFill>
                      <a:prstDash val="solid"/>
                    </a:lnT>
                    <a:lnB w="76200">
                      <a:solidFill>
                        <a:srgbClr val="F0F4F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marL="127000" marR="163195">
                        <a:lnSpc>
                          <a:spcPct val="114599"/>
                        </a:lnSpc>
                        <a:spcBef>
                          <a:spcPts val="890"/>
                        </a:spcBef>
                      </a:pPr>
                      <a:r>
                        <a:rPr dirty="0" sz="90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Seidenstein</a:t>
                      </a:r>
                      <a:r>
                        <a:rPr dirty="0" sz="900" spc="-5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A,</a:t>
                      </a:r>
                      <a:r>
                        <a:rPr dirty="0" sz="900" spc="-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et</a:t>
                      </a:r>
                      <a:r>
                        <a:rPr dirty="0" sz="900" spc="-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al.</a:t>
                      </a:r>
                      <a:r>
                        <a:rPr dirty="0" sz="900" spc="-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(2021).</a:t>
                      </a:r>
                      <a:r>
                        <a:rPr dirty="0" sz="900" spc="-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Better</a:t>
                      </a:r>
                      <a:r>
                        <a:rPr dirty="0" sz="900" spc="-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accuracy</a:t>
                      </a:r>
                      <a:r>
                        <a:rPr dirty="0" sz="900" spc="-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and</a:t>
                      </a:r>
                      <a:r>
                        <a:rPr dirty="0" sz="900" spc="-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reproducibility</a:t>
                      </a:r>
                      <a:r>
                        <a:rPr dirty="0" sz="900" spc="-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of</a:t>
                      </a:r>
                      <a:r>
                        <a:rPr dirty="0" sz="900" spc="-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new</a:t>
                      </a:r>
                      <a:r>
                        <a:rPr dirty="0" sz="900" spc="-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image-based</a:t>
                      </a:r>
                      <a:r>
                        <a:rPr dirty="0" sz="900" spc="-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spc="-1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robotic-</a:t>
                      </a:r>
                      <a:r>
                        <a:rPr dirty="0" sz="90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assistance</a:t>
                      </a:r>
                      <a:r>
                        <a:rPr dirty="0" sz="900" spc="-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compared</a:t>
                      </a:r>
                      <a:r>
                        <a:rPr dirty="0" sz="900" spc="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to</a:t>
                      </a:r>
                      <a:r>
                        <a:rPr dirty="0" sz="900" spc="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conventional</a:t>
                      </a:r>
                      <a:r>
                        <a:rPr dirty="0" sz="900" spc="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instrumented</a:t>
                      </a:r>
                      <a:r>
                        <a:rPr dirty="0" sz="900" spc="1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total</a:t>
                      </a:r>
                      <a:r>
                        <a:rPr dirty="0" sz="900" spc="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knee</a:t>
                      </a:r>
                      <a:r>
                        <a:rPr dirty="0" sz="900" spc="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spc="-1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arthroplasty.</a:t>
                      </a:r>
                      <a:r>
                        <a:rPr dirty="0" sz="900" spc="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i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Knee</a:t>
                      </a:r>
                      <a:r>
                        <a:rPr dirty="0" sz="900" spc="5" i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i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Surg</a:t>
                      </a:r>
                      <a:r>
                        <a:rPr dirty="0" sz="900" spc="10" i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spc="-10" i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Sports Traumatol</a:t>
                      </a:r>
                      <a:r>
                        <a:rPr dirty="0" sz="900" spc="-30" i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i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Arthrosc.</a:t>
                      </a:r>
                      <a:r>
                        <a:rPr dirty="0" sz="900" spc="5" i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29:859–</a:t>
                      </a:r>
                      <a:r>
                        <a:rPr dirty="0" sz="900" spc="-2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866.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113030">
                    <a:lnT w="76200">
                      <a:solidFill>
                        <a:srgbClr val="F0F4F7"/>
                      </a:solidFill>
                      <a:prstDash val="solid"/>
                    </a:lnT>
                    <a:lnB w="76200">
                      <a:solidFill>
                        <a:srgbClr val="F0F4F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51815">
                <a:tc>
                  <a:txBody>
                    <a:bodyPr/>
                    <a:lstStyle/>
                    <a:p>
                      <a:pPr algn="ctr" marL="5715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dirty="0" sz="950" spc="-50" b="1">
                          <a:solidFill>
                            <a:srgbClr val="F0A500"/>
                          </a:solidFill>
                          <a:latin typeface="Arial"/>
                          <a:cs typeface="Arial"/>
                        </a:rPr>
                        <a:t>5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127000">
                    <a:lnT w="76200">
                      <a:solidFill>
                        <a:srgbClr val="F0F4F7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7000" marR="216535">
                        <a:lnSpc>
                          <a:spcPct val="118100"/>
                        </a:lnSpc>
                        <a:spcBef>
                          <a:spcPts val="855"/>
                        </a:spcBef>
                      </a:pPr>
                      <a:r>
                        <a:rPr dirty="0" sz="90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Indian</a:t>
                      </a:r>
                      <a:r>
                        <a:rPr dirty="0" sz="900" spc="-1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Orthopaedic</a:t>
                      </a:r>
                      <a:r>
                        <a:rPr dirty="0" sz="900" spc="-5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Association</a:t>
                      </a:r>
                      <a:r>
                        <a:rPr dirty="0" sz="900" spc="-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(IOA). (2023).</a:t>
                      </a:r>
                      <a:r>
                        <a:rPr dirty="0" sz="900" spc="-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i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Annual</a:t>
                      </a:r>
                      <a:r>
                        <a:rPr dirty="0" sz="900" spc="-5" i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i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Statistics Report:</a:t>
                      </a:r>
                      <a:r>
                        <a:rPr dirty="0" sz="900" spc="-5" i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i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TKA</a:t>
                      </a:r>
                      <a:r>
                        <a:rPr dirty="0" sz="900" spc="-40" i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i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Volume </a:t>
                      </a:r>
                      <a:r>
                        <a:rPr dirty="0" sz="900" spc="-20" i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Trends </a:t>
                      </a:r>
                      <a:r>
                        <a:rPr dirty="0" sz="900" i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in India. </a:t>
                      </a:r>
                      <a:r>
                        <a:rPr dirty="0" sz="90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New Delhi: IOA</a:t>
                      </a:r>
                      <a:r>
                        <a:rPr dirty="0" sz="900" spc="-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spc="-1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Secretariat.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108585">
                    <a:lnT w="76200">
                      <a:solidFill>
                        <a:srgbClr val="F0F4F7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6248399" y="1152525"/>
          <a:ext cx="5391150" cy="28543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3855"/>
                <a:gridCol w="4950460"/>
              </a:tblGrid>
              <a:tr h="551815">
                <a:tc>
                  <a:txBody>
                    <a:bodyPr/>
                    <a:lstStyle/>
                    <a:p>
                      <a:pPr algn="ctr" marR="21590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dirty="0" sz="950" spc="-50" b="1">
                          <a:solidFill>
                            <a:srgbClr val="F0A500"/>
                          </a:solidFill>
                          <a:latin typeface="Arial"/>
                          <a:cs typeface="Arial"/>
                        </a:rPr>
                        <a:t>6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88900">
                    <a:lnB w="76200">
                      <a:solidFill>
                        <a:srgbClr val="F0F4F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dirty="0" sz="90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Stryker</a:t>
                      </a:r>
                      <a:r>
                        <a:rPr dirty="0" sz="900" spc="-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Corporation (2024). </a:t>
                      </a:r>
                      <a:r>
                        <a:rPr dirty="0" sz="900" i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MAKO SmartRobotics System — </a:t>
                      </a:r>
                      <a:r>
                        <a:rPr dirty="0" sz="900" spc="-10" i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Technical</a:t>
                      </a:r>
                      <a:r>
                        <a:rPr dirty="0" sz="900" i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spc="-10" i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Specifications.</a:t>
                      </a:r>
                      <a:endParaRPr sz="900">
                        <a:latin typeface="Arial"/>
                        <a:cs typeface="Arial"/>
                      </a:endParaRPr>
                    </a:p>
                    <a:p>
                      <a:pPr marL="92710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dirty="0" sz="90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Kalamazoo,</a:t>
                      </a:r>
                      <a:r>
                        <a:rPr dirty="0" sz="900" spc="-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MI: Stryker Orthopaedics.</a:t>
                      </a:r>
                      <a:r>
                        <a:rPr dirty="0" sz="900" spc="-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[36-landmark mapping cited from</a:t>
                      </a:r>
                      <a:r>
                        <a:rPr dirty="0" sz="900" spc="-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product </a:t>
                      </a:r>
                      <a:r>
                        <a:rPr dirty="0" sz="900" spc="-1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labelling]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95250">
                    <a:lnB w="76200">
                      <a:solidFill>
                        <a:srgbClr val="F0F4F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80390">
                <a:tc>
                  <a:txBody>
                    <a:bodyPr/>
                    <a:lstStyle/>
                    <a:p>
                      <a:pPr algn="ctr" marR="21590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dirty="0" sz="950" spc="-50" b="1">
                          <a:solidFill>
                            <a:srgbClr val="F0A500"/>
                          </a:solidFill>
                          <a:latin typeface="Arial"/>
                          <a:cs typeface="Arial"/>
                        </a:rPr>
                        <a:t>7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127000">
                    <a:lnT w="76200">
                      <a:solidFill>
                        <a:srgbClr val="F0F4F7"/>
                      </a:solidFill>
                      <a:prstDash val="solid"/>
                    </a:lnT>
                    <a:lnB w="76200">
                      <a:solidFill>
                        <a:srgbClr val="F0F4F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2710" marR="275590">
                        <a:lnSpc>
                          <a:spcPct val="111100"/>
                        </a:lnSpc>
                        <a:spcBef>
                          <a:spcPts val="930"/>
                        </a:spcBef>
                      </a:pPr>
                      <a:r>
                        <a:rPr dirty="0" sz="90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CII-KPMG (2023). </a:t>
                      </a:r>
                      <a:r>
                        <a:rPr dirty="0" sz="900" i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Healthcare in India: Emerging Market Dynamics and Corporate </a:t>
                      </a:r>
                      <a:r>
                        <a:rPr dirty="0" sz="900" spc="-10" i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Hospital </a:t>
                      </a:r>
                      <a:r>
                        <a:rPr dirty="0" sz="900" i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Expansion. </a:t>
                      </a:r>
                      <a:r>
                        <a:rPr dirty="0" sz="90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New Delhi: Confederation of Indian </a:t>
                      </a:r>
                      <a:r>
                        <a:rPr dirty="0" sz="900" spc="-1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Industry.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118110">
                    <a:lnT w="76200">
                      <a:solidFill>
                        <a:srgbClr val="F0F4F7"/>
                      </a:solidFill>
                      <a:prstDash val="solid"/>
                    </a:lnT>
                    <a:lnB w="76200">
                      <a:solidFill>
                        <a:srgbClr val="F0F4F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89915">
                <a:tc>
                  <a:txBody>
                    <a:bodyPr/>
                    <a:lstStyle/>
                    <a:p>
                      <a:pPr algn="ctr" marR="21590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dirty="0" sz="950" spc="-50" b="1">
                          <a:solidFill>
                            <a:srgbClr val="F0A500"/>
                          </a:solidFill>
                          <a:latin typeface="Arial"/>
                          <a:cs typeface="Arial"/>
                        </a:rPr>
                        <a:t>8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127000">
                    <a:lnT w="76200">
                      <a:solidFill>
                        <a:srgbClr val="F0F4F7"/>
                      </a:solidFill>
                      <a:prstDash val="solid"/>
                    </a:lnT>
                    <a:lnB w="76200">
                      <a:solidFill>
                        <a:srgbClr val="F0F4F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2710" marR="182245">
                        <a:lnSpc>
                          <a:spcPct val="118100"/>
                        </a:lnSpc>
                        <a:spcBef>
                          <a:spcPts val="855"/>
                        </a:spcBef>
                      </a:pPr>
                      <a:r>
                        <a:rPr dirty="0" sz="90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National Pharmaceutical Pricing</a:t>
                      </a:r>
                      <a:r>
                        <a:rPr dirty="0" sz="900" spc="-5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Authority </a:t>
                      </a:r>
                      <a:r>
                        <a:rPr dirty="0" sz="900" spc="-1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(NPPA).</a:t>
                      </a:r>
                      <a:r>
                        <a:rPr dirty="0" sz="90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(2024). </a:t>
                      </a:r>
                      <a:r>
                        <a:rPr dirty="0" sz="900" i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Orthopaedic Implant Price </a:t>
                      </a:r>
                      <a:r>
                        <a:rPr dirty="0" sz="900" spc="-10" i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Ceiling </a:t>
                      </a:r>
                      <a:r>
                        <a:rPr dirty="0" sz="900" i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Notifications. </a:t>
                      </a:r>
                      <a:r>
                        <a:rPr dirty="0" sz="90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Ministry of Chemicals and Fertilizers, Government of </a:t>
                      </a:r>
                      <a:r>
                        <a:rPr dirty="0" sz="900" spc="-1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India.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108585">
                    <a:lnT w="76200">
                      <a:solidFill>
                        <a:srgbClr val="F0F4F7"/>
                      </a:solidFill>
                      <a:prstDash val="solid"/>
                    </a:lnT>
                    <a:lnB w="76200">
                      <a:solidFill>
                        <a:srgbClr val="F0F4F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80390">
                <a:tc>
                  <a:txBody>
                    <a:bodyPr/>
                    <a:lstStyle/>
                    <a:p>
                      <a:pPr algn="ctr" marR="21590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dirty="0" sz="950" spc="-50" b="1">
                          <a:solidFill>
                            <a:srgbClr val="F0A500"/>
                          </a:solidFill>
                          <a:latin typeface="Arial"/>
                          <a:cs typeface="Arial"/>
                        </a:rPr>
                        <a:t>9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127000">
                    <a:lnT w="76200">
                      <a:solidFill>
                        <a:srgbClr val="F0F4F7"/>
                      </a:solidFill>
                      <a:prstDash val="solid"/>
                    </a:lnT>
                    <a:lnB w="76200">
                      <a:solidFill>
                        <a:srgbClr val="F0F4F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2710" marR="542290">
                        <a:lnSpc>
                          <a:spcPct val="118100"/>
                        </a:lnSpc>
                        <a:spcBef>
                          <a:spcPts val="855"/>
                        </a:spcBef>
                      </a:pPr>
                      <a:r>
                        <a:rPr dirty="0" sz="90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Dasgupta</a:t>
                      </a:r>
                      <a:r>
                        <a:rPr dirty="0" sz="900" spc="-5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A.</a:t>
                      </a:r>
                      <a:r>
                        <a:rPr dirty="0" sz="900" spc="-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(2026). </a:t>
                      </a:r>
                      <a:r>
                        <a:rPr dirty="0" sz="900" i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Zimmer</a:t>
                      </a:r>
                      <a:r>
                        <a:rPr dirty="0" sz="900" spc="-5" i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i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Biomet India</a:t>
                      </a:r>
                      <a:r>
                        <a:rPr dirty="0" sz="900" spc="-5" i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i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— 90-Day</a:t>
                      </a:r>
                      <a:r>
                        <a:rPr dirty="0" sz="900" spc="-5" i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i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Knee</a:t>
                      </a:r>
                      <a:r>
                        <a:rPr dirty="0" sz="900" spc="-5" i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i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Revival Plan.</a:t>
                      </a:r>
                      <a:r>
                        <a:rPr dirty="0" sz="900" spc="-55" i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spc="-1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ADGcatalyst </a:t>
                      </a:r>
                      <a:r>
                        <a:rPr dirty="0" sz="90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Strategic Consulting, New Delhi. [Internal consulting </a:t>
                      </a:r>
                      <a:r>
                        <a:rPr dirty="0" sz="900" spc="-1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document]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108585">
                    <a:lnT w="76200">
                      <a:solidFill>
                        <a:srgbClr val="F0F4F7"/>
                      </a:solidFill>
                      <a:prstDash val="solid"/>
                    </a:lnT>
                    <a:lnB w="76200">
                      <a:solidFill>
                        <a:srgbClr val="F0F4F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51815">
                <a:tc>
                  <a:txBody>
                    <a:bodyPr/>
                    <a:lstStyle/>
                    <a:p>
                      <a:pPr algn="ctr" marL="40005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dirty="0" sz="950" spc="-25" b="1">
                          <a:solidFill>
                            <a:srgbClr val="F0A500"/>
                          </a:solidFill>
                          <a:latin typeface="Arial"/>
                          <a:cs typeface="Arial"/>
                        </a:rPr>
                        <a:t>10</a:t>
                      </a:r>
                      <a:endParaRPr sz="950">
                        <a:latin typeface="Arial"/>
                        <a:cs typeface="Arial"/>
                      </a:endParaRPr>
                    </a:p>
                  </a:txBody>
                  <a:tcPr marL="0" marR="0" marB="0" marT="127000">
                    <a:lnT w="76200">
                      <a:solidFill>
                        <a:srgbClr val="F0F4F7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2710" marR="237490">
                        <a:lnSpc>
                          <a:spcPct val="118100"/>
                        </a:lnSpc>
                        <a:spcBef>
                          <a:spcPts val="855"/>
                        </a:spcBef>
                      </a:pPr>
                      <a:r>
                        <a:rPr dirty="0" sz="90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WHO</a:t>
                      </a:r>
                      <a:r>
                        <a:rPr dirty="0" sz="900" spc="-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Global</a:t>
                      </a:r>
                      <a:r>
                        <a:rPr dirty="0" sz="900" spc="-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Health Observatory</a:t>
                      </a:r>
                      <a:r>
                        <a:rPr dirty="0" sz="900" spc="-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(2023). </a:t>
                      </a:r>
                      <a:r>
                        <a:rPr dirty="0" sz="900" i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Musculoskeletal</a:t>
                      </a:r>
                      <a:r>
                        <a:rPr dirty="0" sz="900" spc="-5" i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i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Conditions: Osteoarthritis</a:t>
                      </a:r>
                      <a:r>
                        <a:rPr dirty="0" sz="900" spc="-5" i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spc="-10" i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Burden </a:t>
                      </a:r>
                      <a:r>
                        <a:rPr dirty="0" sz="900" i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in</a:t>
                      </a:r>
                      <a:r>
                        <a:rPr dirty="0" sz="900" spc="-5" i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i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South-East</a:t>
                      </a:r>
                      <a:r>
                        <a:rPr dirty="0" sz="900" spc="-40" i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i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Asia.</a:t>
                      </a:r>
                      <a:r>
                        <a:rPr dirty="0" sz="900" spc="-5" i="1">
                          <a:solidFill>
                            <a:srgbClr val="00336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Geneva:</a:t>
                      </a:r>
                      <a:r>
                        <a:rPr dirty="0" sz="900" spc="-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World</a:t>
                      </a:r>
                      <a:r>
                        <a:rPr dirty="0" sz="900" spc="-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Health</a:t>
                      </a:r>
                      <a:r>
                        <a:rPr dirty="0" sz="900" spc="-5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spc="-1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Organization.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108585">
                    <a:lnT w="76200">
                      <a:solidFill>
                        <a:srgbClr val="F0F4F7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pSp>
        <p:nvGrpSpPr>
          <p:cNvPr id="8" name="object 8"/>
          <p:cNvGrpSpPr/>
          <p:nvPr/>
        </p:nvGrpSpPr>
        <p:grpSpPr>
          <a:xfrm>
            <a:off x="647699" y="5972175"/>
            <a:ext cx="10915650" cy="514350"/>
            <a:chOff x="647699" y="5972175"/>
            <a:chExt cx="10915650" cy="514350"/>
          </a:xfrm>
        </p:grpSpPr>
        <p:sp>
          <p:nvSpPr>
            <p:cNvPr id="9" name="object 9"/>
            <p:cNvSpPr/>
            <p:nvPr/>
          </p:nvSpPr>
          <p:spPr>
            <a:xfrm>
              <a:off x="647699" y="5972175"/>
              <a:ext cx="10915650" cy="514350"/>
            </a:xfrm>
            <a:custGeom>
              <a:avLst/>
              <a:gdLst/>
              <a:ahLst/>
              <a:cxnLst/>
              <a:rect l="l" t="t" r="r" b="b"/>
              <a:pathLst>
                <a:path w="10915650" h="514350">
                  <a:moveTo>
                    <a:pt x="10915649" y="514349"/>
                  </a:moveTo>
                  <a:lnTo>
                    <a:pt x="0" y="514349"/>
                  </a:lnTo>
                  <a:lnTo>
                    <a:pt x="0" y="0"/>
                  </a:lnTo>
                  <a:lnTo>
                    <a:pt x="10915649" y="0"/>
                  </a:lnTo>
                  <a:lnTo>
                    <a:pt x="10915649" y="514349"/>
                  </a:lnTo>
                  <a:close/>
                </a:path>
              </a:pathLst>
            </a:custGeom>
            <a:solidFill>
              <a:srgbClr val="E7F0F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647699" y="5972175"/>
              <a:ext cx="38100" cy="514350"/>
            </a:xfrm>
            <a:custGeom>
              <a:avLst/>
              <a:gdLst/>
              <a:ahLst/>
              <a:cxnLst/>
              <a:rect l="l" t="t" r="r" b="b"/>
              <a:pathLst>
                <a:path w="38100" h="514350">
                  <a:moveTo>
                    <a:pt x="38099" y="514349"/>
                  </a:moveTo>
                  <a:lnTo>
                    <a:pt x="0" y="514349"/>
                  </a:lnTo>
                  <a:lnTo>
                    <a:pt x="0" y="0"/>
                  </a:lnTo>
                  <a:lnTo>
                    <a:pt x="38099" y="0"/>
                  </a:lnTo>
                  <a:lnTo>
                    <a:pt x="38099" y="514349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/>
          <p:nvPr/>
        </p:nvSpPr>
        <p:spPr>
          <a:xfrm>
            <a:off x="685799" y="6029960"/>
            <a:ext cx="10877550" cy="3492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52400" marR="359410">
              <a:lnSpc>
                <a:spcPct val="118100"/>
              </a:lnSpc>
              <a:spcBef>
                <a:spcPts val="100"/>
              </a:spcBef>
            </a:pPr>
            <a:r>
              <a:rPr dirty="0" sz="900" b="1">
                <a:solidFill>
                  <a:srgbClr val="444444"/>
                </a:solidFill>
                <a:latin typeface="Arial"/>
                <a:cs typeface="Arial"/>
              </a:rPr>
              <a:t>Disclaimer:</a:t>
            </a:r>
            <a:r>
              <a:rPr dirty="0" sz="900" spc="-20" b="1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444444"/>
                </a:solidFill>
                <a:latin typeface="Arial"/>
                <a:cs typeface="Arial"/>
              </a:rPr>
              <a:t>This document is prepared</a:t>
            </a:r>
            <a:r>
              <a:rPr dirty="0" sz="900" spc="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444444"/>
                </a:solidFill>
                <a:latin typeface="Arial"/>
                <a:cs typeface="Arial"/>
              </a:rPr>
              <a:t>for strategic consulting purposes</a:t>
            </a:r>
            <a:r>
              <a:rPr dirty="0" sz="900" spc="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900" spc="-20">
                <a:solidFill>
                  <a:srgbClr val="444444"/>
                </a:solidFill>
                <a:latin typeface="Arial"/>
                <a:cs typeface="Arial"/>
              </a:rPr>
              <a:t>only.</a:t>
            </a:r>
            <a:r>
              <a:rPr dirty="0" sz="900" spc="-5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444444"/>
                </a:solidFill>
                <a:latin typeface="Arial"/>
                <a:cs typeface="Arial"/>
              </a:rPr>
              <a:t>All market data are</a:t>
            </a:r>
            <a:r>
              <a:rPr dirty="0" sz="900" spc="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444444"/>
                </a:solidFill>
                <a:latin typeface="Arial"/>
                <a:cs typeface="Arial"/>
              </a:rPr>
              <a:t>sourced from publicly available reports.</a:t>
            </a:r>
            <a:r>
              <a:rPr dirty="0" sz="900" spc="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444444"/>
                </a:solidFill>
                <a:latin typeface="Arial"/>
                <a:cs typeface="Arial"/>
              </a:rPr>
              <a:t>Clinical claims are based</a:t>
            </a:r>
            <a:r>
              <a:rPr dirty="0" sz="900" spc="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444444"/>
                </a:solidFill>
                <a:latin typeface="Arial"/>
                <a:cs typeface="Arial"/>
              </a:rPr>
              <a:t>on published peer-reviewed literature.</a:t>
            </a:r>
            <a:r>
              <a:rPr dirty="0" sz="900" spc="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900" spc="-25">
                <a:solidFill>
                  <a:srgbClr val="444444"/>
                </a:solidFill>
                <a:latin typeface="Arial"/>
                <a:cs typeface="Arial"/>
              </a:rPr>
              <a:t>No </a:t>
            </a:r>
            <a:r>
              <a:rPr dirty="0" sz="900">
                <a:solidFill>
                  <a:srgbClr val="444444"/>
                </a:solidFill>
                <a:latin typeface="Arial"/>
                <a:cs typeface="Arial"/>
              </a:rPr>
              <a:t>proprietary</a:t>
            </a:r>
            <a:r>
              <a:rPr dirty="0" sz="900" spc="-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444444"/>
                </a:solidFill>
                <a:latin typeface="Arial"/>
                <a:cs typeface="Arial"/>
              </a:rPr>
              <a:t>Zimmer</a:t>
            </a:r>
            <a:r>
              <a:rPr dirty="0" sz="900" spc="-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444444"/>
                </a:solidFill>
                <a:latin typeface="Arial"/>
                <a:cs typeface="Arial"/>
              </a:rPr>
              <a:t>Biomet</a:t>
            </a:r>
            <a:r>
              <a:rPr dirty="0" sz="900" spc="-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444444"/>
                </a:solidFill>
                <a:latin typeface="Arial"/>
                <a:cs typeface="Arial"/>
              </a:rPr>
              <a:t>internal data</a:t>
            </a:r>
            <a:r>
              <a:rPr dirty="0" sz="900" spc="-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444444"/>
                </a:solidFill>
                <a:latin typeface="Arial"/>
                <a:cs typeface="Arial"/>
              </a:rPr>
              <a:t>has</a:t>
            </a:r>
            <a:r>
              <a:rPr dirty="0" sz="900" spc="-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444444"/>
                </a:solidFill>
                <a:latin typeface="Arial"/>
                <a:cs typeface="Arial"/>
              </a:rPr>
              <a:t>been used</a:t>
            </a:r>
            <a:r>
              <a:rPr dirty="0" sz="900" spc="-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900">
                <a:solidFill>
                  <a:srgbClr val="444444"/>
                </a:solidFill>
                <a:latin typeface="Arial"/>
                <a:cs typeface="Arial"/>
              </a:rPr>
              <a:t>without</a:t>
            </a:r>
            <a:r>
              <a:rPr dirty="0" sz="900" spc="-5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dirty="0" sz="900" spc="-10">
                <a:solidFill>
                  <a:srgbClr val="444444"/>
                </a:solidFill>
                <a:latin typeface="Arial"/>
                <a:cs typeface="Arial"/>
              </a:rPr>
              <a:t>authorisation.</a:t>
            </a:r>
            <a:endParaRPr sz="9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76199" y="6581775"/>
            <a:ext cx="12058650" cy="9525"/>
          </a:xfrm>
          <a:custGeom>
            <a:avLst/>
            <a:gdLst/>
            <a:ahLst/>
            <a:cxnLst/>
            <a:rect l="l" t="t" r="r" b="b"/>
            <a:pathLst>
              <a:path w="12058650" h="9525">
                <a:moveTo>
                  <a:pt x="12058649" y="9524"/>
                </a:moveTo>
                <a:lnTo>
                  <a:pt x="0" y="9524"/>
                </a:lnTo>
                <a:lnTo>
                  <a:pt x="0" y="0"/>
                </a:lnTo>
                <a:lnTo>
                  <a:pt x="12058649" y="0"/>
                </a:lnTo>
                <a:lnTo>
                  <a:pt x="12058649" y="9524"/>
                </a:lnTo>
                <a:close/>
              </a:path>
            </a:pathLst>
          </a:custGeom>
          <a:solidFill>
            <a:srgbClr val="000000">
              <a:alpha val="101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634999" y="6645675"/>
            <a:ext cx="2582545" cy="142875"/>
          </a:xfrm>
          <a:prstGeom prst="rect">
            <a:avLst/>
          </a:prstGeom>
        </p:spPr>
        <p:txBody>
          <a:bodyPr wrap="square" lIns="0" tIns="57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ADGcatalyst</a:t>
            </a:r>
            <a:r>
              <a:rPr dirty="0" sz="800" spc="6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Strategic</a:t>
            </a:r>
            <a:r>
              <a:rPr dirty="0" sz="800" spc="6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Consulting,</a:t>
            </a:r>
            <a:r>
              <a:rPr dirty="0" sz="800" spc="6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2026</a:t>
            </a:r>
            <a:r>
              <a:rPr dirty="0" sz="800" spc="6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>
                <a:solidFill>
                  <a:srgbClr val="FEFEFE"/>
                </a:solidFill>
                <a:latin typeface="Arial"/>
                <a:cs typeface="Arial"/>
              </a:rPr>
              <a:t>—</a:t>
            </a:r>
            <a:r>
              <a:rPr dirty="0" sz="800" spc="6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dirty="0" sz="800" spc="-10">
                <a:solidFill>
                  <a:srgbClr val="FEFEFE"/>
                </a:solidFill>
                <a:latin typeface="Arial"/>
                <a:cs typeface="Arial"/>
              </a:rPr>
              <a:t>Confidential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2026-09-18T09:58:18Z</dcterms:created>
  <dcterms:modified xsi:type="dcterms:W3CDTF">2026-09-18T09:58:18Z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StructuredOutput v12.0.20182.1</vt:lpwstr>
  </property>
  <property fmtid="{D5CDD505-2E9C-101B-9397-08002B2CF9AE}" pid="3" name="Created">
    <vt:filetime>2026-09-18T00:00:00Z</vt:filetime>
  </property>
  <property fmtid="{D5CDD505-2E9C-101B-9397-08002B2CF9AE}" pid="4" name="Producer">
    <vt:lpwstr>PyPDF2</vt:lpwstr>
  </property>
  <property fmtid="{D5CDD505-2E9C-101B-9397-08002B2CF9AE}" pid="5" name="LastSaved">
    <vt:filetime>2026-09-18T00:00:00Z</vt:filetime>
  </property>
</Properties>
</file>