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204700" cy="6870700"/>
  <p:notesSz cx="12204700" cy="6870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2" y="2129917"/>
            <a:ext cx="10373995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5" y="3847592"/>
            <a:ext cx="854329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rgbClr val="BF382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50" b="1" i="0">
                <a:solidFill>
                  <a:srgbClr val="BF382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06449" y="1224788"/>
            <a:ext cx="5033645" cy="4756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rgbClr val="00336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369049" y="1224788"/>
            <a:ext cx="4953634" cy="4756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444444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134848" y="0"/>
            <a:ext cx="69850" cy="6858000"/>
          </a:xfrm>
          <a:custGeom>
            <a:avLst/>
            <a:gdLst/>
            <a:ahLst/>
            <a:cxnLst/>
            <a:rect l="l" t="t" r="r" b="b"/>
            <a:pathLst>
              <a:path w="69850" h="6858000">
                <a:moveTo>
                  <a:pt x="69343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69343" y="0"/>
                </a:lnTo>
                <a:lnTo>
                  <a:pt x="69343" y="6857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0"/>
            <a:ext cx="76200" cy="6858000"/>
          </a:xfrm>
          <a:custGeom>
            <a:avLst/>
            <a:gdLst/>
            <a:ahLst/>
            <a:cxnLst/>
            <a:rect l="l" t="t" r="r" b="b"/>
            <a:pathLst>
              <a:path w="76200" h="6858000">
                <a:moveTo>
                  <a:pt x="761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76199" y="0"/>
                </a:lnTo>
                <a:lnTo>
                  <a:pt x="76199" y="6857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199" y="0"/>
            <a:ext cx="12058650" cy="952500"/>
          </a:xfrm>
          <a:custGeom>
            <a:avLst/>
            <a:gdLst/>
            <a:ahLst/>
            <a:cxnLst/>
            <a:rect l="l" t="t" r="r" b="b"/>
            <a:pathLst>
              <a:path w="12058650" h="952500">
                <a:moveTo>
                  <a:pt x="12058649" y="952499"/>
                </a:moveTo>
                <a:lnTo>
                  <a:pt x="0" y="9524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47699" y="1123950"/>
            <a:ext cx="2276475" cy="352425"/>
          </a:xfrm>
          <a:custGeom>
            <a:avLst/>
            <a:gdLst/>
            <a:ahLst/>
            <a:cxnLst/>
            <a:rect l="l" t="t" r="r" b="b"/>
            <a:pathLst>
              <a:path w="2276475" h="352425">
                <a:moveTo>
                  <a:pt x="2276474" y="352424"/>
                </a:moveTo>
                <a:lnTo>
                  <a:pt x="0" y="352424"/>
                </a:lnTo>
                <a:lnTo>
                  <a:pt x="0" y="0"/>
                </a:lnTo>
                <a:lnTo>
                  <a:pt x="2276474" y="0"/>
                </a:lnTo>
                <a:lnTo>
                  <a:pt x="2276474" y="3524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791187" y="1123962"/>
            <a:ext cx="5772150" cy="352425"/>
          </a:xfrm>
          <a:custGeom>
            <a:avLst/>
            <a:gdLst/>
            <a:ahLst/>
            <a:cxnLst/>
            <a:rect l="l" t="t" r="r" b="b"/>
            <a:pathLst>
              <a:path w="5772150" h="352425">
                <a:moveTo>
                  <a:pt x="5772150" y="0"/>
                </a:moveTo>
                <a:lnTo>
                  <a:pt x="3905250" y="0"/>
                </a:lnTo>
                <a:lnTo>
                  <a:pt x="1981200" y="0"/>
                </a:lnTo>
                <a:lnTo>
                  <a:pt x="0" y="0"/>
                </a:lnTo>
                <a:lnTo>
                  <a:pt x="0" y="352425"/>
                </a:lnTo>
                <a:lnTo>
                  <a:pt x="1981200" y="352425"/>
                </a:lnTo>
                <a:lnTo>
                  <a:pt x="3905250" y="352425"/>
                </a:lnTo>
                <a:lnTo>
                  <a:pt x="5772150" y="352425"/>
                </a:lnTo>
                <a:lnTo>
                  <a:pt x="577215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6199" y="0"/>
            <a:ext cx="12058650" cy="6858000"/>
          </a:xfrm>
          <a:custGeom>
            <a:avLst/>
            <a:gdLst/>
            <a:ahLst/>
            <a:cxnLst/>
            <a:rect l="l" t="t" r="r" b="b"/>
            <a:pathLst>
              <a:path w="12058650" h="6858000">
                <a:moveTo>
                  <a:pt x="0" y="6857999"/>
                </a:moveTo>
                <a:lnTo>
                  <a:pt x="12058648" y="6857999"/>
                </a:lnTo>
                <a:lnTo>
                  <a:pt x="12058648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4999" y="72311"/>
            <a:ext cx="10934700" cy="752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3600" y="3072638"/>
            <a:ext cx="5509895" cy="1579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1" i="0">
                <a:solidFill>
                  <a:srgbClr val="BF382A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9598" y="6389751"/>
            <a:ext cx="3905504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76199" y="57150"/>
              <a:ext cx="12058650" cy="6743700"/>
            </a:xfrm>
            <a:custGeom>
              <a:avLst/>
              <a:gdLst/>
              <a:ahLst/>
              <a:cxnLst/>
              <a:rect l="l" t="t" r="r" b="b"/>
              <a:pathLst>
                <a:path w="12058650" h="6743700">
                  <a:moveTo>
                    <a:pt x="0" y="6743699"/>
                  </a:moveTo>
                  <a:lnTo>
                    <a:pt x="12058648" y="6743699"/>
                  </a:lnTo>
                  <a:lnTo>
                    <a:pt x="12058648" y="0"/>
                  </a:lnTo>
                  <a:lnTo>
                    <a:pt x="0" y="0"/>
                  </a:lnTo>
                  <a:lnTo>
                    <a:pt x="0" y="67436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76187" y="12"/>
                  </a:moveTo>
                  <a:lnTo>
                    <a:pt x="0" y="12"/>
                  </a:lnTo>
                  <a:lnTo>
                    <a:pt x="0" y="6858000"/>
                  </a:lnTo>
                  <a:lnTo>
                    <a:pt x="76187" y="6858000"/>
                  </a:lnTo>
                  <a:lnTo>
                    <a:pt x="76187" y="12"/>
                  </a:lnTo>
                  <a:close/>
                </a:path>
                <a:path w="12204700" h="6858000">
                  <a:moveTo>
                    <a:pt x="12204179" y="12"/>
                  </a:moveTo>
                  <a:lnTo>
                    <a:pt x="12134837" y="0"/>
                  </a:lnTo>
                  <a:lnTo>
                    <a:pt x="12134837" y="6858000"/>
                  </a:lnTo>
                  <a:lnTo>
                    <a:pt x="12204179" y="6858000"/>
                  </a:lnTo>
                  <a:lnTo>
                    <a:pt x="12204179" y="12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981449" y="1714500"/>
              <a:ext cx="4248150" cy="295275"/>
            </a:xfrm>
            <a:custGeom>
              <a:avLst/>
              <a:gdLst/>
              <a:ahLst/>
              <a:cxnLst/>
              <a:rect l="l" t="t" r="r" b="b"/>
              <a:pathLst>
                <a:path w="4248150" h="295275">
                  <a:moveTo>
                    <a:pt x="0" y="147637"/>
                  </a:moveTo>
                  <a:lnTo>
                    <a:pt x="6355" y="104779"/>
                  </a:lnTo>
                  <a:lnTo>
                    <a:pt x="24880" y="65614"/>
                  </a:lnTo>
                  <a:lnTo>
                    <a:pt x="53975" y="33510"/>
                  </a:lnTo>
                  <a:lnTo>
                    <a:pt x="91138" y="11238"/>
                  </a:lnTo>
                  <a:lnTo>
                    <a:pt x="133166" y="709"/>
                  </a:lnTo>
                  <a:lnTo>
                    <a:pt x="147637" y="0"/>
                  </a:lnTo>
                  <a:lnTo>
                    <a:pt x="4100512" y="0"/>
                  </a:lnTo>
                  <a:lnTo>
                    <a:pt x="4143367" y="6355"/>
                  </a:lnTo>
                  <a:lnTo>
                    <a:pt x="4182533" y="24881"/>
                  </a:lnTo>
                  <a:lnTo>
                    <a:pt x="4214637" y="53976"/>
                  </a:lnTo>
                  <a:lnTo>
                    <a:pt x="4236910" y="91138"/>
                  </a:lnTo>
                  <a:lnTo>
                    <a:pt x="4247439" y="133166"/>
                  </a:lnTo>
                  <a:lnTo>
                    <a:pt x="4248149" y="147637"/>
                  </a:lnTo>
                  <a:lnTo>
                    <a:pt x="4247971" y="154890"/>
                  </a:lnTo>
                  <a:lnTo>
                    <a:pt x="4239522" y="197366"/>
                  </a:lnTo>
                  <a:lnTo>
                    <a:pt x="4219089" y="235592"/>
                  </a:lnTo>
                  <a:lnTo>
                    <a:pt x="4188466" y="266216"/>
                  </a:lnTo>
                  <a:lnTo>
                    <a:pt x="4150240" y="286648"/>
                  </a:lnTo>
                  <a:lnTo>
                    <a:pt x="4107764" y="295097"/>
                  </a:lnTo>
                  <a:lnTo>
                    <a:pt x="4100512" y="295274"/>
                  </a:lnTo>
                  <a:lnTo>
                    <a:pt x="147637" y="295274"/>
                  </a:lnTo>
                  <a:lnTo>
                    <a:pt x="104779" y="288919"/>
                  </a:lnTo>
                  <a:lnTo>
                    <a:pt x="65614" y="270393"/>
                  </a:lnTo>
                  <a:lnTo>
                    <a:pt x="33510" y="241298"/>
                  </a:lnTo>
                  <a:lnTo>
                    <a:pt x="11237" y="204135"/>
                  </a:lnTo>
                  <a:lnTo>
                    <a:pt x="709" y="162108"/>
                  </a:lnTo>
                  <a:lnTo>
                    <a:pt x="0" y="147637"/>
                  </a:lnTo>
                  <a:close/>
                </a:path>
              </a:pathLst>
            </a:custGeom>
            <a:ln w="19049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173091" y="1749425"/>
            <a:ext cx="383667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Z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R</a:t>
            </a:r>
            <a:r>
              <a:rPr dirty="0" sz="1100" spc="4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B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O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100" spc="4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D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1100" spc="434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1100" spc="4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C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O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F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D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1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1100" spc="-7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F0A500"/>
                </a:solidFill>
                <a:latin typeface="Arial"/>
                <a:cs typeface="Arial"/>
              </a:rPr>
              <a:t>L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238771" y="2216150"/>
            <a:ext cx="7733665" cy="1191260"/>
          </a:xfrm>
          <a:prstGeom prst="rect"/>
        </p:spPr>
        <p:txBody>
          <a:bodyPr wrap="square" lIns="0" tIns="48260" rIns="0" bIns="0" rtlCol="0" vert="horz">
            <a:spAutoFit/>
          </a:bodyPr>
          <a:lstStyle/>
          <a:p>
            <a:pPr marL="770255" marR="5080" indent="-758190">
              <a:lnSpc>
                <a:spcPts val="4500"/>
              </a:lnSpc>
              <a:spcBef>
                <a:spcPts val="380"/>
              </a:spcBef>
            </a:pPr>
            <a:r>
              <a:rPr dirty="0" sz="3900" spc="-10"/>
              <a:t>Comprehensive</a:t>
            </a:r>
            <a:r>
              <a:rPr dirty="0" sz="3900" spc="-150"/>
              <a:t> </a:t>
            </a:r>
            <a:r>
              <a:rPr dirty="0" sz="3900"/>
              <a:t>Revival</a:t>
            </a:r>
            <a:r>
              <a:rPr dirty="0" sz="3900" spc="-150"/>
              <a:t> </a:t>
            </a:r>
            <a:r>
              <a:rPr dirty="0" sz="3900" spc="-10"/>
              <a:t>Strategy </a:t>
            </a:r>
            <a:r>
              <a:rPr dirty="0" sz="3900"/>
              <a:t>&amp;</a:t>
            </a:r>
            <a:r>
              <a:rPr dirty="0" sz="3900" spc="-114"/>
              <a:t> </a:t>
            </a:r>
            <a:r>
              <a:rPr dirty="0" sz="3900"/>
              <a:t>Competitive</a:t>
            </a:r>
            <a:r>
              <a:rPr dirty="0" sz="3900" spc="-110"/>
              <a:t> </a:t>
            </a:r>
            <a:r>
              <a:rPr dirty="0" sz="3900" spc="-10"/>
              <a:t>Intelligence</a:t>
            </a:r>
            <a:endParaRPr sz="3900"/>
          </a:p>
        </p:txBody>
      </p:sp>
      <p:grpSp>
        <p:nvGrpSpPr>
          <p:cNvPr id="8" name="object 8"/>
          <p:cNvGrpSpPr/>
          <p:nvPr/>
        </p:nvGrpSpPr>
        <p:grpSpPr>
          <a:xfrm>
            <a:off x="571499" y="3590925"/>
            <a:ext cx="6105525" cy="1562100"/>
            <a:chOff x="571499" y="3590925"/>
            <a:chExt cx="6105525" cy="1562100"/>
          </a:xfrm>
        </p:grpSpPr>
        <p:sp>
          <p:nvSpPr>
            <p:cNvPr id="9" name="object 9"/>
            <p:cNvSpPr/>
            <p:nvPr/>
          </p:nvSpPr>
          <p:spPr>
            <a:xfrm>
              <a:off x="5534024" y="3590925"/>
              <a:ext cx="1143000" cy="38100"/>
            </a:xfrm>
            <a:custGeom>
              <a:avLst/>
              <a:gdLst/>
              <a:ahLst/>
              <a:cxnLst/>
              <a:rect l="l" t="t" r="r" b="b"/>
              <a:pathLst>
                <a:path w="1143000" h="38100">
                  <a:moveTo>
                    <a:pt x="11429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142999" y="0"/>
                  </a:lnTo>
                  <a:lnTo>
                    <a:pt x="11429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71499" y="4810125"/>
              <a:ext cx="2838450" cy="342900"/>
            </a:xfrm>
            <a:custGeom>
              <a:avLst/>
              <a:gdLst/>
              <a:ahLst/>
              <a:cxnLst/>
              <a:rect l="l" t="t" r="r" b="b"/>
              <a:pathLst>
                <a:path w="2838450" h="342900">
                  <a:moveTo>
                    <a:pt x="2666999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9" y="329848"/>
                  </a:lnTo>
                  <a:lnTo>
                    <a:pt x="62735" y="304048"/>
                  </a:lnTo>
                  <a:lnTo>
                    <a:pt x="28867" y="266719"/>
                  </a:lnTo>
                  <a:lnTo>
                    <a:pt x="7341" y="221144"/>
                  </a:lnTo>
                  <a:lnTo>
                    <a:pt x="0" y="171449"/>
                  </a:lnTo>
                  <a:lnTo>
                    <a:pt x="815" y="154560"/>
                  </a:lnTo>
                  <a:lnTo>
                    <a:pt x="13050" y="105838"/>
                  </a:lnTo>
                  <a:lnTo>
                    <a:pt x="38850" y="62735"/>
                  </a:lnTo>
                  <a:lnTo>
                    <a:pt x="76179" y="28867"/>
                  </a:lnTo>
                  <a:lnTo>
                    <a:pt x="121754" y="7341"/>
                  </a:lnTo>
                  <a:lnTo>
                    <a:pt x="171449" y="0"/>
                  </a:lnTo>
                  <a:lnTo>
                    <a:pt x="2666999" y="0"/>
                  </a:lnTo>
                  <a:lnTo>
                    <a:pt x="2716694" y="7341"/>
                  </a:lnTo>
                  <a:lnTo>
                    <a:pt x="2762269" y="28867"/>
                  </a:lnTo>
                  <a:lnTo>
                    <a:pt x="2799598" y="62735"/>
                  </a:lnTo>
                  <a:lnTo>
                    <a:pt x="2825398" y="105838"/>
                  </a:lnTo>
                  <a:lnTo>
                    <a:pt x="2837634" y="154560"/>
                  </a:lnTo>
                  <a:lnTo>
                    <a:pt x="2838449" y="171449"/>
                  </a:lnTo>
                  <a:lnTo>
                    <a:pt x="2837634" y="188339"/>
                  </a:lnTo>
                  <a:lnTo>
                    <a:pt x="2825398" y="237060"/>
                  </a:lnTo>
                  <a:lnTo>
                    <a:pt x="2799598" y="280163"/>
                  </a:lnTo>
                  <a:lnTo>
                    <a:pt x="2762269" y="314031"/>
                  </a:lnTo>
                  <a:lnTo>
                    <a:pt x="2716694" y="335558"/>
                  </a:lnTo>
                  <a:lnTo>
                    <a:pt x="2666999" y="342899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71499" y="4810125"/>
              <a:ext cx="2838450" cy="342900"/>
            </a:xfrm>
            <a:custGeom>
              <a:avLst/>
              <a:gdLst/>
              <a:ahLst/>
              <a:cxnLst/>
              <a:rect l="l" t="t" r="r" b="b"/>
              <a:pathLst>
                <a:path w="2838450" h="342900">
                  <a:moveTo>
                    <a:pt x="2666999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9" y="329848"/>
                  </a:lnTo>
                  <a:lnTo>
                    <a:pt x="62735" y="304048"/>
                  </a:lnTo>
                  <a:lnTo>
                    <a:pt x="28867" y="266719"/>
                  </a:lnTo>
                  <a:lnTo>
                    <a:pt x="7341" y="221144"/>
                  </a:lnTo>
                  <a:lnTo>
                    <a:pt x="0" y="171449"/>
                  </a:lnTo>
                  <a:lnTo>
                    <a:pt x="766" y="155578"/>
                  </a:lnTo>
                  <a:lnTo>
                    <a:pt x="815" y="154560"/>
                  </a:lnTo>
                  <a:lnTo>
                    <a:pt x="13050" y="105838"/>
                  </a:lnTo>
                  <a:lnTo>
                    <a:pt x="38869" y="62714"/>
                  </a:lnTo>
                  <a:lnTo>
                    <a:pt x="76179" y="28867"/>
                  </a:lnTo>
                  <a:lnTo>
                    <a:pt x="121754" y="7341"/>
                  </a:lnTo>
                  <a:lnTo>
                    <a:pt x="171449" y="0"/>
                  </a:lnTo>
                  <a:lnTo>
                    <a:pt x="2666999" y="0"/>
                  </a:lnTo>
                  <a:lnTo>
                    <a:pt x="2683889" y="815"/>
                  </a:lnTo>
                  <a:lnTo>
                    <a:pt x="2700454" y="3262"/>
                  </a:lnTo>
                  <a:lnTo>
                    <a:pt x="2716694" y="7341"/>
                  </a:lnTo>
                  <a:lnTo>
                    <a:pt x="2722782" y="9524"/>
                  </a:lnTo>
                  <a:lnTo>
                    <a:pt x="171449" y="9524"/>
                  </a:lnTo>
                  <a:lnTo>
                    <a:pt x="163495" y="9719"/>
                  </a:lnTo>
                  <a:lnTo>
                    <a:pt x="124445" y="16495"/>
                  </a:lnTo>
                  <a:lnTo>
                    <a:pt x="88211" y="32556"/>
                  </a:lnTo>
                  <a:lnTo>
                    <a:pt x="56951" y="56951"/>
                  </a:lnTo>
                  <a:lnTo>
                    <a:pt x="32556" y="88211"/>
                  </a:lnTo>
                  <a:lnTo>
                    <a:pt x="16495" y="124444"/>
                  </a:lnTo>
                  <a:lnTo>
                    <a:pt x="10428" y="154560"/>
                  </a:lnTo>
                  <a:lnTo>
                    <a:pt x="10302" y="155578"/>
                  </a:lnTo>
                  <a:lnTo>
                    <a:pt x="9719" y="163494"/>
                  </a:lnTo>
                  <a:lnTo>
                    <a:pt x="9524" y="171449"/>
                  </a:lnTo>
                  <a:lnTo>
                    <a:pt x="9719" y="179404"/>
                  </a:lnTo>
                  <a:lnTo>
                    <a:pt x="16495" y="218454"/>
                  </a:lnTo>
                  <a:lnTo>
                    <a:pt x="32556" y="254688"/>
                  </a:lnTo>
                  <a:lnTo>
                    <a:pt x="56951" y="285948"/>
                  </a:lnTo>
                  <a:lnTo>
                    <a:pt x="88211" y="310343"/>
                  </a:lnTo>
                  <a:lnTo>
                    <a:pt x="124445" y="326404"/>
                  </a:lnTo>
                  <a:lnTo>
                    <a:pt x="163494" y="333180"/>
                  </a:lnTo>
                  <a:lnTo>
                    <a:pt x="171449" y="333374"/>
                  </a:lnTo>
                  <a:lnTo>
                    <a:pt x="2722780" y="333374"/>
                  </a:lnTo>
                  <a:lnTo>
                    <a:pt x="2716694" y="335558"/>
                  </a:lnTo>
                  <a:lnTo>
                    <a:pt x="2700454" y="339636"/>
                  </a:lnTo>
                  <a:lnTo>
                    <a:pt x="2683889" y="342084"/>
                  </a:lnTo>
                  <a:lnTo>
                    <a:pt x="2666999" y="342899"/>
                  </a:lnTo>
                  <a:close/>
                </a:path>
                <a:path w="2838450" h="342900">
                  <a:moveTo>
                    <a:pt x="2722780" y="333374"/>
                  </a:moveTo>
                  <a:lnTo>
                    <a:pt x="2666999" y="333374"/>
                  </a:lnTo>
                  <a:lnTo>
                    <a:pt x="2674954" y="333180"/>
                  </a:lnTo>
                  <a:lnTo>
                    <a:pt x="2682871" y="332597"/>
                  </a:lnTo>
                  <a:lnTo>
                    <a:pt x="2721541" y="323913"/>
                  </a:lnTo>
                  <a:lnTo>
                    <a:pt x="2756960" y="306085"/>
                  </a:lnTo>
                  <a:lnTo>
                    <a:pt x="2787004" y="280163"/>
                  </a:lnTo>
                  <a:lnTo>
                    <a:pt x="2809806" y="247781"/>
                  </a:lnTo>
                  <a:lnTo>
                    <a:pt x="2824070" y="210804"/>
                  </a:lnTo>
                  <a:lnTo>
                    <a:pt x="2828924" y="171449"/>
                  </a:lnTo>
                  <a:lnTo>
                    <a:pt x="2828730" y="163494"/>
                  </a:lnTo>
                  <a:lnTo>
                    <a:pt x="2821953" y="124444"/>
                  </a:lnTo>
                  <a:lnTo>
                    <a:pt x="2805892" y="88211"/>
                  </a:lnTo>
                  <a:lnTo>
                    <a:pt x="2781497" y="56951"/>
                  </a:lnTo>
                  <a:lnTo>
                    <a:pt x="2750237" y="32556"/>
                  </a:lnTo>
                  <a:lnTo>
                    <a:pt x="2714004" y="16495"/>
                  </a:lnTo>
                  <a:lnTo>
                    <a:pt x="2674954" y="9719"/>
                  </a:lnTo>
                  <a:lnTo>
                    <a:pt x="2666999" y="9524"/>
                  </a:lnTo>
                  <a:lnTo>
                    <a:pt x="2722782" y="9524"/>
                  </a:lnTo>
                  <a:lnTo>
                    <a:pt x="2762269" y="28867"/>
                  </a:lnTo>
                  <a:lnTo>
                    <a:pt x="2799579" y="62714"/>
                  </a:lnTo>
                  <a:lnTo>
                    <a:pt x="2825398" y="105838"/>
                  </a:lnTo>
                  <a:lnTo>
                    <a:pt x="2837634" y="154560"/>
                  </a:lnTo>
                  <a:lnTo>
                    <a:pt x="2838449" y="171449"/>
                  </a:lnTo>
                  <a:lnTo>
                    <a:pt x="2837683" y="187321"/>
                  </a:lnTo>
                  <a:lnTo>
                    <a:pt x="2825398" y="237060"/>
                  </a:lnTo>
                  <a:lnTo>
                    <a:pt x="2799598" y="280163"/>
                  </a:lnTo>
                  <a:lnTo>
                    <a:pt x="2762269" y="314031"/>
                  </a:lnTo>
                  <a:lnTo>
                    <a:pt x="2732610" y="329848"/>
                  </a:lnTo>
                  <a:lnTo>
                    <a:pt x="2722780" y="333374"/>
                  </a:lnTo>
                  <a:close/>
                </a:path>
              </a:pathLst>
            </a:custGeom>
            <a:solidFill>
              <a:srgbClr val="F0A5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443559" y="3782060"/>
            <a:ext cx="7324090" cy="654050"/>
          </a:xfrm>
          <a:prstGeom prst="rect">
            <a:avLst/>
          </a:prstGeom>
        </p:spPr>
        <p:txBody>
          <a:bodyPr wrap="square" lIns="0" tIns="755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650">
                <a:solidFill>
                  <a:srgbClr val="AAC3DF"/>
                </a:solidFill>
                <a:latin typeface="Arial"/>
                <a:cs typeface="Arial"/>
              </a:rPr>
              <a:t>Field Feedback</a:t>
            </a:r>
            <a:r>
              <a:rPr dirty="0" sz="1650" spc="-9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AAC3DF"/>
                </a:solidFill>
                <a:latin typeface="Arial"/>
                <a:cs typeface="Arial"/>
              </a:rPr>
              <a:t>Analysis • Root Cause Solutions • ROSA</a:t>
            </a:r>
            <a:r>
              <a:rPr dirty="0" sz="1650" spc="-9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AAC3DF"/>
                </a:solidFill>
                <a:latin typeface="Arial"/>
                <a:cs typeface="Arial"/>
              </a:rPr>
              <a:t>vs Market </a:t>
            </a:r>
            <a:r>
              <a:rPr dirty="0" sz="1650" spc="-10">
                <a:solidFill>
                  <a:srgbClr val="AAC3DF"/>
                </a:solidFill>
                <a:latin typeface="Arial"/>
                <a:cs typeface="Arial"/>
              </a:rPr>
              <a:t>Landscape</a:t>
            </a:r>
            <a:endParaRPr sz="1650">
              <a:latin typeface="Arial"/>
              <a:cs typeface="Arial"/>
            </a:endParaRPr>
          </a:p>
          <a:p>
            <a:pPr marL="2417445" indent="-132080">
              <a:lnSpc>
                <a:spcPct val="100000"/>
              </a:lnSpc>
              <a:spcBef>
                <a:spcPts val="495"/>
              </a:spcBef>
              <a:buChar char="•"/>
              <a:tabLst>
                <a:tab pos="2417445" algn="l"/>
              </a:tabLst>
            </a:pPr>
            <a:r>
              <a:rPr dirty="0" sz="1650">
                <a:solidFill>
                  <a:srgbClr val="AAC3DF"/>
                </a:solidFill>
                <a:latin typeface="Arial"/>
                <a:cs typeface="Arial"/>
              </a:rPr>
              <a:t>90-Day Execution </a:t>
            </a:r>
            <a:r>
              <a:rPr dirty="0" sz="1650" spc="-10">
                <a:solidFill>
                  <a:srgbClr val="AAC3DF"/>
                </a:solidFill>
                <a:latin typeface="Arial"/>
                <a:cs typeface="Arial"/>
              </a:rPr>
              <a:t>Roadmap</a:t>
            </a:r>
            <a:endParaRPr sz="16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2545" y="4854575"/>
            <a:ext cx="24568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Based on Zimmer Feedback </a:t>
            </a:r>
            <a:r>
              <a:rPr dirty="0" sz="1200" spc="-10">
                <a:solidFill>
                  <a:srgbClr val="E7F0F7"/>
                </a:solidFill>
                <a:latin typeface="Arial"/>
                <a:cs typeface="Arial"/>
              </a:rPr>
              <a:t>Survey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90949" y="4810125"/>
            <a:ext cx="3105150" cy="342900"/>
            <a:chOff x="3790949" y="4810125"/>
            <a:chExt cx="3105150" cy="342900"/>
          </a:xfrm>
        </p:grpSpPr>
        <p:sp>
          <p:nvSpPr>
            <p:cNvPr id="15" name="object 15"/>
            <p:cNvSpPr/>
            <p:nvPr/>
          </p:nvSpPr>
          <p:spPr>
            <a:xfrm>
              <a:off x="3790949" y="4810125"/>
              <a:ext cx="3105150" cy="342900"/>
            </a:xfrm>
            <a:custGeom>
              <a:avLst/>
              <a:gdLst/>
              <a:ahLst/>
              <a:cxnLst/>
              <a:rect l="l" t="t" r="r" b="b"/>
              <a:pathLst>
                <a:path w="3105150" h="342900">
                  <a:moveTo>
                    <a:pt x="2933699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9" y="329848"/>
                  </a:lnTo>
                  <a:lnTo>
                    <a:pt x="62735" y="304048"/>
                  </a:lnTo>
                  <a:lnTo>
                    <a:pt x="28867" y="266719"/>
                  </a:lnTo>
                  <a:lnTo>
                    <a:pt x="7340" y="221144"/>
                  </a:lnTo>
                  <a:lnTo>
                    <a:pt x="0" y="171449"/>
                  </a:lnTo>
                  <a:lnTo>
                    <a:pt x="815" y="154560"/>
                  </a:lnTo>
                  <a:lnTo>
                    <a:pt x="13050" y="105838"/>
                  </a:lnTo>
                  <a:lnTo>
                    <a:pt x="38850" y="62735"/>
                  </a:lnTo>
                  <a:lnTo>
                    <a:pt x="76179" y="28867"/>
                  </a:lnTo>
                  <a:lnTo>
                    <a:pt x="121754" y="7341"/>
                  </a:lnTo>
                  <a:lnTo>
                    <a:pt x="171449" y="0"/>
                  </a:lnTo>
                  <a:lnTo>
                    <a:pt x="2933699" y="0"/>
                  </a:lnTo>
                  <a:lnTo>
                    <a:pt x="2983394" y="7341"/>
                  </a:lnTo>
                  <a:lnTo>
                    <a:pt x="3028969" y="28867"/>
                  </a:lnTo>
                  <a:lnTo>
                    <a:pt x="3066298" y="62735"/>
                  </a:lnTo>
                  <a:lnTo>
                    <a:pt x="3092097" y="105838"/>
                  </a:lnTo>
                  <a:lnTo>
                    <a:pt x="3104333" y="154560"/>
                  </a:lnTo>
                  <a:lnTo>
                    <a:pt x="3105149" y="171449"/>
                  </a:lnTo>
                  <a:lnTo>
                    <a:pt x="3104333" y="188339"/>
                  </a:lnTo>
                  <a:lnTo>
                    <a:pt x="3092097" y="237060"/>
                  </a:lnTo>
                  <a:lnTo>
                    <a:pt x="3066298" y="280163"/>
                  </a:lnTo>
                  <a:lnTo>
                    <a:pt x="3028969" y="314031"/>
                  </a:lnTo>
                  <a:lnTo>
                    <a:pt x="2983394" y="335558"/>
                  </a:lnTo>
                  <a:lnTo>
                    <a:pt x="2933699" y="342899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790949" y="4810125"/>
              <a:ext cx="3105150" cy="342900"/>
            </a:xfrm>
            <a:custGeom>
              <a:avLst/>
              <a:gdLst/>
              <a:ahLst/>
              <a:cxnLst/>
              <a:rect l="l" t="t" r="r" b="b"/>
              <a:pathLst>
                <a:path w="3105150" h="342900">
                  <a:moveTo>
                    <a:pt x="2933699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9" y="329848"/>
                  </a:lnTo>
                  <a:lnTo>
                    <a:pt x="62735" y="304048"/>
                  </a:lnTo>
                  <a:lnTo>
                    <a:pt x="28867" y="266719"/>
                  </a:lnTo>
                  <a:lnTo>
                    <a:pt x="7340" y="221144"/>
                  </a:lnTo>
                  <a:lnTo>
                    <a:pt x="0" y="171449"/>
                  </a:lnTo>
                  <a:lnTo>
                    <a:pt x="766" y="155578"/>
                  </a:lnTo>
                  <a:lnTo>
                    <a:pt x="815" y="154560"/>
                  </a:lnTo>
                  <a:lnTo>
                    <a:pt x="13050" y="105838"/>
                  </a:lnTo>
                  <a:lnTo>
                    <a:pt x="38869" y="62714"/>
                  </a:lnTo>
                  <a:lnTo>
                    <a:pt x="76179" y="28867"/>
                  </a:lnTo>
                  <a:lnTo>
                    <a:pt x="121754" y="7341"/>
                  </a:lnTo>
                  <a:lnTo>
                    <a:pt x="171449" y="0"/>
                  </a:lnTo>
                  <a:lnTo>
                    <a:pt x="2933699" y="0"/>
                  </a:lnTo>
                  <a:lnTo>
                    <a:pt x="2950589" y="815"/>
                  </a:lnTo>
                  <a:lnTo>
                    <a:pt x="2967153" y="3262"/>
                  </a:lnTo>
                  <a:lnTo>
                    <a:pt x="2983394" y="7341"/>
                  </a:lnTo>
                  <a:lnTo>
                    <a:pt x="2989481" y="9524"/>
                  </a:lnTo>
                  <a:lnTo>
                    <a:pt x="171449" y="9524"/>
                  </a:lnTo>
                  <a:lnTo>
                    <a:pt x="163494" y="9719"/>
                  </a:lnTo>
                  <a:lnTo>
                    <a:pt x="124445" y="16495"/>
                  </a:lnTo>
                  <a:lnTo>
                    <a:pt x="88211" y="32556"/>
                  </a:lnTo>
                  <a:lnTo>
                    <a:pt x="56951" y="56951"/>
                  </a:lnTo>
                  <a:lnTo>
                    <a:pt x="32556" y="88211"/>
                  </a:lnTo>
                  <a:lnTo>
                    <a:pt x="16495" y="124444"/>
                  </a:lnTo>
                  <a:lnTo>
                    <a:pt x="9719" y="163494"/>
                  </a:lnTo>
                  <a:lnTo>
                    <a:pt x="9524" y="171449"/>
                  </a:lnTo>
                  <a:lnTo>
                    <a:pt x="9719" y="179404"/>
                  </a:lnTo>
                  <a:lnTo>
                    <a:pt x="16495" y="218454"/>
                  </a:lnTo>
                  <a:lnTo>
                    <a:pt x="32556" y="254688"/>
                  </a:lnTo>
                  <a:lnTo>
                    <a:pt x="56951" y="285948"/>
                  </a:lnTo>
                  <a:lnTo>
                    <a:pt x="88211" y="310343"/>
                  </a:lnTo>
                  <a:lnTo>
                    <a:pt x="124444" y="326404"/>
                  </a:lnTo>
                  <a:lnTo>
                    <a:pt x="163494" y="333180"/>
                  </a:lnTo>
                  <a:lnTo>
                    <a:pt x="171449" y="333374"/>
                  </a:lnTo>
                  <a:lnTo>
                    <a:pt x="2989480" y="333374"/>
                  </a:lnTo>
                  <a:lnTo>
                    <a:pt x="2983394" y="335558"/>
                  </a:lnTo>
                  <a:lnTo>
                    <a:pt x="2967153" y="339636"/>
                  </a:lnTo>
                  <a:lnTo>
                    <a:pt x="2950589" y="342084"/>
                  </a:lnTo>
                  <a:lnTo>
                    <a:pt x="2933699" y="342899"/>
                  </a:lnTo>
                  <a:close/>
                </a:path>
                <a:path w="3105150" h="342900">
                  <a:moveTo>
                    <a:pt x="2989480" y="333374"/>
                  </a:moveTo>
                  <a:lnTo>
                    <a:pt x="2933699" y="333374"/>
                  </a:lnTo>
                  <a:lnTo>
                    <a:pt x="2941654" y="333180"/>
                  </a:lnTo>
                  <a:lnTo>
                    <a:pt x="2949571" y="332597"/>
                  </a:lnTo>
                  <a:lnTo>
                    <a:pt x="2988241" y="323913"/>
                  </a:lnTo>
                  <a:lnTo>
                    <a:pt x="3023660" y="306085"/>
                  </a:lnTo>
                  <a:lnTo>
                    <a:pt x="3053704" y="280163"/>
                  </a:lnTo>
                  <a:lnTo>
                    <a:pt x="3076506" y="247781"/>
                  </a:lnTo>
                  <a:lnTo>
                    <a:pt x="3090770" y="210804"/>
                  </a:lnTo>
                  <a:lnTo>
                    <a:pt x="3095624" y="171449"/>
                  </a:lnTo>
                  <a:lnTo>
                    <a:pt x="3095430" y="163494"/>
                  </a:lnTo>
                  <a:lnTo>
                    <a:pt x="3088653" y="124444"/>
                  </a:lnTo>
                  <a:lnTo>
                    <a:pt x="3072592" y="88211"/>
                  </a:lnTo>
                  <a:lnTo>
                    <a:pt x="3048197" y="56951"/>
                  </a:lnTo>
                  <a:lnTo>
                    <a:pt x="3016937" y="32556"/>
                  </a:lnTo>
                  <a:lnTo>
                    <a:pt x="2980704" y="16495"/>
                  </a:lnTo>
                  <a:lnTo>
                    <a:pt x="2941654" y="9719"/>
                  </a:lnTo>
                  <a:lnTo>
                    <a:pt x="2933699" y="9524"/>
                  </a:lnTo>
                  <a:lnTo>
                    <a:pt x="2989481" y="9524"/>
                  </a:lnTo>
                  <a:lnTo>
                    <a:pt x="3028969" y="28867"/>
                  </a:lnTo>
                  <a:lnTo>
                    <a:pt x="3066279" y="62714"/>
                  </a:lnTo>
                  <a:lnTo>
                    <a:pt x="3092097" y="105838"/>
                  </a:lnTo>
                  <a:lnTo>
                    <a:pt x="3104333" y="154560"/>
                  </a:lnTo>
                  <a:lnTo>
                    <a:pt x="3105149" y="171449"/>
                  </a:lnTo>
                  <a:lnTo>
                    <a:pt x="3104383" y="187321"/>
                  </a:lnTo>
                  <a:lnTo>
                    <a:pt x="3092097" y="237060"/>
                  </a:lnTo>
                  <a:lnTo>
                    <a:pt x="3066298" y="280163"/>
                  </a:lnTo>
                  <a:lnTo>
                    <a:pt x="3028969" y="314031"/>
                  </a:lnTo>
                  <a:lnTo>
                    <a:pt x="2999309" y="329848"/>
                  </a:lnTo>
                  <a:lnTo>
                    <a:pt x="2989480" y="333374"/>
                  </a:lnTo>
                  <a:close/>
                </a:path>
              </a:pathLst>
            </a:custGeom>
            <a:solidFill>
              <a:srgbClr val="F0A5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974554" y="4854575"/>
            <a:ext cx="27355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ROSA</a:t>
            </a:r>
            <a:r>
              <a:rPr dirty="0" sz="1200" spc="-75">
                <a:solidFill>
                  <a:srgbClr val="E7F0F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/ OptimiZe</a:t>
            </a:r>
            <a:r>
              <a:rPr dirty="0" sz="1200" spc="-5">
                <a:solidFill>
                  <a:srgbClr val="E7F0F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vs J&amp;J</a:t>
            </a:r>
            <a:r>
              <a:rPr dirty="0" sz="1200" spc="-5">
                <a:solidFill>
                  <a:srgbClr val="E7F0F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/</a:t>
            </a:r>
            <a:r>
              <a:rPr dirty="0" sz="1200" spc="-5">
                <a:solidFill>
                  <a:srgbClr val="E7F0F7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Stryker /</a:t>
            </a:r>
            <a:r>
              <a:rPr dirty="0" sz="1200" spc="-5">
                <a:solidFill>
                  <a:srgbClr val="E7F0F7"/>
                </a:solidFill>
                <a:latin typeface="Arial"/>
                <a:cs typeface="Arial"/>
              </a:rPr>
              <a:t> </a:t>
            </a:r>
            <a:r>
              <a:rPr dirty="0" sz="1200" spc="-25">
                <a:solidFill>
                  <a:srgbClr val="E7F0F7"/>
                </a:solidFill>
                <a:latin typeface="Arial"/>
                <a:cs typeface="Arial"/>
              </a:rPr>
              <a:t>S&amp;N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277099" y="4810125"/>
            <a:ext cx="2657475" cy="342900"/>
            <a:chOff x="7277099" y="4810125"/>
            <a:chExt cx="2657475" cy="342900"/>
          </a:xfrm>
        </p:grpSpPr>
        <p:sp>
          <p:nvSpPr>
            <p:cNvPr id="19" name="object 19"/>
            <p:cNvSpPr/>
            <p:nvPr/>
          </p:nvSpPr>
          <p:spPr>
            <a:xfrm>
              <a:off x="7277099" y="4810125"/>
              <a:ext cx="2657475" cy="342900"/>
            </a:xfrm>
            <a:custGeom>
              <a:avLst/>
              <a:gdLst/>
              <a:ahLst/>
              <a:cxnLst/>
              <a:rect l="l" t="t" r="r" b="b"/>
              <a:pathLst>
                <a:path w="2657475" h="342900">
                  <a:moveTo>
                    <a:pt x="2486024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9" y="329848"/>
                  </a:lnTo>
                  <a:lnTo>
                    <a:pt x="62735" y="304048"/>
                  </a:lnTo>
                  <a:lnTo>
                    <a:pt x="28866" y="266719"/>
                  </a:lnTo>
                  <a:lnTo>
                    <a:pt x="7340" y="221144"/>
                  </a:lnTo>
                  <a:lnTo>
                    <a:pt x="0" y="171449"/>
                  </a:lnTo>
                  <a:lnTo>
                    <a:pt x="815" y="154560"/>
                  </a:lnTo>
                  <a:lnTo>
                    <a:pt x="13049" y="105838"/>
                  </a:lnTo>
                  <a:lnTo>
                    <a:pt x="38849" y="62735"/>
                  </a:lnTo>
                  <a:lnTo>
                    <a:pt x="76178" y="28867"/>
                  </a:lnTo>
                  <a:lnTo>
                    <a:pt x="121753" y="7341"/>
                  </a:lnTo>
                  <a:lnTo>
                    <a:pt x="171449" y="0"/>
                  </a:lnTo>
                  <a:lnTo>
                    <a:pt x="2486024" y="0"/>
                  </a:lnTo>
                  <a:lnTo>
                    <a:pt x="2535718" y="7341"/>
                  </a:lnTo>
                  <a:lnTo>
                    <a:pt x="2581293" y="28867"/>
                  </a:lnTo>
                  <a:lnTo>
                    <a:pt x="2618622" y="62735"/>
                  </a:lnTo>
                  <a:lnTo>
                    <a:pt x="2644423" y="105838"/>
                  </a:lnTo>
                  <a:lnTo>
                    <a:pt x="2656658" y="154560"/>
                  </a:lnTo>
                  <a:lnTo>
                    <a:pt x="2657474" y="171449"/>
                  </a:lnTo>
                  <a:lnTo>
                    <a:pt x="2656658" y="188339"/>
                  </a:lnTo>
                  <a:lnTo>
                    <a:pt x="2644422" y="237060"/>
                  </a:lnTo>
                  <a:lnTo>
                    <a:pt x="2618622" y="280163"/>
                  </a:lnTo>
                  <a:lnTo>
                    <a:pt x="2581293" y="314031"/>
                  </a:lnTo>
                  <a:lnTo>
                    <a:pt x="2535718" y="335558"/>
                  </a:lnTo>
                  <a:lnTo>
                    <a:pt x="2486024" y="342899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277099" y="4810125"/>
              <a:ext cx="2657475" cy="342900"/>
            </a:xfrm>
            <a:custGeom>
              <a:avLst/>
              <a:gdLst/>
              <a:ahLst/>
              <a:cxnLst/>
              <a:rect l="l" t="t" r="r" b="b"/>
              <a:pathLst>
                <a:path w="2657475" h="342900">
                  <a:moveTo>
                    <a:pt x="2486024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9" y="329848"/>
                  </a:lnTo>
                  <a:lnTo>
                    <a:pt x="62735" y="304048"/>
                  </a:lnTo>
                  <a:lnTo>
                    <a:pt x="28866" y="266719"/>
                  </a:lnTo>
                  <a:lnTo>
                    <a:pt x="7340" y="221144"/>
                  </a:lnTo>
                  <a:lnTo>
                    <a:pt x="0" y="171449"/>
                  </a:lnTo>
                  <a:lnTo>
                    <a:pt x="766" y="155578"/>
                  </a:lnTo>
                  <a:lnTo>
                    <a:pt x="815" y="154560"/>
                  </a:lnTo>
                  <a:lnTo>
                    <a:pt x="13049" y="105838"/>
                  </a:lnTo>
                  <a:lnTo>
                    <a:pt x="38868" y="62714"/>
                  </a:lnTo>
                  <a:lnTo>
                    <a:pt x="76178" y="28867"/>
                  </a:lnTo>
                  <a:lnTo>
                    <a:pt x="121753" y="7341"/>
                  </a:lnTo>
                  <a:lnTo>
                    <a:pt x="171449" y="0"/>
                  </a:lnTo>
                  <a:lnTo>
                    <a:pt x="2486024" y="0"/>
                  </a:lnTo>
                  <a:lnTo>
                    <a:pt x="2502913" y="815"/>
                  </a:lnTo>
                  <a:lnTo>
                    <a:pt x="2519478" y="3262"/>
                  </a:lnTo>
                  <a:lnTo>
                    <a:pt x="2535718" y="7341"/>
                  </a:lnTo>
                  <a:lnTo>
                    <a:pt x="2541805" y="9524"/>
                  </a:lnTo>
                  <a:lnTo>
                    <a:pt x="171449" y="9524"/>
                  </a:lnTo>
                  <a:lnTo>
                    <a:pt x="163494" y="9719"/>
                  </a:lnTo>
                  <a:lnTo>
                    <a:pt x="124444" y="16495"/>
                  </a:lnTo>
                  <a:lnTo>
                    <a:pt x="88211" y="32556"/>
                  </a:lnTo>
                  <a:lnTo>
                    <a:pt x="56951" y="56951"/>
                  </a:lnTo>
                  <a:lnTo>
                    <a:pt x="32556" y="88211"/>
                  </a:lnTo>
                  <a:lnTo>
                    <a:pt x="16495" y="124444"/>
                  </a:lnTo>
                  <a:lnTo>
                    <a:pt x="9719" y="163494"/>
                  </a:lnTo>
                  <a:lnTo>
                    <a:pt x="9524" y="171449"/>
                  </a:lnTo>
                  <a:lnTo>
                    <a:pt x="9719" y="179404"/>
                  </a:lnTo>
                  <a:lnTo>
                    <a:pt x="16495" y="218454"/>
                  </a:lnTo>
                  <a:lnTo>
                    <a:pt x="32556" y="254688"/>
                  </a:lnTo>
                  <a:lnTo>
                    <a:pt x="56951" y="285948"/>
                  </a:lnTo>
                  <a:lnTo>
                    <a:pt x="88211" y="310343"/>
                  </a:lnTo>
                  <a:lnTo>
                    <a:pt x="124444" y="326404"/>
                  </a:lnTo>
                  <a:lnTo>
                    <a:pt x="163494" y="333180"/>
                  </a:lnTo>
                  <a:lnTo>
                    <a:pt x="171449" y="333374"/>
                  </a:lnTo>
                  <a:lnTo>
                    <a:pt x="2541804" y="333374"/>
                  </a:lnTo>
                  <a:lnTo>
                    <a:pt x="2535718" y="335558"/>
                  </a:lnTo>
                  <a:lnTo>
                    <a:pt x="2519478" y="339636"/>
                  </a:lnTo>
                  <a:lnTo>
                    <a:pt x="2502913" y="342084"/>
                  </a:lnTo>
                  <a:lnTo>
                    <a:pt x="2486024" y="342899"/>
                  </a:lnTo>
                  <a:close/>
                </a:path>
                <a:path w="2657475" h="342900">
                  <a:moveTo>
                    <a:pt x="2541804" y="333374"/>
                  </a:moveTo>
                  <a:lnTo>
                    <a:pt x="2486024" y="333374"/>
                  </a:lnTo>
                  <a:lnTo>
                    <a:pt x="2493979" y="333180"/>
                  </a:lnTo>
                  <a:lnTo>
                    <a:pt x="2501896" y="332597"/>
                  </a:lnTo>
                  <a:lnTo>
                    <a:pt x="2540566" y="323913"/>
                  </a:lnTo>
                  <a:lnTo>
                    <a:pt x="2575985" y="306085"/>
                  </a:lnTo>
                  <a:lnTo>
                    <a:pt x="2606029" y="280163"/>
                  </a:lnTo>
                  <a:lnTo>
                    <a:pt x="2628831" y="247781"/>
                  </a:lnTo>
                  <a:lnTo>
                    <a:pt x="2643095" y="210804"/>
                  </a:lnTo>
                  <a:lnTo>
                    <a:pt x="2647949" y="171449"/>
                  </a:lnTo>
                  <a:lnTo>
                    <a:pt x="2647755" y="163494"/>
                  </a:lnTo>
                  <a:lnTo>
                    <a:pt x="2640978" y="124444"/>
                  </a:lnTo>
                  <a:lnTo>
                    <a:pt x="2624917" y="88211"/>
                  </a:lnTo>
                  <a:lnTo>
                    <a:pt x="2600522" y="56951"/>
                  </a:lnTo>
                  <a:lnTo>
                    <a:pt x="2569262" y="32556"/>
                  </a:lnTo>
                  <a:lnTo>
                    <a:pt x="2533029" y="16495"/>
                  </a:lnTo>
                  <a:lnTo>
                    <a:pt x="2493979" y="9719"/>
                  </a:lnTo>
                  <a:lnTo>
                    <a:pt x="2486024" y="9524"/>
                  </a:lnTo>
                  <a:lnTo>
                    <a:pt x="2541805" y="9524"/>
                  </a:lnTo>
                  <a:lnTo>
                    <a:pt x="2581293" y="28867"/>
                  </a:lnTo>
                  <a:lnTo>
                    <a:pt x="2618603" y="62714"/>
                  </a:lnTo>
                  <a:lnTo>
                    <a:pt x="2644423" y="105838"/>
                  </a:lnTo>
                  <a:lnTo>
                    <a:pt x="2656658" y="154560"/>
                  </a:lnTo>
                  <a:lnTo>
                    <a:pt x="2657474" y="171449"/>
                  </a:lnTo>
                  <a:lnTo>
                    <a:pt x="2656707" y="187321"/>
                  </a:lnTo>
                  <a:lnTo>
                    <a:pt x="2644422" y="237060"/>
                  </a:lnTo>
                  <a:lnTo>
                    <a:pt x="2618622" y="280163"/>
                  </a:lnTo>
                  <a:lnTo>
                    <a:pt x="2581293" y="314031"/>
                  </a:lnTo>
                  <a:lnTo>
                    <a:pt x="2551634" y="329848"/>
                  </a:lnTo>
                  <a:lnTo>
                    <a:pt x="2541804" y="333374"/>
                  </a:lnTo>
                  <a:close/>
                </a:path>
              </a:pathLst>
            </a:custGeom>
            <a:solidFill>
              <a:srgbClr val="F0A5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7465466" y="4854575"/>
            <a:ext cx="2279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ADGcatalyst Strategic </a:t>
            </a:r>
            <a:r>
              <a:rPr dirty="0" sz="1200" spc="-10">
                <a:solidFill>
                  <a:srgbClr val="E7F0F7"/>
                </a:solidFill>
                <a:latin typeface="Arial"/>
                <a:cs typeface="Arial"/>
              </a:rPr>
              <a:t>Consulting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0315574" y="4810125"/>
            <a:ext cx="1323975" cy="342900"/>
            <a:chOff x="10315574" y="4810125"/>
            <a:chExt cx="1323975" cy="342900"/>
          </a:xfrm>
        </p:grpSpPr>
        <p:sp>
          <p:nvSpPr>
            <p:cNvPr id="23" name="object 23"/>
            <p:cNvSpPr/>
            <p:nvPr/>
          </p:nvSpPr>
          <p:spPr>
            <a:xfrm>
              <a:off x="10315574" y="4810125"/>
              <a:ext cx="1323975" cy="342900"/>
            </a:xfrm>
            <a:custGeom>
              <a:avLst/>
              <a:gdLst/>
              <a:ahLst/>
              <a:cxnLst/>
              <a:rect l="l" t="t" r="r" b="b"/>
              <a:pathLst>
                <a:path w="1323975" h="342900">
                  <a:moveTo>
                    <a:pt x="1152524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8" y="329848"/>
                  </a:lnTo>
                  <a:lnTo>
                    <a:pt x="62734" y="304048"/>
                  </a:lnTo>
                  <a:lnTo>
                    <a:pt x="28866" y="266719"/>
                  </a:lnTo>
                  <a:lnTo>
                    <a:pt x="7340" y="221144"/>
                  </a:lnTo>
                  <a:lnTo>
                    <a:pt x="0" y="171449"/>
                  </a:lnTo>
                  <a:lnTo>
                    <a:pt x="815" y="154560"/>
                  </a:lnTo>
                  <a:lnTo>
                    <a:pt x="13049" y="105838"/>
                  </a:lnTo>
                  <a:lnTo>
                    <a:pt x="38849" y="62735"/>
                  </a:lnTo>
                  <a:lnTo>
                    <a:pt x="76178" y="28867"/>
                  </a:lnTo>
                  <a:lnTo>
                    <a:pt x="121753" y="7341"/>
                  </a:lnTo>
                  <a:lnTo>
                    <a:pt x="171449" y="0"/>
                  </a:lnTo>
                  <a:lnTo>
                    <a:pt x="1152524" y="0"/>
                  </a:lnTo>
                  <a:lnTo>
                    <a:pt x="1202217" y="7341"/>
                  </a:lnTo>
                  <a:lnTo>
                    <a:pt x="1247793" y="28867"/>
                  </a:lnTo>
                  <a:lnTo>
                    <a:pt x="1285122" y="62735"/>
                  </a:lnTo>
                  <a:lnTo>
                    <a:pt x="1310922" y="105838"/>
                  </a:lnTo>
                  <a:lnTo>
                    <a:pt x="1323158" y="154560"/>
                  </a:lnTo>
                  <a:lnTo>
                    <a:pt x="1323974" y="171449"/>
                  </a:lnTo>
                  <a:lnTo>
                    <a:pt x="1323158" y="188339"/>
                  </a:lnTo>
                  <a:lnTo>
                    <a:pt x="1310921" y="237060"/>
                  </a:lnTo>
                  <a:lnTo>
                    <a:pt x="1285122" y="280163"/>
                  </a:lnTo>
                  <a:lnTo>
                    <a:pt x="1247793" y="314031"/>
                  </a:lnTo>
                  <a:lnTo>
                    <a:pt x="1202218" y="335558"/>
                  </a:lnTo>
                  <a:lnTo>
                    <a:pt x="1152524" y="342899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0315574" y="4810125"/>
              <a:ext cx="1323975" cy="342900"/>
            </a:xfrm>
            <a:custGeom>
              <a:avLst/>
              <a:gdLst/>
              <a:ahLst/>
              <a:cxnLst/>
              <a:rect l="l" t="t" r="r" b="b"/>
              <a:pathLst>
                <a:path w="1323975" h="342900">
                  <a:moveTo>
                    <a:pt x="1152524" y="342899"/>
                  </a:moveTo>
                  <a:lnTo>
                    <a:pt x="171449" y="342899"/>
                  </a:lnTo>
                  <a:lnTo>
                    <a:pt x="154560" y="342084"/>
                  </a:lnTo>
                  <a:lnTo>
                    <a:pt x="105838" y="329848"/>
                  </a:lnTo>
                  <a:lnTo>
                    <a:pt x="62734" y="304048"/>
                  </a:lnTo>
                  <a:lnTo>
                    <a:pt x="28866" y="266719"/>
                  </a:lnTo>
                  <a:lnTo>
                    <a:pt x="7340" y="221144"/>
                  </a:lnTo>
                  <a:lnTo>
                    <a:pt x="0" y="171449"/>
                  </a:lnTo>
                  <a:lnTo>
                    <a:pt x="766" y="155578"/>
                  </a:lnTo>
                  <a:lnTo>
                    <a:pt x="815" y="154560"/>
                  </a:lnTo>
                  <a:lnTo>
                    <a:pt x="13049" y="105838"/>
                  </a:lnTo>
                  <a:lnTo>
                    <a:pt x="38868" y="62714"/>
                  </a:lnTo>
                  <a:lnTo>
                    <a:pt x="76178" y="28867"/>
                  </a:lnTo>
                  <a:lnTo>
                    <a:pt x="121753" y="7341"/>
                  </a:lnTo>
                  <a:lnTo>
                    <a:pt x="171449" y="0"/>
                  </a:lnTo>
                  <a:lnTo>
                    <a:pt x="1152524" y="0"/>
                  </a:lnTo>
                  <a:lnTo>
                    <a:pt x="1169413" y="815"/>
                  </a:lnTo>
                  <a:lnTo>
                    <a:pt x="1185977" y="3262"/>
                  </a:lnTo>
                  <a:lnTo>
                    <a:pt x="1202217" y="7341"/>
                  </a:lnTo>
                  <a:lnTo>
                    <a:pt x="1208305" y="9524"/>
                  </a:lnTo>
                  <a:lnTo>
                    <a:pt x="171449" y="9524"/>
                  </a:lnTo>
                  <a:lnTo>
                    <a:pt x="163494" y="9719"/>
                  </a:lnTo>
                  <a:lnTo>
                    <a:pt x="124444" y="16495"/>
                  </a:lnTo>
                  <a:lnTo>
                    <a:pt x="88211" y="32556"/>
                  </a:lnTo>
                  <a:lnTo>
                    <a:pt x="56951" y="56951"/>
                  </a:lnTo>
                  <a:lnTo>
                    <a:pt x="32556" y="88211"/>
                  </a:lnTo>
                  <a:lnTo>
                    <a:pt x="16495" y="124444"/>
                  </a:lnTo>
                  <a:lnTo>
                    <a:pt x="9719" y="163494"/>
                  </a:lnTo>
                  <a:lnTo>
                    <a:pt x="9524" y="171449"/>
                  </a:lnTo>
                  <a:lnTo>
                    <a:pt x="9719" y="179404"/>
                  </a:lnTo>
                  <a:lnTo>
                    <a:pt x="16495" y="218454"/>
                  </a:lnTo>
                  <a:lnTo>
                    <a:pt x="32556" y="254688"/>
                  </a:lnTo>
                  <a:lnTo>
                    <a:pt x="56951" y="285948"/>
                  </a:lnTo>
                  <a:lnTo>
                    <a:pt x="88211" y="310343"/>
                  </a:lnTo>
                  <a:lnTo>
                    <a:pt x="124444" y="326404"/>
                  </a:lnTo>
                  <a:lnTo>
                    <a:pt x="163494" y="333180"/>
                  </a:lnTo>
                  <a:lnTo>
                    <a:pt x="171449" y="333374"/>
                  </a:lnTo>
                  <a:lnTo>
                    <a:pt x="1208304" y="333374"/>
                  </a:lnTo>
                  <a:lnTo>
                    <a:pt x="1202218" y="335558"/>
                  </a:lnTo>
                  <a:lnTo>
                    <a:pt x="1185978" y="339636"/>
                  </a:lnTo>
                  <a:lnTo>
                    <a:pt x="1169413" y="342084"/>
                  </a:lnTo>
                  <a:lnTo>
                    <a:pt x="1152524" y="342899"/>
                  </a:lnTo>
                  <a:close/>
                </a:path>
                <a:path w="1323975" h="342900">
                  <a:moveTo>
                    <a:pt x="1208304" y="333374"/>
                  </a:moveTo>
                  <a:lnTo>
                    <a:pt x="1152524" y="333374"/>
                  </a:lnTo>
                  <a:lnTo>
                    <a:pt x="1160479" y="333180"/>
                  </a:lnTo>
                  <a:lnTo>
                    <a:pt x="1168396" y="332597"/>
                  </a:lnTo>
                  <a:lnTo>
                    <a:pt x="1207066" y="323913"/>
                  </a:lnTo>
                  <a:lnTo>
                    <a:pt x="1242485" y="306085"/>
                  </a:lnTo>
                  <a:lnTo>
                    <a:pt x="1272529" y="280163"/>
                  </a:lnTo>
                  <a:lnTo>
                    <a:pt x="1295331" y="247781"/>
                  </a:lnTo>
                  <a:lnTo>
                    <a:pt x="1309595" y="210804"/>
                  </a:lnTo>
                  <a:lnTo>
                    <a:pt x="1313546" y="188339"/>
                  </a:lnTo>
                  <a:lnTo>
                    <a:pt x="1313671" y="187321"/>
                  </a:lnTo>
                  <a:lnTo>
                    <a:pt x="1314255" y="179404"/>
                  </a:lnTo>
                  <a:lnTo>
                    <a:pt x="1314449" y="171449"/>
                  </a:lnTo>
                  <a:lnTo>
                    <a:pt x="1314255" y="163494"/>
                  </a:lnTo>
                  <a:lnTo>
                    <a:pt x="1307479" y="124444"/>
                  </a:lnTo>
                  <a:lnTo>
                    <a:pt x="1291418" y="88211"/>
                  </a:lnTo>
                  <a:lnTo>
                    <a:pt x="1267022" y="56951"/>
                  </a:lnTo>
                  <a:lnTo>
                    <a:pt x="1235762" y="32556"/>
                  </a:lnTo>
                  <a:lnTo>
                    <a:pt x="1199529" y="16495"/>
                  </a:lnTo>
                  <a:lnTo>
                    <a:pt x="1160479" y="9719"/>
                  </a:lnTo>
                  <a:lnTo>
                    <a:pt x="1152524" y="9524"/>
                  </a:lnTo>
                  <a:lnTo>
                    <a:pt x="1208305" y="9524"/>
                  </a:lnTo>
                  <a:lnTo>
                    <a:pt x="1247793" y="28867"/>
                  </a:lnTo>
                  <a:lnTo>
                    <a:pt x="1285103" y="62714"/>
                  </a:lnTo>
                  <a:lnTo>
                    <a:pt x="1310922" y="105838"/>
                  </a:lnTo>
                  <a:lnTo>
                    <a:pt x="1323158" y="154560"/>
                  </a:lnTo>
                  <a:lnTo>
                    <a:pt x="1323974" y="171449"/>
                  </a:lnTo>
                  <a:lnTo>
                    <a:pt x="1323207" y="187321"/>
                  </a:lnTo>
                  <a:lnTo>
                    <a:pt x="1310921" y="237060"/>
                  </a:lnTo>
                  <a:lnTo>
                    <a:pt x="1285122" y="280163"/>
                  </a:lnTo>
                  <a:lnTo>
                    <a:pt x="1247793" y="314031"/>
                  </a:lnTo>
                  <a:lnTo>
                    <a:pt x="1218134" y="329848"/>
                  </a:lnTo>
                  <a:lnTo>
                    <a:pt x="1208304" y="333374"/>
                  </a:lnTo>
                  <a:close/>
                </a:path>
              </a:pathLst>
            </a:custGeom>
            <a:solidFill>
              <a:srgbClr val="F0A5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10499625" y="4854575"/>
            <a:ext cx="949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E7F0F7"/>
                </a:solidFill>
                <a:latin typeface="Arial"/>
                <a:cs typeface="Arial"/>
              </a:rPr>
              <a:t>October </a:t>
            </a:r>
            <a:r>
              <a:rPr dirty="0" sz="1200" spc="-20">
                <a:solidFill>
                  <a:srgbClr val="E7F0F7"/>
                </a:solidFill>
                <a:latin typeface="Arial"/>
                <a:cs typeface="Arial"/>
              </a:rPr>
              <a:t>2026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6187" y="12"/>
            <a:ext cx="12058650" cy="6858000"/>
          </a:xfrm>
          <a:custGeom>
            <a:avLst/>
            <a:gdLst/>
            <a:ahLst/>
            <a:cxnLst/>
            <a:rect l="l" t="t" r="r" b="b"/>
            <a:pathLst>
              <a:path w="12058650" h="6858000">
                <a:moveTo>
                  <a:pt x="12058650" y="6800837"/>
                </a:moveTo>
                <a:lnTo>
                  <a:pt x="0" y="6800837"/>
                </a:lnTo>
                <a:lnTo>
                  <a:pt x="0" y="6857987"/>
                </a:lnTo>
                <a:lnTo>
                  <a:pt x="12058650" y="6857987"/>
                </a:lnTo>
                <a:lnTo>
                  <a:pt x="12058650" y="6800837"/>
                </a:lnTo>
                <a:close/>
              </a:path>
              <a:path w="12058650" h="6858000">
                <a:moveTo>
                  <a:pt x="12058650" y="0"/>
                </a:moveTo>
                <a:lnTo>
                  <a:pt x="0" y="0"/>
                </a:lnTo>
                <a:lnTo>
                  <a:pt x="0" y="57150"/>
                </a:lnTo>
                <a:lnTo>
                  <a:pt x="12058650" y="57150"/>
                </a:lnTo>
                <a:lnTo>
                  <a:pt x="12058650" y="0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028700"/>
                  </a:lnTo>
                  <a:lnTo>
                    <a:pt x="12134837" y="10287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906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Presentation </a:t>
            </a:r>
            <a:r>
              <a:rPr dirty="0" spc="-10"/>
              <a:t>Structure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Two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integrated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sections: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Revival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Strategy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from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field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feedback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+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Competitive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Intelligence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on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ortho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robotics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4999" y="1282700"/>
            <a:ext cx="260096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40" b="1">
                <a:solidFill>
                  <a:srgbClr val="003366"/>
                </a:solidFill>
                <a:latin typeface="Arial"/>
                <a:cs typeface="Arial"/>
              </a:rPr>
              <a:t>PART</a:t>
            </a:r>
            <a:r>
              <a:rPr dirty="0" sz="135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</a:t>
            </a:r>
            <a:r>
              <a:rPr dirty="0" sz="1350" spc="-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REVIVAL</a:t>
            </a:r>
            <a:r>
              <a:rPr dirty="0" sz="135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STRATEGY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552575"/>
            <a:ext cx="5343525" cy="1162050"/>
            <a:chOff x="647699" y="1552575"/>
            <a:chExt cx="5343525" cy="1162050"/>
          </a:xfrm>
        </p:grpSpPr>
        <p:sp>
          <p:nvSpPr>
            <p:cNvPr id="7" name="object 7"/>
            <p:cNvSpPr/>
            <p:nvPr/>
          </p:nvSpPr>
          <p:spPr>
            <a:xfrm>
              <a:off x="647699" y="1552575"/>
              <a:ext cx="5343525" cy="19050"/>
            </a:xfrm>
            <a:custGeom>
              <a:avLst/>
              <a:gdLst/>
              <a:ahLst/>
              <a:cxnLst/>
              <a:rect l="l" t="t" r="r" b="b"/>
              <a:pathLst>
                <a:path w="5343525" h="19050">
                  <a:moveTo>
                    <a:pt x="5343524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5343524" y="0"/>
                  </a:lnTo>
                  <a:lnTo>
                    <a:pt x="5343524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71512" y="1743075"/>
              <a:ext cx="5320030" cy="971550"/>
            </a:xfrm>
            <a:custGeom>
              <a:avLst/>
              <a:gdLst/>
              <a:ahLst/>
              <a:cxnLst/>
              <a:rect l="l" t="t" r="r" b="b"/>
              <a:pathLst>
                <a:path w="5320030" h="971550">
                  <a:moveTo>
                    <a:pt x="5266314" y="971549"/>
                  </a:moveTo>
                  <a:lnTo>
                    <a:pt x="28916" y="971549"/>
                  </a:lnTo>
                  <a:lnTo>
                    <a:pt x="845" y="929268"/>
                  </a:lnTo>
                  <a:lnTo>
                    <a:pt x="0" y="921978"/>
                  </a:lnTo>
                  <a:lnTo>
                    <a:pt x="0" y="914399"/>
                  </a:lnTo>
                  <a:lnTo>
                    <a:pt x="0" y="49571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1" y="53397"/>
                  </a:lnTo>
                  <a:lnTo>
                    <a:pt x="5319711" y="918152"/>
                  </a:lnTo>
                  <a:lnTo>
                    <a:pt x="5300319" y="957464"/>
                  </a:lnTo>
                  <a:lnTo>
                    <a:pt x="5270030" y="971183"/>
                  </a:lnTo>
                  <a:lnTo>
                    <a:pt x="5266314" y="97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47699" y="1743075"/>
              <a:ext cx="54610" cy="971550"/>
            </a:xfrm>
            <a:custGeom>
              <a:avLst/>
              <a:gdLst/>
              <a:ahLst/>
              <a:cxnLst/>
              <a:rect l="l" t="t" r="r" b="b"/>
              <a:pathLst>
                <a:path w="54609" h="971550">
                  <a:moveTo>
                    <a:pt x="54519" y="971549"/>
                  </a:moveTo>
                  <a:lnTo>
                    <a:pt x="49571" y="971549"/>
                  </a:lnTo>
                  <a:lnTo>
                    <a:pt x="42281" y="970099"/>
                  </a:lnTo>
                  <a:lnTo>
                    <a:pt x="7250" y="943271"/>
                  </a:lnTo>
                  <a:lnTo>
                    <a:pt x="0" y="92197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914400"/>
                  </a:lnTo>
                  <a:lnTo>
                    <a:pt x="50414" y="954810"/>
                  </a:lnTo>
                  <a:lnTo>
                    <a:pt x="52274" y="965970"/>
                  </a:lnTo>
                  <a:lnTo>
                    <a:pt x="54519" y="9715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54075" y="1835150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003366"/>
                </a:solidFill>
                <a:latin typeface="Arial"/>
                <a:cs typeface="Arial"/>
              </a:rPr>
              <a:t>1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30324" y="1802003"/>
            <a:ext cx="4120515" cy="735330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Key Problem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Statements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30700"/>
              </a:lnSpc>
              <a:spcBef>
                <a:spcPts val="2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Manpower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shortage,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team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silos,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demo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machine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scarcity,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process delays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219824" y="1552575"/>
            <a:ext cx="5343525" cy="1162050"/>
            <a:chOff x="6219824" y="1552575"/>
            <a:chExt cx="5343525" cy="1162050"/>
          </a:xfrm>
        </p:grpSpPr>
        <p:sp>
          <p:nvSpPr>
            <p:cNvPr id="39" name="object 39"/>
            <p:cNvSpPr/>
            <p:nvPr/>
          </p:nvSpPr>
          <p:spPr>
            <a:xfrm>
              <a:off x="6219824" y="1552575"/>
              <a:ext cx="5343525" cy="19050"/>
            </a:xfrm>
            <a:custGeom>
              <a:avLst/>
              <a:gdLst/>
              <a:ahLst/>
              <a:cxnLst/>
              <a:rect l="l" t="t" r="r" b="b"/>
              <a:pathLst>
                <a:path w="5343525" h="19050">
                  <a:moveTo>
                    <a:pt x="5343524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5343524" y="0"/>
                  </a:lnTo>
                  <a:lnTo>
                    <a:pt x="5343524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6243636" y="1743075"/>
              <a:ext cx="5320030" cy="971550"/>
            </a:xfrm>
            <a:custGeom>
              <a:avLst/>
              <a:gdLst/>
              <a:ahLst/>
              <a:cxnLst/>
              <a:rect l="l" t="t" r="r" b="b"/>
              <a:pathLst>
                <a:path w="5320030" h="971550">
                  <a:moveTo>
                    <a:pt x="5266314" y="971549"/>
                  </a:moveTo>
                  <a:lnTo>
                    <a:pt x="28916" y="971549"/>
                  </a:lnTo>
                  <a:lnTo>
                    <a:pt x="845" y="929268"/>
                  </a:lnTo>
                  <a:lnTo>
                    <a:pt x="0" y="921978"/>
                  </a:lnTo>
                  <a:lnTo>
                    <a:pt x="0" y="914399"/>
                  </a:lnTo>
                  <a:lnTo>
                    <a:pt x="0" y="49571"/>
                  </a:lnTo>
                  <a:lnTo>
                    <a:pt x="12889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2" y="53397"/>
                  </a:lnTo>
                  <a:lnTo>
                    <a:pt x="5319712" y="918152"/>
                  </a:lnTo>
                  <a:lnTo>
                    <a:pt x="5300320" y="957464"/>
                  </a:lnTo>
                  <a:lnTo>
                    <a:pt x="5270030" y="971183"/>
                  </a:lnTo>
                  <a:lnTo>
                    <a:pt x="5266314" y="97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219824" y="1743075"/>
              <a:ext cx="54610" cy="971550"/>
            </a:xfrm>
            <a:custGeom>
              <a:avLst/>
              <a:gdLst/>
              <a:ahLst/>
              <a:cxnLst/>
              <a:rect l="l" t="t" r="r" b="b"/>
              <a:pathLst>
                <a:path w="54610" h="971550">
                  <a:moveTo>
                    <a:pt x="54520" y="971549"/>
                  </a:moveTo>
                  <a:lnTo>
                    <a:pt x="49571" y="971549"/>
                  </a:lnTo>
                  <a:lnTo>
                    <a:pt x="42280" y="970099"/>
                  </a:lnTo>
                  <a:lnTo>
                    <a:pt x="7250" y="943271"/>
                  </a:lnTo>
                  <a:lnTo>
                    <a:pt x="0" y="92197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914400"/>
                  </a:lnTo>
                  <a:lnTo>
                    <a:pt x="50414" y="954810"/>
                  </a:lnTo>
                  <a:lnTo>
                    <a:pt x="52273" y="965970"/>
                  </a:lnTo>
                  <a:lnTo>
                    <a:pt x="54520" y="9715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6426199" y="1835150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1A794A"/>
                </a:solidFill>
                <a:latin typeface="Arial"/>
                <a:cs typeface="Arial"/>
              </a:rPr>
              <a:t>7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47699" y="2847975"/>
            <a:ext cx="5343525" cy="762000"/>
            <a:chOff x="647699" y="2847975"/>
            <a:chExt cx="5343525" cy="762000"/>
          </a:xfrm>
        </p:grpSpPr>
        <p:sp>
          <p:nvSpPr>
            <p:cNvPr id="14" name="object 14"/>
            <p:cNvSpPr/>
            <p:nvPr/>
          </p:nvSpPr>
          <p:spPr>
            <a:xfrm>
              <a:off x="671512" y="2847975"/>
              <a:ext cx="5320030" cy="762000"/>
            </a:xfrm>
            <a:custGeom>
              <a:avLst/>
              <a:gdLst/>
              <a:ahLst/>
              <a:cxnLst/>
              <a:rect l="l" t="t" r="r" b="b"/>
              <a:pathLst>
                <a:path w="5320030" h="762000">
                  <a:moveTo>
                    <a:pt x="5266314" y="761999"/>
                  </a:moveTo>
                  <a:lnTo>
                    <a:pt x="28916" y="761999"/>
                  </a:lnTo>
                  <a:lnTo>
                    <a:pt x="24664" y="760549"/>
                  </a:lnTo>
                  <a:lnTo>
                    <a:pt x="845" y="719718"/>
                  </a:lnTo>
                  <a:lnTo>
                    <a:pt x="0" y="712428"/>
                  </a:lnTo>
                  <a:lnTo>
                    <a:pt x="0" y="704849"/>
                  </a:lnTo>
                  <a:lnTo>
                    <a:pt x="0" y="49571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1" y="53397"/>
                  </a:lnTo>
                  <a:lnTo>
                    <a:pt x="5319711" y="708602"/>
                  </a:lnTo>
                  <a:lnTo>
                    <a:pt x="5300319" y="747914"/>
                  </a:lnTo>
                  <a:lnTo>
                    <a:pt x="5270030" y="761633"/>
                  </a:lnTo>
                  <a:lnTo>
                    <a:pt x="5266314" y="761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47699" y="2847975"/>
              <a:ext cx="54610" cy="762000"/>
            </a:xfrm>
            <a:custGeom>
              <a:avLst/>
              <a:gdLst/>
              <a:ahLst/>
              <a:cxnLst/>
              <a:rect l="l" t="t" r="r" b="b"/>
              <a:pathLst>
                <a:path w="54609" h="762000">
                  <a:moveTo>
                    <a:pt x="54519" y="761999"/>
                  </a:moveTo>
                  <a:lnTo>
                    <a:pt x="49571" y="761999"/>
                  </a:lnTo>
                  <a:lnTo>
                    <a:pt x="42281" y="760549"/>
                  </a:lnTo>
                  <a:lnTo>
                    <a:pt x="7250" y="733721"/>
                  </a:lnTo>
                  <a:lnTo>
                    <a:pt x="0" y="71242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704850"/>
                  </a:lnTo>
                  <a:lnTo>
                    <a:pt x="50414" y="745261"/>
                  </a:lnTo>
                  <a:lnTo>
                    <a:pt x="52274" y="756420"/>
                  </a:lnTo>
                  <a:lnTo>
                    <a:pt x="54519" y="7619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54075" y="2940050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003366"/>
                </a:solidFill>
                <a:latin typeface="Arial"/>
                <a:cs typeface="Arial"/>
              </a:rPr>
              <a:t>2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30324" y="2906903"/>
            <a:ext cx="4361815" cy="51625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Solutions</a:t>
            </a:r>
            <a:r>
              <a:rPr dirty="0" sz="135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Based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on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Problems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Academic</a:t>
            </a:r>
            <a:r>
              <a:rPr dirty="0" sz="1100" spc="9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engagement,</a:t>
            </a:r>
            <a:r>
              <a:rPr dirty="0" sz="1100" spc="1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one-team</a:t>
            </a:r>
            <a:r>
              <a:rPr dirty="0" sz="1100" spc="9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formation,</a:t>
            </a:r>
            <a:r>
              <a:rPr dirty="0" sz="1100" spc="1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bundling,</a:t>
            </a:r>
            <a:r>
              <a:rPr dirty="0" sz="1100" spc="1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rental</a:t>
            </a:r>
            <a:r>
              <a:rPr dirty="0" sz="1100" spc="9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models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6219824" y="2847975"/>
            <a:ext cx="5343525" cy="762000"/>
            <a:chOff x="6219824" y="2847975"/>
            <a:chExt cx="5343525" cy="762000"/>
          </a:xfrm>
        </p:grpSpPr>
        <p:sp>
          <p:nvSpPr>
            <p:cNvPr id="44" name="object 44"/>
            <p:cNvSpPr/>
            <p:nvPr/>
          </p:nvSpPr>
          <p:spPr>
            <a:xfrm>
              <a:off x="6243636" y="2847975"/>
              <a:ext cx="5320030" cy="762000"/>
            </a:xfrm>
            <a:custGeom>
              <a:avLst/>
              <a:gdLst/>
              <a:ahLst/>
              <a:cxnLst/>
              <a:rect l="l" t="t" r="r" b="b"/>
              <a:pathLst>
                <a:path w="5320030" h="762000">
                  <a:moveTo>
                    <a:pt x="5266314" y="761999"/>
                  </a:moveTo>
                  <a:lnTo>
                    <a:pt x="28916" y="761999"/>
                  </a:lnTo>
                  <a:lnTo>
                    <a:pt x="24663" y="760549"/>
                  </a:lnTo>
                  <a:lnTo>
                    <a:pt x="845" y="719718"/>
                  </a:lnTo>
                  <a:lnTo>
                    <a:pt x="0" y="712428"/>
                  </a:lnTo>
                  <a:lnTo>
                    <a:pt x="0" y="704849"/>
                  </a:lnTo>
                  <a:lnTo>
                    <a:pt x="0" y="49571"/>
                  </a:lnTo>
                  <a:lnTo>
                    <a:pt x="12889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2" y="53397"/>
                  </a:lnTo>
                  <a:lnTo>
                    <a:pt x="5319712" y="708602"/>
                  </a:lnTo>
                  <a:lnTo>
                    <a:pt x="5300320" y="747914"/>
                  </a:lnTo>
                  <a:lnTo>
                    <a:pt x="5270030" y="761633"/>
                  </a:lnTo>
                  <a:lnTo>
                    <a:pt x="5266314" y="761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219824" y="2847975"/>
              <a:ext cx="54610" cy="762000"/>
            </a:xfrm>
            <a:custGeom>
              <a:avLst/>
              <a:gdLst/>
              <a:ahLst/>
              <a:cxnLst/>
              <a:rect l="l" t="t" r="r" b="b"/>
              <a:pathLst>
                <a:path w="54610" h="762000">
                  <a:moveTo>
                    <a:pt x="54520" y="761999"/>
                  </a:moveTo>
                  <a:lnTo>
                    <a:pt x="49571" y="761999"/>
                  </a:lnTo>
                  <a:lnTo>
                    <a:pt x="42280" y="760549"/>
                  </a:lnTo>
                  <a:lnTo>
                    <a:pt x="7250" y="733721"/>
                  </a:lnTo>
                  <a:lnTo>
                    <a:pt x="0" y="71242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704850"/>
                  </a:lnTo>
                  <a:lnTo>
                    <a:pt x="50414" y="745261"/>
                  </a:lnTo>
                  <a:lnTo>
                    <a:pt x="52273" y="756420"/>
                  </a:lnTo>
                  <a:lnTo>
                    <a:pt x="54520" y="7619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6426199" y="2940050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1A794A"/>
                </a:solidFill>
                <a:latin typeface="Arial"/>
                <a:cs typeface="Arial"/>
              </a:rPr>
              <a:t>8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47699" y="3743325"/>
            <a:ext cx="5343525" cy="752475"/>
            <a:chOff x="647699" y="3743325"/>
            <a:chExt cx="5343525" cy="752475"/>
          </a:xfrm>
        </p:grpSpPr>
        <p:sp>
          <p:nvSpPr>
            <p:cNvPr id="19" name="object 19"/>
            <p:cNvSpPr/>
            <p:nvPr/>
          </p:nvSpPr>
          <p:spPr>
            <a:xfrm>
              <a:off x="671512" y="3743325"/>
              <a:ext cx="5320030" cy="752475"/>
            </a:xfrm>
            <a:custGeom>
              <a:avLst/>
              <a:gdLst/>
              <a:ahLst/>
              <a:cxnLst/>
              <a:rect l="l" t="t" r="r" b="b"/>
              <a:pathLst>
                <a:path w="5320030" h="752475">
                  <a:moveTo>
                    <a:pt x="5266314" y="752474"/>
                  </a:moveTo>
                  <a:lnTo>
                    <a:pt x="28916" y="752474"/>
                  </a:lnTo>
                  <a:lnTo>
                    <a:pt x="845" y="710193"/>
                  </a:lnTo>
                  <a:lnTo>
                    <a:pt x="0" y="702903"/>
                  </a:lnTo>
                  <a:lnTo>
                    <a:pt x="0" y="695324"/>
                  </a:lnTo>
                  <a:lnTo>
                    <a:pt x="0" y="49571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1" y="53397"/>
                  </a:lnTo>
                  <a:lnTo>
                    <a:pt x="5319711" y="699077"/>
                  </a:lnTo>
                  <a:lnTo>
                    <a:pt x="5300319" y="738389"/>
                  </a:lnTo>
                  <a:lnTo>
                    <a:pt x="5270030" y="752108"/>
                  </a:lnTo>
                  <a:lnTo>
                    <a:pt x="5266314" y="752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47699" y="3743325"/>
              <a:ext cx="54610" cy="752475"/>
            </a:xfrm>
            <a:custGeom>
              <a:avLst/>
              <a:gdLst/>
              <a:ahLst/>
              <a:cxnLst/>
              <a:rect l="l" t="t" r="r" b="b"/>
              <a:pathLst>
                <a:path w="54609" h="752475">
                  <a:moveTo>
                    <a:pt x="54519" y="752474"/>
                  </a:moveTo>
                  <a:lnTo>
                    <a:pt x="49571" y="752474"/>
                  </a:lnTo>
                  <a:lnTo>
                    <a:pt x="42283" y="751024"/>
                  </a:lnTo>
                  <a:lnTo>
                    <a:pt x="7250" y="724196"/>
                  </a:lnTo>
                  <a:lnTo>
                    <a:pt x="0" y="70290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695325"/>
                  </a:lnTo>
                  <a:lnTo>
                    <a:pt x="50414" y="735735"/>
                  </a:lnTo>
                  <a:lnTo>
                    <a:pt x="52274" y="746895"/>
                  </a:lnTo>
                  <a:lnTo>
                    <a:pt x="54519" y="7524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54075" y="3835400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003366"/>
                </a:solidFill>
                <a:latin typeface="Arial"/>
                <a:cs typeface="Arial"/>
              </a:rPr>
              <a:t>3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330324" y="3802253"/>
            <a:ext cx="3400425" cy="51625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Prioritised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Solutions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3-tier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priority: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Critical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/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High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/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Strategic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actions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ranked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219824" y="3743325"/>
            <a:ext cx="5343525" cy="971550"/>
            <a:chOff x="6219824" y="3743325"/>
            <a:chExt cx="5343525" cy="971550"/>
          </a:xfrm>
        </p:grpSpPr>
        <p:sp>
          <p:nvSpPr>
            <p:cNvPr id="48" name="object 48"/>
            <p:cNvSpPr/>
            <p:nvPr/>
          </p:nvSpPr>
          <p:spPr>
            <a:xfrm>
              <a:off x="6243636" y="3743325"/>
              <a:ext cx="5320030" cy="971550"/>
            </a:xfrm>
            <a:custGeom>
              <a:avLst/>
              <a:gdLst/>
              <a:ahLst/>
              <a:cxnLst/>
              <a:rect l="l" t="t" r="r" b="b"/>
              <a:pathLst>
                <a:path w="5320030" h="971550">
                  <a:moveTo>
                    <a:pt x="5266314" y="971549"/>
                  </a:moveTo>
                  <a:lnTo>
                    <a:pt x="28916" y="971549"/>
                  </a:lnTo>
                  <a:lnTo>
                    <a:pt x="24663" y="970099"/>
                  </a:lnTo>
                  <a:lnTo>
                    <a:pt x="845" y="929267"/>
                  </a:lnTo>
                  <a:lnTo>
                    <a:pt x="0" y="921977"/>
                  </a:lnTo>
                  <a:lnTo>
                    <a:pt x="0" y="914399"/>
                  </a:lnTo>
                  <a:lnTo>
                    <a:pt x="0" y="49571"/>
                  </a:lnTo>
                  <a:lnTo>
                    <a:pt x="12889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2" y="53397"/>
                  </a:lnTo>
                  <a:lnTo>
                    <a:pt x="5319712" y="918152"/>
                  </a:lnTo>
                  <a:lnTo>
                    <a:pt x="5300320" y="957463"/>
                  </a:lnTo>
                  <a:lnTo>
                    <a:pt x="5270030" y="971183"/>
                  </a:lnTo>
                  <a:lnTo>
                    <a:pt x="5266314" y="97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6219824" y="3743325"/>
              <a:ext cx="54610" cy="971550"/>
            </a:xfrm>
            <a:custGeom>
              <a:avLst/>
              <a:gdLst/>
              <a:ahLst/>
              <a:cxnLst/>
              <a:rect l="l" t="t" r="r" b="b"/>
              <a:pathLst>
                <a:path w="54610" h="971550">
                  <a:moveTo>
                    <a:pt x="54520" y="971549"/>
                  </a:moveTo>
                  <a:lnTo>
                    <a:pt x="49571" y="971549"/>
                  </a:lnTo>
                  <a:lnTo>
                    <a:pt x="42282" y="970099"/>
                  </a:lnTo>
                  <a:lnTo>
                    <a:pt x="7250" y="943271"/>
                  </a:lnTo>
                  <a:lnTo>
                    <a:pt x="0" y="92197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914400"/>
                  </a:lnTo>
                  <a:lnTo>
                    <a:pt x="50414" y="954810"/>
                  </a:lnTo>
                  <a:lnTo>
                    <a:pt x="52273" y="965970"/>
                  </a:lnTo>
                  <a:lnTo>
                    <a:pt x="54520" y="9715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6426199" y="3835400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1A794A"/>
                </a:solidFill>
                <a:latin typeface="Arial"/>
                <a:cs typeface="Arial"/>
              </a:rPr>
              <a:t>9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7699" y="4629150"/>
            <a:ext cx="5343525" cy="762000"/>
            <a:chOff x="647699" y="4629150"/>
            <a:chExt cx="5343525" cy="762000"/>
          </a:xfrm>
        </p:grpSpPr>
        <p:sp>
          <p:nvSpPr>
            <p:cNvPr id="24" name="object 24"/>
            <p:cNvSpPr/>
            <p:nvPr/>
          </p:nvSpPr>
          <p:spPr>
            <a:xfrm>
              <a:off x="671512" y="4629150"/>
              <a:ext cx="5320030" cy="762000"/>
            </a:xfrm>
            <a:custGeom>
              <a:avLst/>
              <a:gdLst/>
              <a:ahLst/>
              <a:cxnLst/>
              <a:rect l="l" t="t" r="r" b="b"/>
              <a:pathLst>
                <a:path w="5320030" h="762000">
                  <a:moveTo>
                    <a:pt x="5266314" y="761999"/>
                  </a:moveTo>
                  <a:lnTo>
                    <a:pt x="28916" y="761999"/>
                  </a:lnTo>
                  <a:lnTo>
                    <a:pt x="845" y="719718"/>
                  </a:lnTo>
                  <a:lnTo>
                    <a:pt x="0" y="712427"/>
                  </a:lnTo>
                  <a:lnTo>
                    <a:pt x="0" y="704849"/>
                  </a:lnTo>
                  <a:lnTo>
                    <a:pt x="0" y="49571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1" y="53397"/>
                  </a:lnTo>
                  <a:lnTo>
                    <a:pt x="5319711" y="708602"/>
                  </a:lnTo>
                  <a:lnTo>
                    <a:pt x="5300319" y="747914"/>
                  </a:lnTo>
                  <a:lnTo>
                    <a:pt x="5270030" y="761633"/>
                  </a:lnTo>
                  <a:lnTo>
                    <a:pt x="5266314" y="761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7699" y="4629150"/>
              <a:ext cx="54610" cy="762000"/>
            </a:xfrm>
            <a:custGeom>
              <a:avLst/>
              <a:gdLst/>
              <a:ahLst/>
              <a:cxnLst/>
              <a:rect l="l" t="t" r="r" b="b"/>
              <a:pathLst>
                <a:path w="54609" h="762000">
                  <a:moveTo>
                    <a:pt x="54519" y="761999"/>
                  </a:moveTo>
                  <a:lnTo>
                    <a:pt x="49571" y="761999"/>
                  </a:lnTo>
                  <a:lnTo>
                    <a:pt x="42281" y="760549"/>
                  </a:lnTo>
                  <a:lnTo>
                    <a:pt x="7250" y="733721"/>
                  </a:lnTo>
                  <a:lnTo>
                    <a:pt x="0" y="712428"/>
                  </a:lnTo>
                  <a:lnTo>
                    <a:pt x="0" y="49571"/>
                  </a:lnTo>
                  <a:lnTo>
                    <a:pt x="22097" y="11380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704850"/>
                  </a:lnTo>
                  <a:lnTo>
                    <a:pt x="50414" y="745260"/>
                  </a:lnTo>
                  <a:lnTo>
                    <a:pt x="52274" y="756420"/>
                  </a:lnTo>
                  <a:lnTo>
                    <a:pt x="54519" y="7619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854075" y="4721225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003366"/>
                </a:solidFill>
                <a:latin typeface="Arial"/>
                <a:cs typeface="Arial"/>
              </a:rPr>
              <a:t>4</a:t>
            </a:r>
            <a:endParaRPr sz="2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30324" y="4688078"/>
            <a:ext cx="3654425" cy="51625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Key</a:t>
            </a:r>
            <a:r>
              <a:rPr dirty="0" sz="135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Action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Points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Immediate,</a:t>
            </a:r>
            <a:r>
              <a:rPr dirty="0" sz="1100" spc="9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short-term,</a:t>
            </a:r>
            <a:r>
              <a:rPr dirty="0" sz="1100" spc="1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and</a:t>
            </a:r>
            <a:r>
              <a:rPr dirty="0" sz="1100" spc="1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medium-term</a:t>
            </a:r>
            <a:r>
              <a:rPr dirty="0" sz="1100" spc="1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execution</a:t>
            </a:r>
            <a:r>
              <a:rPr dirty="0" sz="1100" spc="1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steps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219824" y="4848225"/>
            <a:ext cx="5343525" cy="971550"/>
            <a:chOff x="6219824" y="4848225"/>
            <a:chExt cx="5343525" cy="971550"/>
          </a:xfrm>
        </p:grpSpPr>
        <p:sp>
          <p:nvSpPr>
            <p:cNvPr id="52" name="object 52"/>
            <p:cNvSpPr/>
            <p:nvPr/>
          </p:nvSpPr>
          <p:spPr>
            <a:xfrm>
              <a:off x="6243636" y="4848225"/>
              <a:ext cx="5320030" cy="971550"/>
            </a:xfrm>
            <a:custGeom>
              <a:avLst/>
              <a:gdLst/>
              <a:ahLst/>
              <a:cxnLst/>
              <a:rect l="l" t="t" r="r" b="b"/>
              <a:pathLst>
                <a:path w="5320030" h="971550">
                  <a:moveTo>
                    <a:pt x="5266314" y="971549"/>
                  </a:moveTo>
                  <a:lnTo>
                    <a:pt x="28916" y="971549"/>
                  </a:lnTo>
                  <a:lnTo>
                    <a:pt x="24663" y="970099"/>
                  </a:lnTo>
                  <a:lnTo>
                    <a:pt x="845" y="929268"/>
                  </a:lnTo>
                  <a:lnTo>
                    <a:pt x="0" y="921977"/>
                  </a:lnTo>
                  <a:lnTo>
                    <a:pt x="0" y="914399"/>
                  </a:lnTo>
                  <a:lnTo>
                    <a:pt x="0" y="49570"/>
                  </a:lnTo>
                  <a:lnTo>
                    <a:pt x="12889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2" y="53397"/>
                  </a:lnTo>
                  <a:lnTo>
                    <a:pt x="5319712" y="918152"/>
                  </a:lnTo>
                  <a:lnTo>
                    <a:pt x="5300320" y="957464"/>
                  </a:lnTo>
                  <a:lnTo>
                    <a:pt x="5270030" y="971183"/>
                  </a:lnTo>
                  <a:lnTo>
                    <a:pt x="5266314" y="9715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219824" y="4848225"/>
              <a:ext cx="54610" cy="971550"/>
            </a:xfrm>
            <a:custGeom>
              <a:avLst/>
              <a:gdLst/>
              <a:ahLst/>
              <a:cxnLst/>
              <a:rect l="l" t="t" r="r" b="b"/>
              <a:pathLst>
                <a:path w="54610" h="971550">
                  <a:moveTo>
                    <a:pt x="54520" y="971549"/>
                  </a:moveTo>
                  <a:lnTo>
                    <a:pt x="49571" y="971549"/>
                  </a:lnTo>
                  <a:lnTo>
                    <a:pt x="42282" y="970099"/>
                  </a:lnTo>
                  <a:lnTo>
                    <a:pt x="7250" y="943271"/>
                  </a:lnTo>
                  <a:lnTo>
                    <a:pt x="0" y="92197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914400"/>
                  </a:lnTo>
                  <a:lnTo>
                    <a:pt x="50414" y="954810"/>
                  </a:lnTo>
                  <a:lnTo>
                    <a:pt x="52273" y="965969"/>
                  </a:lnTo>
                  <a:lnTo>
                    <a:pt x="54520" y="9715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6426199" y="4940300"/>
            <a:ext cx="32258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5" b="1">
                <a:solidFill>
                  <a:srgbClr val="1A794A"/>
                </a:solidFill>
                <a:latin typeface="Arial"/>
                <a:cs typeface="Arial"/>
              </a:rPr>
              <a:t>10</a:t>
            </a:r>
            <a:endParaRPr sz="21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07124" y="1282700"/>
            <a:ext cx="5188585" cy="4349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PART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B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COMPETITIVE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INTELLIGENCE</a:t>
            </a:r>
            <a:endParaRPr sz="1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0"/>
              </a:spcBef>
            </a:pPr>
            <a:endParaRPr sz="1350">
              <a:latin typeface="Arial"/>
              <a:cs typeface="Arial"/>
            </a:endParaRPr>
          </a:p>
          <a:p>
            <a:pPr marL="707390">
              <a:lnSpc>
                <a:spcPct val="100000"/>
              </a:lnSpc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Competitive Landscape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Overview</a:t>
            </a:r>
            <a:endParaRPr sz="1350">
              <a:latin typeface="Arial"/>
              <a:cs typeface="Arial"/>
            </a:endParaRPr>
          </a:p>
          <a:p>
            <a:pPr marL="707390" marR="5080">
              <a:lnSpc>
                <a:spcPct val="130700"/>
              </a:lnSpc>
              <a:spcBef>
                <a:spcPts val="2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Why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deals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are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lost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today: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J&amp;J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VELYS,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Stryker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Mako,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S&amp;N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CORI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threat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map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1100">
              <a:latin typeface="Arial"/>
              <a:cs typeface="Arial"/>
            </a:endParaRPr>
          </a:p>
          <a:p>
            <a:pPr marL="707390">
              <a:lnSpc>
                <a:spcPct val="100000"/>
              </a:lnSpc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Feature-by-Feature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Comparison</a:t>
            </a:r>
            <a:endParaRPr sz="1350">
              <a:latin typeface="Arial"/>
              <a:cs typeface="Arial"/>
            </a:endParaRPr>
          </a:p>
          <a:p>
            <a:pPr marL="707390">
              <a:lnSpc>
                <a:spcPct val="100000"/>
              </a:lnSpc>
              <a:spcBef>
                <a:spcPts val="43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CT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requirement,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landmarks,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KA,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bone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pins,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warranty,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smart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implant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100">
              <a:latin typeface="Arial"/>
              <a:cs typeface="Arial"/>
            </a:endParaRPr>
          </a:p>
          <a:p>
            <a:pPr marL="707390">
              <a:lnSpc>
                <a:spcPct val="100000"/>
              </a:lnSpc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35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OptimiZe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Differentiators</a:t>
            </a:r>
            <a:endParaRPr sz="1350">
              <a:latin typeface="Arial"/>
              <a:cs typeface="Arial"/>
            </a:endParaRPr>
          </a:p>
          <a:p>
            <a:pPr marL="707390" marR="56515">
              <a:lnSpc>
                <a:spcPct val="125000"/>
              </a:lnSpc>
              <a:spcBef>
                <a:spcPts val="10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5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unmatched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advantages: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90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landmarks,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automated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KA, Active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Track,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Persona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IQ,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5-yr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warranty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100">
              <a:latin typeface="Arial"/>
              <a:cs typeface="Arial"/>
            </a:endParaRPr>
          </a:p>
          <a:p>
            <a:pPr marL="707390">
              <a:lnSpc>
                <a:spcPct val="100000"/>
              </a:lnSpc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India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Battlefield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Winning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Formula</a:t>
            </a:r>
            <a:endParaRPr sz="1350">
              <a:latin typeface="Arial"/>
              <a:cs typeface="Arial"/>
            </a:endParaRPr>
          </a:p>
          <a:p>
            <a:pPr marL="707390" marR="319405">
              <a:lnSpc>
                <a:spcPct val="125000"/>
              </a:lnSpc>
              <a:spcBef>
                <a:spcPts val="100"/>
              </a:spcBef>
            </a:pP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Territory-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level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threat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map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+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combined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revival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+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deployment strategy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47699" y="5524500"/>
            <a:ext cx="5343525" cy="752475"/>
            <a:chOff x="647699" y="5524500"/>
            <a:chExt cx="5343525" cy="752475"/>
          </a:xfrm>
        </p:grpSpPr>
        <p:sp>
          <p:nvSpPr>
            <p:cNvPr id="29" name="object 29"/>
            <p:cNvSpPr/>
            <p:nvPr/>
          </p:nvSpPr>
          <p:spPr>
            <a:xfrm>
              <a:off x="671512" y="5524500"/>
              <a:ext cx="5320030" cy="752475"/>
            </a:xfrm>
            <a:custGeom>
              <a:avLst/>
              <a:gdLst/>
              <a:ahLst/>
              <a:cxnLst/>
              <a:rect l="l" t="t" r="r" b="b"/>
              <a:pathLst>
                <a:path w="5320030" h="752475">
                  <a:moveTo>
                    <a:pt x="5266314" y="752474"/>
                  </a:moveTo>
                  <a:lnTo>
                    <a:pt x="28916" y="752474"/>
                  </a:lnTo>
                  <a:lnTo>
                    <a:pt x="24664" y="751024"/>
                  </a:lnTo>
                  <a:lnTo>
                    <a:pt x="845" y="710192"/>
                  </a:lnTo>
                  <a:lnTo>
                    <a:pt x="0" y="702902"/>
                  </a:lnTo>
                  <a:lnTo>
                    <a:pt x="0" y="695324"/>
                  </a:lnTo>
                  <a:lnTo>
                    <a:pt x="0" y="49570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1" y="53397"/>
                  </a:lnTo>
                  <a:lnTo>
                    <a:pt x="5319711" y="699077"/>
                  </a:lnTo>
                  <a:lnTo>
                    <a:pt x="5300319" y="738389"/>
                  </a:lnTo>
                  <a:lnTo>
                    <a:pt x="5270030" y="752108"/>
                  </a:lnTo>
                  <a:lnTo>
                    <a:pt x="5266314" y="752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47699" y="5524500"/>
              <a:ext cx="54610" cy="752475"/>
            </a:xfrm>
            <a:custGeom>
              <a:avLst/>
              <a:gdLst/>
              <a:ahLst/>
              <a:cxnLst/>
              <a:rect l="l" t="t" r="r" b="b"/>
              <a:pathLst>
                <a:path w="54609" h="752475">
                  <a:moveTo>
                    <a:pt x="54519" y="752474"/>
                  </a:moveTo>
                  <a:lnTo>
                    <a:pt x="49571" y="752474"/>
                  </a:lnTo>
                  <a:lnTo>
                    <a:pt x="42281" y="751024"/>
                  </a:lnTo>
                  <a:lnTo>
                    <a:pt x="7250" y="724196"/>
                  </a:lnTo>
                  <a:lnTo>
                    <a:pt x="0" y="70290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0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695325"/>
                  </a:lnTo>
                  <a:lnTo>
                    <a:pt x="50414" y="735735"/>
                  </a:lnTo>
                  <a:lnTo>
                    <a:pt x="52274" y="746894"/>
                  </a:lnTo>
                  <a:lnTo>
                    <a:pt x="54519" y="7524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854075" y="5616575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003366"/>
                </a:solidFill>
                <a:latin typeface="Arial"/>
                <a:cs typeface="Arial"/>
              </a:rPr>
              <a:t>5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330324" y="5583428"/>
            <a:ext cx="3210560" cy="51625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Implementation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Timeline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3-phase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90-day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sprint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with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measurable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milestones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47699" y="6410325"/>
            <a:ext cx="5343525" cy="447675"/>
            <a:chOff x="647699" y="6410325"/>
            <a:chExt cx="5343525" cy="447675"/>
          </a:xfrm>
        </p:grpSpPr>
        <p:sp>
          <p:nvSpPr>
            <p:cNvPr id="34" name="object 34"/>
            <p:cNvSpPr/>
            <p:nvPr/>
          </p:nvSpPr>
          <p:spPr>
            <a:xfrm>
              <a:off x="671512" y="6410325"/>
              <a:ext cx="5320030" cy="447675"/>
            </a:xfrm>
            <a:custGeom>
              <a:avLst/>
              <a:gdLst/>
              <a:ahLst/>
              <a:cxnLst/>
              <a:rect l="l" t="t" r="r" b="b"/>
              <a:pathLst>
                <a:path w="5320030" h="447675">
                  <a:moveTo>
                    <a:pt x="5319711" y="447675"/>
                  </a:moveTo>
                  <a:lnTo>
                    <a:pt x="0" y="447675"/>
                  </a:lnTo>
                  <a:lnTo>
                    <a:pt x="0" y="49570"/>
                  </a:lnTo>
                  <a:lnTo>
                    <a:pt x="12890" y="11378"/>
                  </a:lnTo>
                  <a:lnTo>
                    <a:pt x="28916" y="0"/>
                  </a:lnTo>
                  <a:lnTo>
                    <a:pt x="5266313" y="0"/>
                  </a:lnTo>
                  <a:lnTo>
                    <a:pt x="5305626" y="19391"/>
                  </a:lnTo>
                  <a:lnTo>
                    <a:pt x="5319711" y="4476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47699" y="6410325"/>
              <a:ext cx="54610" cy="447675"/>
            </a:xfrm>
            <a:custGeom>
              <a:avLst/>
              <a:gdLst/>
              <a:ahLst/>
              <a:cxnLst/>
              <a:rect l="l" t="t" r="r" b="b"/>
              <a:pathLst>
                <a:path w="54609" h="447675">
                  <a:moveTo>
                    <a:pt x="47625" y="447674"/>
                  </a:moveTo>
                  <a:lnTo>
                    <a:pt x="0" y="447674"/>
                  </a:lnTo>
                  <a:lnTo>
                    <a:pt x="0" y="49570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0"/>
                  </a:lnTo>
                  <a:lnTo>
                    <a:pt x="48322" y="35210"/>
                  </a:lnTo>
                  <a:lnTo>
                    <a:pt x="47799" y="45746"/>
                  </a:lnTo>
                  <a:lnTo>
                    <a:pt x="47625" y="57149"/>
                  </a:lnTo>
                  <a:lnTo>
                    <a:pt x="47625" y="4476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854075" y="6502400"/>
            <a:ext cx="173990" cy="345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0" b="1">
                <a:solidFill>
                  <a:srgbClr val="F0A500"/>
                </a:solidFill>
                <a:latin typeface="Arial"/>
                <a:cs typeface="Arial"/>
              </a:rPr>
              <a:t>6</a:t>
            </a:r>
            <a:endParaRPr sz="21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30324" y="6530975"/>
            <a:ext cx="282638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Respondent-Suggested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Strategies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143000"/>
                  </a:lnTo>
                  <a:lnTo>
                    <a:pt x="12134837" y="11430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1049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30175"/>
            <a:ext cx="8581390" cy="836930"/>
          </a:xfrm>
          <a:prstGeom prst="rect"/>
        </p:spPr>
        <p:txBody>
          <a:bodyPr wrap="square" lIns="0" tIns="35560" rIns="0" bIns="0" rtlCol="0" vert="horz">
            <a:spAutoFit/>
          </a:bodyPr>
          <a:lstStyle/>
          <a:p>
            <a:pPr marL="12700" marR="5080">
              <a:lnSpc>
                <a:spcPts val="3150"/>
              </a:lnSpc>
              <a:spcBef>
                <a:spcPts val="280"/>
              </a:spcBef>
            </a:pPr>
            <a:r>
              <a:rPr dirty="0"/>
              <a:t>Key Problem Statement #1 — Manpower &amp; </a:t>
            </a:r>
            <a:r>
              <a:rPr dirty="0" spc="-10"/>
              <a:t>Resource Crisis</a:t>
            </a:r>
          </a:p>
        </p:txBody>
      </p:sp>
      <p:sp>
        <p:nvSpPr>
          <p:cNvPr id="6" name="object 6"/>
          <p:cNvSpPr/>
          <p:nvPr/>
        </p:nvSpPr>
        <p:spPr>
          <a:xfrm>
            <a:off x="10115549" y="352425"/>
            <a:ext cx="1447800" cy="438150"/>
          </a:xfrm>
          <a:custGeom>
            <a:avLst/>
            <a:gdLst/>
            <a:ahLst/>
            <a:cxnLst/>
            <a:rect l="l" t="t" r="r" b="b"/>
            <a:pathLst>
              <a:path w="1447800" h="438150">
                <a:moveTo>
                  <a:pt x="1257299" y="438149"/>
                </a:moveTo>
                <a:lnTo>
                  <a:pt x="190499" y="438149"/>
                </a:lnTo>
                <a:lnTo>
                  <a:pt x="181140" y="437921"/>
                </a:lnTo>
                <a:lnTo>
                  <a:pt x="135198" y="429949"/>
                </a:lnTo>
                <a:lnTo>
                  <a:pt x="92571" y="411054"/>
                </a:lnTo>
                <a:lnTo>
                  <a:pt x="55795" y="382353"/>
                </a:lnTo>
                <a:lnTo>
                  <a:pt x="27093" y="345577"/>
                </a:lnTo>
                <a:lnTo>
                  <a:pt x="8199" y="302949"/>
                </a:lnTo>
                <a:lnTo>
                  <a:pt x="228" y="257008"/>
                </a:lnTo>
                <a:lnTo>
                  <a:pt x="0" y="247649"/>
                </a:lnTo>
                <a:lnTo>
                  <a:pt x="0" y="190499"/>
                </a:lnTo>
                <a:lnTo>
                  <a:pt x="5709" y="144200"/>
                </a:lnTo>
                <a:lnTo>
                  <a:pt x="22490" y="100697"/>
                </a:lnTo>
                <a:lnTo>
                  <a:pt x="49339" y="62575"/>
                </a:lnTo>
                <a:lnTo>
                  <a:pt x="84662" y="32105"/>
                </a:lnTo>
                <a:lnTo>
                  <a:pt x="126331" y="11130"/>
                </a:lnTo>
                <a:lnTo>
                  <a:pt x="171826" y="915"/>
                </a:lnTo>
                <a:lnTo>
                  <a:pt x="190499" y="0"/>
                </a:lnTo>
                <a:lnTo>
                  <a:pt x="1257299" y="0"/>
                </a:lnTo>
                <a:lnTo>
                  <a:pt x="1303598" y="5710"/>
                </a:lnTo>
                <a:lnTo>
                  <a:pt x="1347101" y="22491"/>
                </a:lnTo>
                <a:lnTo>
                  <a:pt x="1385223" y="49340"/>
                </a:lnTo>
                <a:lnTo>
                  <a:pt x="1415694" y="84663"/>
                </a:lnTo>
                <a:lnTo>
                  <a:pt x="1436668" y="126332"/>
                </a:lnTo>
                <a:lnTo>
                  <a:pt x="1446884" y="171827"/>
                </a:lnTo>
                <a:lnTo>
                  <a:pt x="1447799" y="190499"/>
                </a:lnTo>
                <a:lnTo>
                  <a:pt x="1447799" y="247649"/>
                </a:lnTo>
                <a:lnTo>
                  <a:pt x="1442089" y="293948"/>
                </a:lnTo>
                <a:lnTo>
                  <a:pt x="1425307" y="337452"/>
                </a:lnTo>
                <a:lnTo>
                  <a:pt x="1398459" y="375574"/>
                </a:lnTo>
                <a:lnTo>
                  <a:pt x="1363135" y="406044"/>
                </a:lnTo>
                <a:lnTo>
                  <a:pt x="1321466" y="427019"/>
                </a:lnTo>
                <a:lnTo>
                  <a:pt x="1275972" y="437234"/>
                </a:lnTo>
                <a:lnTo>
                  <a:pt x="1257299" y="4381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258375" y="377825"/>
            <a:ext cx="1033780" cy="358775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2700" marR="5080">
              <a:lnSpc>
                <a:spcPts val="1280"/>
              </a:lnSpc>
              <a:spcBef>
                <a:spcPts val="200"/>
              </a:spcBef>
            </a:pPr>
            <a:r>
              <a:rPr dirty="0" sz="1100" spc="70" b="1">
                <a:solidFill>
                  <a:srgbClr val="003366"/>
                </a:solidFill>
                <a:latin typeface="Arial"/>
                <a:cs typeface="Arial"/>
              </a:rPr>
              <a:t>PROBLEM</a:t>
            </a:r>
            <a:r>
              <a:rPr dirty="0" sz="1100" spc="1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1</a:t>
            </a:r>
            <a:r>
              <a:rPr dirty="0" sz="1100" spc="1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003366"/>
                </a:solidFill>
                <a:latin typeface="Arial"/>
                <a:cs typeface="Arial"/>
              </a:rPr>
              <a:t>/ 3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7699" y="1371600"/>
            <a:ext cx="6410325" cy="1562100"/>
            <a:chOff x="647699" y="1371600"/>
            <a:chExt cx="6410325" cy="1562100"/>
          </a:xfrm>
        </p:grpSpPr>
        <p:sp>
          <p:nvSpPr>
            <p:cNvPr id="9" name="object 9"/>
            <p:cNvSpPr/>
            <p:nvPr/>
          </p:nvSpPr>
          <p:spPr>
            <a:xfrm>
              <a:off x="676274" y="1371600"/>
              <a:ext cx="6381750" cy="1562100"/>
            </a:xfrm>
            <a:custGeom>
              <a:avLst/>
              <a:gdLst/>
              <a:ahLst/>
              <a:cxnLst/>
              <a:rect l="l" t="t" r="r" b="b"/>
              <a:pathLst>
                <a:path w="6381750" h="1562100">
                  <a:moveTo>
                    <a:pt x="6328351" y="1562099"/>
                  </a:moveTo>
                  <a:lnTo>
                    <a:pt x="24785" y="1562099"/>
                  </a:lnTo>
                  <a:lnTo>
                    <a:pt x="725" y="1519818"/>
                  </a:lnTo>
                  <a:lnTo>
                    <a:pt x="0" y="1512528"/>
                  </a:lnTo>
                  <a:lnTo>
                    <a:pt x="0" y="1504949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6328351" y="0"/>
                  </a:lnTo>
                  <a:lnTo>
                    <a:pt x="6367662" y="19392"/>
                  </a:lnTo>
                  <a:lnTo>
                    <a:pt x="6381748" y="53397"/>
                  </a:lnTo>
                  <a:lnTo>
                    <a:pt x="6381748" y="1508702"/>
                  </a:lnTo>
                  <a:lnTo>
                    <a:pt x="6362356" y="1548014"/>
                  </a:lnTo>
                  <a:lnTo>
                    <a:pt x="6332067" y="1561733"/>
                  </a:lnTo>
                  <a:lnTo>
                    <a:pt x="6328351" y="1562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1371600"/>
              <a:ext cx="57150" cy="1562100"/>
            </a:xfrm>
            <a:custGeom>
              <a:avLst/>
              <a:gdLst/>
              <a:ahLst/>
              <a:cxnLst/>
              <a:rect l="l" t="t" r="r" b="b"/>
              <a:pathLst>
                <a:path w="57150" h="1562100">
                  <a:moveTo>
                    <a:pt x="57149" y="1562099"/>
                  </a:moveTo>
                  <a:lnTo>
                    <a:pt x="11379" y="1540001"/>
                  </a:lnTo>
                  <a:lnTo>
                    <a:pt x="0" y="151252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1562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04862" y="1857387"/>
              <a:ext cx="38100" cy="819150"/>
            </a:xfrm>
            <a:custGeom>
              <a:avLst/>
              <a:gdLst/>
              <a:ahLst/>
              <a:cxnLst/>
              <a:rect l="l" t="t" r="r" b="b"/>
              <a:pathLst>
                <a:path w="38100" h="819150">
                  <a:moveTo>
                    <a:pt x="38100" y="797572"/>
                  </a:moveTo>
                  <a:lnTo>
                    <a:pt x="21577" y="781050"/>
                  </a:lnTo>
                  <a:lnTo>
                    <a:pt x="16535" y="781050"/>
                  </a:lnTo>
                  <a:lnTo>
                    <a:pt x="0" y="797572"/>
                  </a:lnTo>
                  <a:lnTo>
                    <a:pt x="0" y="802614"/>
                  </a:lnTo>
                  <a:lnTo>
                    <a:pt x="16535" y="819150"/>
                  </a:lnTo>
                  <a:lnTo>
                    <a:pt x="21577" y="819150"/>
                  </a:lnTo>
                  <a:lnTo>
                    <a:pt x="38100" y="802614"/>
                  </a:lnTo>
                  <a:lnTo>
                    <a:pt x="38100" y="800100"/>
                  </a:lnTo>
                  <a:lnTo>
                    <a:pt x="38100" y="797572"/>
                  </a:lnTo>
                  <a:close/>
                </a:path>
                <a:path w="38100" h="819150">
                  <a:moveTo>
                    <a:pt x="38100" y="540397"/>
                  </a:moveTo>
                  <a:lnTo>
                    <a:pt x="21577" y="523875"/>
                  </a:lnTo>
                  <a:lnTo>
                    <a:pt x="16535" y="523875"/>
                  </a:lnTo>
                  <a:lnTo>
                    <a:pt x="0" y="540397"/>
                  </a:lnTo>
                  <a:lnTo>
                    <a:pt x="0" y="545439"/>
                  </a:lnTo>
                  <a:lnTo>
                    <a:pt x="16535" y="561975"/>
                  </a:lnTo>
                  <a:lnTo>
                    <a:pt x="21577" y="561975"/>
                  </a:lnTo>
                  <a:lnTo>
                    <a:pt x="38100" y="545439"/>
                  </a:lnTo>
                  <a:lnTo>
                    <a:pt x="38100" y="542925"/>
                  </a:lnTo>
                  <a:lnTo>
                    <a:pt x="38100" y="540397"/>
                  </a:lnTo>
                  <a:close/>
                </a:path>
                <a:path w="38100" h="819150">
                  <a:moveTo>
                    <a:pt x="38100" y="273697"/>
                  </a:moveTo>
                  <a:lnTo>
                    <a:pt x="21577" y="257175"/>
                  </a:lnTo>
                  <a:lnTo>
                    <a:pt x="16535" y="257175"/>
                  </a:lnTo>
                  <a:lnTo>
                    <a:pt x="0" y="273697"/>
                  </a:lnTo>
                  <a:lnTo>
                    <a:pt x="0" y="278739"/>
                  </a:lnTo>
                  <a:lnTo>
                    <a:pt x="16535" y="295275"/>
                  </a:lnTo>
                  <a:lnTo>
                    <a:pt x="21577" y="295275"/>
                  </a:lnTo>
                  <a:lnTo>
                    <a:pt x="38100" y="278739"/>
                  </a:lnTo>
                  <a:lnTo>
                    <a:pt x="38100" y="276225"/>
                  </a:lnTo>
                  <a:lnTo>
                    <a:pt x="38100" y="273697"/>
                  </a:lnTo>
                  <a:close/>
                </a:path>
                <a:path w="38100" h="81915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63600" y="1377188"/>
            <a:ext cx="5809615" cy="136017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CSR Headcount 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Shortage</a:t>
            </a:r>
            <a:endParaRPr sz="1350">
              <a:latin typeface="Arial"/>
              <a:cs typeface="Arial"/>
            </a:endParaRPr>
          </a:p>
          <a:p>
            <a:pPr marL="183515" marR="201295">
              <a:lnSpc>
                <a:spcPts val="2030"/>
              </a:lnSpc>
              <a:spcBef>
                <a:spcPts val="13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J&amp;J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fields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9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CSRs;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ZB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fields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only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2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CSRs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same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territory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4.5x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disadvantage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another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key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region,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J&amp;J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12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CSRs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+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Stryker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2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CSRs;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ZB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only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CSR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ts val="2030"/>
              </a:lnSpc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Respondents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explicitly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name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headcount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"biggest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problem"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organisation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Insufficient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CSRs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lead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lost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evaluations,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missed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deal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closures,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disheartened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teams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286624" y="1371600"/>
            <a:ext cx="4276725" cy="1000125"/>
          </a:xfrm>
          <a:custGeom>
            <a:avLst/>
            <a:gdLst/>
            <a:ahLst/>
            <a:cxnLst/>
            <a:rect l="l" t="t" r="r" b="b"/>
            <a:pathLst>
              <a:path w="4276725" h="1000125">
                <a:moveTo>
                  <a:pt x="4205527" y="1000124"/>
                </a:moveTo>
                <a:lnTo>
                  <a:pt x="71196" y="1000124"/>
                </a:lnTo>
                <a:lnTo>
                  <a:pt x="66240" y="999636"/>
                </a:lnTo>
                <a:lnTo>
                  <a:pt x="29705" y="984502"/>
                </a:lnTo>
                <a:lnTo>
                  <a:pt x="3885" y="948462"/>
                </a:lnTo>
                <a:lnTo>
                  <a:pt x="0" y="928928"/>
                </a:lnTo>
                <a:lnTo>
                  <a:pt x="0" y="923924"/>
                </a:lnTo>
                <a:lnTo>
                  <a:pt x="0" y="71196"/>
                </a:lnTo>
                <a:lnTo>
                  <a:pt x="15621" y="29705"/>
                </a:lnTo>
                <a:lnTo>
                  <a:pt x="51661" y="3885"/>
                </a:lnTo>
                <a:lnTo>
                  <a:pt x="71196" y="0"/>
                </a:lnTo>
                <a:lnTo>
                  <a:pt x="4205527" y="0"/>
                </a:lnTo>
                <a:lnTo>
                  <a:pt x="4247018" y="15621"/>
                </a:lnTo>
                <a:lnTo>
                  <a:pt x="4272838" y="51661"/>
                </a:lnTo>
                <a:lnTo>
                  <a:pt x="4276724" y="71196"/>
                </a:lnTo>
                <a:lnTo>
                  <a:pt x="4276724" y="928928"/>
                </a:lnTo>
                <a:lnTo>
                  <a:pt x="4261102" y="970419"/>
                </a:lnTo>
                <a:lnTo>
                  <a:pt x="4225062" y="996238"/>
                </a:lnTo>
                <a:lnTo>
                  <a:pt x="4210482" y="999636"/>
                </a:lnTo>
                <a:lnTo>
                  <a:pt x="4205527" y="10001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947818" y="1363663"/>
            <a:ext cx="2956560" cy="832485"/>
          </a:xfrm>
          <a:prstGeom prst="rect">
            <a:avLst/>
          </a:prstGeom>
        </p:spPr>
        <p:txBody>
          <a:bodyPr wrap="square" lIns="0" tIns="1314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35"/>
              </a:spcBef>
            </a:pPr>
            <a:r>
              <a:rPr dirty="0" sz="3000" spc="-20" b="1">
                <a:solidFill>
                  <a:srgbClr val="F0A500"/>
                </a:solidFill>
                <a:latin typeface="Arial"/>
                <a:cs typeface="Arial"/>
              </a:rPr>
              <a:t>4.5x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J&amp;J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CSR advantage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over ZB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in key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AAC3DF"/>
                </a:solidFill>
                <a:latin typeface="Arial"/>
                <a:cs typeface="Arial"/>
              </a:rPr>
              <a:t>regions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286624" y="2505075"/>
            <a:ext cx="4276725" cy="1000125"/>
          </a:xfrm>
          <a:custGeom>
            <a:avLst/>
            <a:gdLst/>
            <a:ahLst/>
            <a:cxnLst/>
            <a:rect l="l" t="t" r="r" b="b"/>
            <a:pathLst>
              <a:path w="4276725" h="1000125">
                <a:moveTo>
                  <a:pt x="4205527" y="1000124"/>
                </a:moveTo>
                <a:lnTo>
                  <a:pt x="71196" y="1000124"/>
                </a:lnTo>
                <a:lnTo>
                  <a:pt x="66240" y="999636"/>
                </a:lnTo>
                <a:lnTo>
                  <a:pt x="29705" y="984502"/>
                </a:lnTo>
                <a:lnTo>
                  <a:pt x="3885" y="948462"/>
                </a:lnTo>
                <a:lnTo>
                  <a:pt x="0" y="928928"/>
                </a:lnTo>
                <a:lnTo>
                  <a:pt x="0" y="923924"/>
                </a:lnTo>
                <a:lnTo>
                  <a:pt x="0" y="71196"/>
                </a:lnTo>
                <a:lnTo>
                  <a:pt x="15621" y="29705"/>
                </a:lnTo>
                <a:lnTo>
                  <a:pt x="51661" y="3885"/>
                </a:lnTo>
                <a:lnTo>
                  <a:pt x="71196" y="0"/>
                </a:lnTo>
                <a:lnTo>
                  <a:pt x="4205527" y="0"/>
                </a:lnTo>
                <a:lnTo>
                  <a:pt x="4247018" y="15621"/>
                </a:lnTo>
                <a:lnTo>
                  <a:pt x="4272838" y="51661"/>
                </a:lnTo>
                <a:lnTo>
                  <a:pt x="4276724" y="71196"/>
                </a:lnTo>
                <a:lnTo>
                  <a:pt x="4276724" y="928928"/>
                </a:lnTo>
                <a:lnTo>
                  <a:pt x="4261102" y="970419"/>
                </a:lnTo>
                <a:lnTo>
                  <a:pt x="4225062" y="996239"/>
                </a:lnTo>
                <a:lnTo>
                  <a:pt x="4210482" y="999636"/>
                </a:lnTo>
                <a:lnTo>
                  <a:pt x="4205527" y="10001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885608" y="2497138"/>
            <a:ext cx="3081020" cy="832485"/>
          </a:xfrm>
          <a:prstGeom prst="rect">
            <a:avLst/>
          </a:prstGeom>
        </p:spPr>
        <p:txBody>
          <a:bodyPr wrap="square" lIns="0" tIns="1314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35"/>
              </a:spcBef>
            </a:pPr>
            <a:r>
              <a:rPr dirty="0" sz="3000" b="1">
                <a:solidFill>
                  <a:srgbClr val="F0A500"/>
                </a:solidFill>
                <a:latin typeface="Arial"/>
                <a:cs typeface="Arial"/>
              </a:rPr>
              <a:t>4+ </a:t>
            </a:r>
            <a:r>
              <a:rPr dirty="0" sz="3000" spc="-25" b="1">
                <a:solidFill>
                  <a:srgbClr val="F0A500"/>
                </a:solidFill>
                <a:latin typeface="Arial"/>
                <a:cs typeface="Arial"/>
              </a:rPr>
              <a:t>mo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Average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evaluation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wait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time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for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ROSA</a:t>
            </a:r>
            <a:r>
              <a:rPr dirty="0" sz="1200" spc="-7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AAC3DF"/>
                </a:solidFill>
                <a:latin typeface="Arial"/>
                <a:cs typeface="Arial"/>
              </a:rPr>
              <a:t>demo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47699" y="3067050"/>
            <a:ext cx="6410325" cy="1781175"/>
            <a:chOff x="647699" y="3067050"/>
            <a:chExt cx="6410325" cy="1781175"/>
          </a:xfrm>
        </p:grpSpPr>
        <p:sp>
          <p:nvSpPr>
            <p:cNvPr id="14" name="object 14"/>
            <p:cNvSpPr/>
            <p:nvPr/>
          </p:nvSpPr>
          <p:spPr>
            <a:xfrm>
              <a:off x="676274" y="3067050"/>
              <a:ext cx="6381750" cy="1781175"/>
            </a:xfrm>
            <a:custGeom>
              <a:avLst/>
              <a:gdLst/>
              <a:ahLst/>
              <a:cxnLst/>
              <a:rect l="l" t="t" r="r" b="b"/>
              <a:pathLst>
                <a:path w="6381750" h="1781175">
                  <a:moveTo>
                    <a:pt x="6328351" y="1781174"/>
                  </a:moveTo>
                  <a:lnTo>
                    <a:pt x="24785" y="1781174"/>
                  </a:lnTo>
                  <a:lnTo>
                    <a:pt x="21140" y="1779724"/>
                  </a:lnTo>
                  <a:lnTo>
                    <a:pt x="725" y="1738892"/>
                  </a:lnTo>
                  <a:lnTo>
                    <a:pt x="0" y="1731603"/>
                  </a:lnTo>
                  <a:lnTo>
                    <a:pt x="0" y="172402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6328351" y="0"/>
                  </a:lnTo>
                  <a:lnTo>
                    <a:pt x="6367662" y="19391"/>
                  </a:lnTo>
                  <a:lnTo>
                    <a:pt x="6381748" y="53397"/>
                  </a:lnTo>
                  <a:lnTo>
                    <a:pt x="6381748" y="1727777"/>
                  </a:lnTo>
                  <a:lnTo>
                    <a:pt x="6362356" y="1767089"/>
                  </a:lnTo>
                  <a:lnTo>
                    <a:pt x="6332067" y="1780808"/>
                  </a:lnTo>
                  <a:lnTo>
                    <a:pt x="6328351" y="17811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47699" y="3067050"/>
              <a:ext cx="57150" cy="1781175"/>
            </a:xfrm>
            <a:custGeom>
              <a:avLst/>
              <a:gdLst/>
              <a:ahLst/>
              <a:cxnLst/>
              <a:rect l="l" t="t" r="r" b="b"/>
              <a:pathLst>
                <a:path w="57150" h="1781175">
                  <a:moveTo>
                    <a:pt x="57149" y="1781174"/>
                  </a:moveTo>
                  <a:lnTo>
                    <a:pt x="11379" y="1759076"/>
                  </a:lnTo>
                  <a:lnTo>
                    <a:pt x="0" y="173160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178117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904862" y="3552837"/>
              <a:ext cx="38100" cy="1038225"/>
            </a:xfrm>
            <a:custGeom>
              <a:avLst/>
              <a:gdLst/>
              <a:ahLst/>
              <a:cxnLst/>
              <a:rect l="l" t="t" r="r" b="b"/>
              <a:pathLst>
                <a:path w="38100" h="1038225">
                  <a:moveTo>
                    <a:pt x="38100" y="1016647"/>
                  </a:moveTo>
                  <a:lnTo>
                    <a:pt x="21577" y="1000125"/>
                  </a:lnTo>
                  <a:lnTo>
                    <a:pt x="16535" y="1000125"/>
                  </a:lnTo>
                  <a:lnTo>
                    <a:pt x="0" y="1016647"/>
                  </a:lnTo>
                  <a:lnTo>
                    <a:pt x="0" y="1021689"/>
                  </a:lnTo>
                  <a:lnTo>
                    <a:pt x="16535" y="1038212"/>
                  </a:lnTo>
                  <a:lnTo>
                    <a:pt x="21577" y="1038212"/>
                  </a:lnTo>
                  <a:lnTo>
                    <a:pt x="38100" y="1021689"/>
                  </a:lnTo>
                  <a:lnTo>
                    <a:pt x="38100" y="1019175"/>
                  </a:lnTo>
                  <a:lnTo>
                    <a:pt x="38100" y="1016647"/>
                  </a:lnTo>
                  <a:close/>
                </a:path>
                <a:path w="38100" h="1038225">
                  <a:moveTo>
                    <a:pt x="38100" y="759472"/>
                  </a:moveTo>
                  <a:lnTo>
                    <a:pt x="21577" y="742950"/>
                  </a:lnTo>
                  <a:lnTo>
                    <a:pt x="16535" y="742950"/>
                  </a:lnTo>
                  <a:lnTo>
                    <a:pt x="0" y="759472"/>
                  </a:lnTo>
                  <a:lnTo>
                    <a:pt x="0" y="764514"/>
                  </a:lnTo>
                  <a:lnTo>
                    <a:pt x="16535" y="781037"/>
                  </a:lnTo>
                  <a:lnTo>
                    <a:pt x="21577" y="781037"/>
                  </a:lnTo>
                  <a:lnTo>
                    <a:pt x="38100" y="764514"/>
                  </a:lnTo>
                  <a:lnTo>
                    <a:pt x="38100" y="762000"/>
                  </a:lnTo>
                  <a:lnTo>
                    <a:pt x="38100" y="759472"/>
                  </a:lnTo>
                  <a:close/>
                </a:path>
                <a:path w="38100" h="1038225">
                  <a:moveTo>
                    <a:pt x="38100" y="502297"/>
                  </a:moveTo>
                  <a:lnTo>
                    <a:pt x="21577" y="485775"/>
                  </a:lnTo>
                  <a:lnTo>
                    <a:pt x="16535" y="485775"/>
                  </a:lnTo>
                  <a:lnTo>
                    <a:pt x="0" y="502297"/>
                  </a:lnTo>
                  <a:lnTo>
                    <a:pt x="0" y="507339"/>
                  </a:lnTo>
                  <a:lnTo>
                    <a:pt x="16535" y="523862"/>
                  </a:lnTo>
                  <a:lnTo>
                    <a:pt x="21577" y="523862"/>
                  </a:lnTo>
                  <a:lnTo>
                    <a:pt x="38100" y="507339"/>
                  </a:lnTo>
                  <a:lnTo>
                    <a:pt x="38100" y="504825"/>
                  </a:lnTo>
                  <a:lnTo>
                    <a:pt x="38100" y="502297"/>
                  </a:lnTo>
                  <a:close/>
                </a:path>
                <a:path w="38100" h="103822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/>
              <a:t>Demo Machine </a:t>
            </a:r>
            <a:r>
              <a:rPr dirty="0" spc="-10"/>
              <a:t>Scarcity</a:t>
            </a:r>
          </a:p>
          <a:p>
            <a:pPr marL="183515" marR="5080">
              <a:lnSpc>
                <a:spcPct val="130700"/>
              </a:lnSpc>
              <a:spcBef>
                <a:spcPts val="250"/>
              </a:spcBef>
            </a:pP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Only 3 ROSA</a:t>
            </a:r>
            <a:r>
              <a:rPr dirty="0" sz="1100" spc="-3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demo machines available nationally — 1 is fixed at Gurgaon HQ </a:t>
            </a:r>
            <a:r>
              <a:rPr dirty="0" sz="1100" spc="-10" b="0">
                <a:solidFill>
                  <a:srgbClr val="333333"/>
                </a:solidFill>
                <a:latin typeface="Arial"/>
                <a:cs typeface="Arial"/>
              </a:rPr>
              <a:t>(non-deployable)</a:t>
            </a: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780"/>
              </a:spcBef>
            </a:pP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Only</a:t>
            </a:r>
            <a:r>
              <a:rPr dirty="0" sz="1100" spc="4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2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machines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available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field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evaluations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across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all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dirty="0" sz="1100" spc="5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333333"/>
                </a:solidFill>
                <a:latin typeface="Arial"/>
                <a:cs typeface="Arial"/>
              </a:rPr>
              <a:t>India</a:t>
            </a:r>
            <a:endParaRPr sz="1100">
              <a:latin typeface="Arial"/>
              <a:cs typeface="Arial"/>
            </a:endParaRPr>
          </a:p>
          <a:p>
            <a:pPr marL="183515" marR="116205">
              <a:lnSpc>
                <a:spcPct val="153400"/>
              </a:lnSpc>
            </a:pP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Evaluation</a:t>
            </a:r>
            <a:r>
              <a:rPr dirty="0" sz="1100" spc="5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wait</a:t>
            </a:r>
            <a:r>
              <a:rPr dirty="0" sz="1100" spc="5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times</a:t>
            </a:r>
            <a:r>
              <a:rPr dirty="0" sz="1100" spc="6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exceed</a:t>
            </a:r>
            <a:r>
              <a:rPr dirty="0" sz="1100" spc="5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4</a:t>
            </a:r>
            <a:r>
              <a:rPr dirty="0" sz="1100" spc="6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months</a:t>
            </a:r>
            <a:r>
              <a:rPr dirty="0" sz="1100" spc="5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5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competitors</a:t>
            </a:r>
            <a:r>
              <a:rPr dirty="0" sz="1100" spc="6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deliver</a:t>
            </a:r>
            <a:r>
              <a:rPr dirty="0" sz="1100" spc="5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demos</a:t>
            </a:r>
            <a:r>
              <a:rPr dirty="0" sz="1100" spc="6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55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 b="0">
                <a:solidFill>
                  <a:srgbClr val="333333"/>
                </a:solidFill>
                <a:latin typeface="Arial"/>
                <a:cs typeface="Arial"/>
              </a:rPr>
              <a:t>days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Competitors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provide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region-wide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demo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availability;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ZB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cannot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match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dirty="0" sz="1100" spc="70" b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333333"/>
                </a:solidFill>
                <a:latin typeface="Arial"/>
                <a:cs typeface="Arial"/>
              </a:rPr>
              <a:t>coverage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286624" y="3638550"/>
            <a:ext cx="4276725" cy="1000125"/>
          </a:xfrm>
          <a:custGeom>
            <a:avLst/>
            <a:gdLst/>
            <a:ahLst/>
            <a:cxnLst/>
            <a:rect l="l" t="t" r="r" b="b"/>
            <a:pathLst>
              <a:path w="4276725" h="1000125">
                <a:moveTo>
                  <a:pt x="4205527" y="1000124"/>
                </a:moveTo>
                <a:lnTo>
                  <a:pt x="71196" y="1000124"/>
                </a:lnTo>
                <a:lnTo>
                  <a:pt x="66240" y="999636"/>
                </a:lnTo>
                <a:lnTo>
                  <a:pt x="29705" y="984502"/>
                </a:lnTo>
                <a:lnTo>
                  <a:pt x="3885" y="948461"/>
                </a:lnTo>
                <a:lnTo>
                  <a:pt x="0" y="928927"/>
                </a:lnTo>
                <a:lnTo>
                  <a:pt x="0" y="923924"/>
                </a:lnTo>
                <a:lnTo>
                  <a:pt x="0" y="71196"/>
                </a:lnTo>
                <a:lnTo>
                  <a:pt x="15621" y="29704"/>
                </a:lnTo>
                <a:lnTo>
                  <a:pt x="51661" y="3885"/>
                </a:lnTo>
                <a:lnTo>
                  <a:pt x="71196" y="0"/>
                </a:lnTo>
                <a:lnTo>
                  <a:pt x="4205527" y="0"/>
                </a:lnTo>
                <a:lnTo>
                  <a:pt x="4247018" y="15621"/>
                </a:lnTo>
                <a:lnTo>
                  <a:pt x="4272838" y="51661"/>
                </a:lnTo>
                <a:lnTo>
                  <a:pt x="4276724" y="71196"/>
                </a:lnTo>
                <a:lnTo>
                  <a:pt x="4276724" y="928927"/>
                </a:lnTo>
                <a:lnTo>
                  <a:pt x="4261102" y="970418"/>
                </a:lnTo>
                <a:lnTo>
                  <a:pt x="4225062" y="996238"/>
                </a:lnTo>
                <a:lnTo>
                  <a:pt x="4210482" y="999636"/>
                </a:lnTo>
                <a:lnTo>
                  <a:pt x="4205527" y="1000124"/>
                </a:lnTo>
                <a:close/>
              </a:path>
            </a:pathLst>
          </a:custGeom>
          <a:solidFill>
            <a:srgbClr val="BF38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481689" y="3630612"/>
            <a:ext cx="3888740" cy="832485"/>
          </a:xfrm>
          <a:prstGeom prst="rect">
            <a:avLst/>
          </a:prstGeom>
        </p:spPr>
        <p:txBody>
          <a:bodyPr wrap="square" lIns="0" tIns="1314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35"/>
              </a:spcBef>
            </a:pPr>
            <a:r>
              <a:rPr dirty="0" sz="3000" spc="-5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20">
                <a:solidFill>
                  <a:srgbClr val="AAC3DF"/>
                </a:solidFill>
                <a:latin typeface="Arial"/>
                <a:cs typeface="Arial"/>
              </a:rPr>
              <a:t>Total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ROSA</a:t>
            </a:r>
            <a:r>
              <a:rPr dirty="0" sz="1200" spc="-7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demo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machines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in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India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—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only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2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AAC3DF"/>
                </a:solidFill>
                <a:latin typeface="Arial"/>
                <a:cs typeface="Arial"/>
              </a:rPr>
              <a:t>deployable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47699" y="4981575"/>
            <a:ext cx="6410325" cy="990600"/>
            <a:chOff x="647699" y="4981575"/>
            <a:chExt cx="6410325" cy="990600"/>
          </a:xfrm>
        </p:grpSpPr>
        <p:sp>
          <p:nvSpPr>
            <p:cNvPr id="19" name="object 19"/>
            <p:cNvSpPr/>
            <p:nvPr/>
          </p:nvSpPr>
          <p:spPr>
            <a:xfrm>
              <a:off x="657224" y="4991100"/>
              <a:ext cx="6391275" cy="971550"/>
            </a:xfrm>
            <a:custGeom>
              <a:avLst/>
              <a:gdLst/>
              <a:ahLst/>
              <a:cxnLst/>
              <a:rect l="l" t="t" r="r" b="b"/>
              <a:pathLst>
                <a:path w="6391275" h="971550">
                  <a:moveTo>
                    <a:pt x="6349964" y="971549"/>
                  </a:moveTo>
                  <a:lnTo>
                    <a:pt x="41309" y="971549"/>
                  </a:lnTo>
                  <a:lnTo>
                    <a:pt x="35234" y="970341"/>
                  </a:lnTo>
                  <a:lnTo>
                    <a:pt x="1208" y="936314"/>
                  </a:lnTo>
                  <a:lnTo>
                    <a:pt x="0" y="930240"/>
                  </a:lnTo>
                  <a:lnTo>
                    <a:pt x="0" y="923924"/>
                  </a:lnTo>
                  <a:lnTo>
                    <a:pt x="0" y="41309"/>
                  </a:lnTo>
                  <a:lnTo>
                    <a:pt x="23564" y="6041"/>
                  </a:lnTo>
                  <a:lnTo>
                    <a:pt x="41309" y="0"/>
                  </a:lnTo>
                  <a:lnTo>
                    <a:pt x="6349964" y="0"/>
                  </a:lnTo>
                  <a:lnTo>
                    <a:pt x="6385231" y="23564"/>
                  </a:lnTo>
                  <a:lnTo>
                    <a:pt x="6391273" y="41309"/>
                  </a:lnTo>
                  <a:lnTo>
                    <a:pt x="6391273" y="930240"/>
                  </a:lnTo>
                  <a:lnTo>
                    <a:pt x="6367709" y="965507"/>
                  </a:lnTo>
                  <a:lnTo>
                    <a:pt x="6356039" y="970341"/>
                  </a:lnTo>
                  <a:lnTo>
                    <a:pt x="6349964" y="971549"/>
                  </a:lnTo>
                  <a:close/>
                </a:path>
              </a:pathLst>
            </a:custGeom>
            <a:solidFill>
              <a:srgbClr val="FFF7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57224" y="4991100"/>
              <a:ext cx="6391275" cy="971550"/>
            </a:xfrm>
            <a:custGeom>
              <a:avLst/>
              <a:gdLst/>
              <a:ahLst/>
              <a:cxnLst/>
              <a:rect l="l" t="t" r="r" b="b"/>
              <a:pathLst>
                <a:path w="6391275" h="971550">
                  <a:moveTo>
                    <a:pt x="0" y="923924"/>
                  </a:moveTo>
                  <a:lnTo>
                    <a:pt x="0" y="47624"/>
                  </a:lnTo>
                  <a:lnTo>
                    <a:pt x="0" y="41309"/>
                  </a:lnTo>
                  <a:lnTo>
                    <a:pt x="1208" y="35233"/>
                  </a:lnTo>
                  <a:lnTo>
                    <a:pt x="3625" y="29398"/>
                  </a:lnTo>
                  <a:lnTo>
                    <a:pt x="6042" y="23564"/>
                  </a:lnTo>
                  <a:lnTo>
                    <a:pt x="9483" y="18414"/>
                  </a:lnTo>
                  <a:lnTo>
                    <a:pt x="13949" y="13948"/>
                  </a:lnTo>
                  <a:lnTo>
                    <a:pt x="18414" y="9482"/>
                  </a:lnTo>
                  <a:lnTo>
                    <a:pt x="23564" y="6041"/>
                  </a:lnTo>
                  <a:lnTo>
                    <a:pt x="29399" y="3624"/>
                  </a:lnTo>
                  <a:lnTo>
                    <a:pt x="35234" y="1208"/>
                  </a:lnTo>
                  <a:lnTo>
                    <a:pt x="41309" y="0"/>
                  </a:lnTo>
                  <a:lnTo>
                    <a:pt x="47625" y="0"/>
                  </a:lnTo>
                  <a:lnTo>
                    <a:pt x="6343649" y="0"/>
                  </a:lnTo>
                  <a:lnTo>
                    <a:pt x="6349964" y="0"/>
                  </a:lnTo>
                  <a:lnTo>
                    <a:pt x="6356039" y="1208"/>
                  </a:lnTo>
                  <a:lnTo>
                    <a:pt x="6361874" y="3624"/>
                  </a:lnTo>
                  <a:lnTo>
                    <a:pt x="6367709" y="6041"/>
                  </a:lnTo>
                  <a:lnTo>
                    <a:pt x="6372859" y="9482"/>
                  </a:lnTo>
                  <a:lnTo>
                    <a:pt x="6377325" y="13948"/>
                  </a:lnTo>
                  <a:lnTo>
                    <a:pt x="6381790" y="18414"/>
                  </a:lnTo>
                  <a:lnTo>
                    <a:pt x="6391274" y="47624"/>
                  </a:lnTo>
                  <a:lnTo>
                    <a:pt x="6391274" y="923924"/>
                  </a:lnTo>
                  <a:lnTo>
                    <a:pt x="6372859" y="962065"/>
                  </a:lnTo>
                  <a:lnTo>
                    <a:pt x="6361874" y="967923"/>
                  </a:lnTo>
                  <a:lnTo>
                    <a:pt x="6356039" y="970341"/>
                  </a:lnTo>
                  <a:lnTo>
                    <a:pt x="6349964" y="971549"/>
                  </a:lnTo>
                  <a:lnTo>
                    <a:pt x="6343649" y="971549"/>
                  </a:lnTo>
                  <a:lnTo>
                    <a:pt x="47625" y="971549"/>
                  </a:lnTo>
                  <a:lnTo>
                    <a:pt x="41309" y="971549"/>
                  </a:lnTo>
                  <a:lnTo>
                    <a:pt x="35234" y="970341"/>
                  </a:lnTo>
                  <a:lnTo>
                    <a:pt x="29399" y="967923"/>
                  </a:lnTo>
                  <a:lnTo>
                    <a:pt x="23564" y="965507"/>
                  </a:lnTo>
                  <a:lnTo>
                    <a:pt x="0" y="930240"/>
                  </a:lnTo>
                  <a:lnTo>
                    <a:pt x="0" y="923924"/>
                  </a:lnTo>
                  <a:close/>
                </a:path>
              </a:pathLst>
            </a:custGeom>
            <a:ln w="19049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06449" y="5073650"/>
            <a:ext cx="5894070" cy="711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6400"/>
              </a:lnSpc>
              <a:spcBef>
                <a:spcPts val="95"/>
              </a:spcBef>
            </a:pPr>
            <a:r>
              <a:rPr dirty="0" sz="1100" b="1">
                <a:solidFill>
                  <a:srgbClr val="794E00"/>
                </a:solidFill>
                <a:latin typeface="Arial"/>
                <a:cs typeface="Arial"/>
              </a:rPr>
              <a:t>Field</a:t>
            </a:r>
            <a:r>
              <a:rPr dirty="0" sz="1100" spc="35" b="1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794E00"/>
                </a:solidFill>
                <a:latin typeface="Arial"/>
                <a:cs typeface="Arial"/>
              </a:rPr>
              <a:t>Voice:</a:t>
            </a:r>
            <a:r>
              <a:rPr dirty="0" sz="1100" spc="40" b="1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"2024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was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a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blank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year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—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a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lot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of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customers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moved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out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of</a:t>
            </a:r>
            <a:r>
              <a:rPr dirty="0" sz="1100" spc="3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Zimmer.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Recovery</a:t>
            </a:r>
            <a:r>
              <a:rPr dirty="0" sz="1100" spc="4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794E00"/>
                </a:solidFill>
                <a:latin typeface="Arial"/>
                <a:cs typeface="Arial"/>
              </a:rPr>
              <a:t>is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yet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be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done."</a:t>
            </a:r>
            <a:r>
              <a:rPr dirty="0" sz="1100" spc="2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resource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gap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is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single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largest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reason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deals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are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being</a:t>
            </a:r>
            <a:r>
              <a:rPr dirty="0" sz="1100" spc="4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conceded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794E00"/>
                </a:solidFill>
                <a:latin typeface="Arial"/>
                <a:cs typeface="Arial"/>
              </a:rPr>
              <a:t>to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Stryker</a:t>
            </a:r>
            <a:r>
              <a:rPr dirty="0" sz="1100" spc="50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Mako</a:t>
            </a:r>
            <a:r>
              <a:rPr dirty="0" sz="1100" spc="5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and</a:t>
            </a:r>
            <a:r>
              <a:rPr dirty="0" sz="1100" spc="5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794E00"/>
                </a:solidFill>
                <a:latin typeface="Arial"/>
                <a:cs typeface="Arial"/>
              </a:rPr>
              <a:t>J&amp;J</a:t>
            </a:r>
            <a:r>
              <a:rPr dirty="0" sz="1100" spc="55">
                <a:solidFill>
                  <a:srgbClr val="794E0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794E00"/>
                </a:solidFill>
                <a:latin typeface="Arial"/>
                <a:cs typeface="Arial"/>
              </a:rPr>
              <a:t>VELYS.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286624" y="4772025"/>
            <a:ext cx="4276725" cy="1000125"/>
          </a:xfrm>
          <a:custGeom>
            <a:avLst/>
            <a:gdLst/>
            <a:ahLst/>
            <a:cxnLst/>
            <a:rect l="l" t="t" r="r" b="b"/>
            <a:pathLst>
              <a:path w="4276725" h="1000125">
                <a:moveTo>
                  <a:pt x="4205527" y="1000124"/>
                </a:moveTo>
                <a:lnTo>
                  <a:pt x="71196" y="1000124"/>
                </a:lnTo>
                <a:lnTo>
                  <a:pt x="66240" y="999636"/>
                </a:lnTo>
                <a:lnTo>
                  <a:pt x="29705" y="984502"/>
                </a:lnTo>
                <a:lnTo>
                  <a:pt x="3885" y="948461"/>
                </a:lnTo>
                <a:lnTo>
                  <a:pt x="0" y="928928"/>
                </a:lnTo>
                <a:lnTo>
                  <a:pt x="0" y="923924"/>
                </a:lnTo>
                <a:lnTo>
                  <a:pt x="0" y="71196"/>
                </a:lnTo>
                <a:lnTo>
                  <a:pt x="15621" y="29704"/>
                </a:lnTo>
                <a:lnTo>
                  <a:pt x="51661" y="3885"/>
                </a:lnTo>
                <a:lnTo>
                  <a:pt x="71196" y="0"/>
                </a:lnTo>
                <a:lnTo>
                  <a:pt x="4205527" y="0"/>
                </a:lnTo>
                <a:lnTo>
                  <a:pt x="4247018" y="15621"/>
                </a:lnTo>
                <a:lnTo>
                  <a:pt x="4272838" y="51661"/>
                </a:lnTo>
                <a:lnTo>
                  <a:pt x="4276724" y="71196"/>
                </a:lnTo>
                <a:lnTo>
                  <a:pt x="4276724" y="928928"/>
                </a:lnTo>
                <a:lnTo>
                  <a:pt x="4261102" y="970418"/>
                </a:lnTo>
                <a:lnTo>
                  <a:pt x="4225062" y="996238"/>
                </a:lnTo>
                <a:lnTo>
                  <a:pt x="4210482" y="999636"/>
                </a:lnTo>
                <a:lnTo>
                  <a:pt x="4205527" y="1000124"/>
                </a:lnTo>
                <a:close/>
              </a:path>
            </a:pathLst>
          </a:custGeom>
          <a:solidFill>
            <a:srgbClr val="1A794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7454602" y="4764087"/>
            <a:ext cx="3942715" cy="832485"/>
          </a:xfrm>
          <a:prstGeom prst="rect">
            <a:avLst/>
          </a:prstGeom>
        </p:spPr>
        <p:txBody>
          <a:bodyPr wrap="square" lIns="0" tIns="1314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35"/>
              </a:spcBef>
            </a:pPr>
            <a:r>
              <a:rPr dirty="0" sz="3000" b="1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dirty="0" sz="3000" spc="-2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3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Competitor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clinical evaluation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turnaround vs.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AAC3DF"/>
                </a:solidFill>
                <a:latin typeface="Arial"/>
                <a:cs typeface="Arial"/>
              </a:rPr>
              <a:t>ZB's 20</a:t>
            </a:r>
            <a:r>
              <a:rPr dirty="0" sz="1200" spc="-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AAC3DF"/>
                </a:solidFill>
                <a:latin typeface="Arial"/>
                <a:cs typeface="Arial"/>
              </a:rPr>
              <a:t>days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34999" y="6654800"/>
            <a:ext cx="516763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Survey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 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143000"/>
                  </a:lnTo>
                  <a:lnTo>
                    <a:pt x="12134837" y="11430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1049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30175"/>
            <a:ext cx="9317990" cy="836930"/>
          </a:xfrm>
          <a:prstGeom prst="rect"/>
        </p:spPr>
        <p:txBody>
          <a:bodyPr wrap="square" lIns="0" tIns="35560" rIns="0" bIns="0" rtlCol="0" vert="horz">
            <a:spAutoFit/>
          </a:bodyPr>
          <a:lstStyle/>
          <a:p>
            <a:pPr marL="12700" marR="5080">
              <a:lnSpc>
                <a:spcPts val="3150"/>
              </a:lnSpc>
              <a:spcBef>
                <a:spcPts val="280"/>
              </a:spcBef>
            </a:pPr>
            <a:r>
              <a:rPr dirty="0"/>
              <a:t>Key</a:t>
            </a:r>
            <a:r>
              <a:rPr dirty="0" spc="-20"/>
              <a:t> </a:t>
            </a:r>
            <a:r>
              <a:rPr dirty="0"/>
              <a:t>Problem</a:t>
            </a:r>
            <a:r>
              <a:rPr dirty="0" spc="-20"/>
              <a:t> </a:t>
            </a:r>
            <a:r>
              <a:rPr dirty="0"/>
              <a:t>Statement</a:t>
            </a:r>
            <a:r>
              <a:rPr dirty="0" spc="-15"/>
              <a:t> </a:t>
            </a:r>
            <a:r>
              <a:rPr dirty="0"/>
              <a:t>#2</a:t>
            </a:r>
            <a:r>
              <a:rPr dirty="0" spc="-20"/>
              <a:t> </a:t>
            </a:r>
            <a:r>
              <a:rPr dirty="0"/>
              <a:t>—</a:t>
            </a:r>
            <a:r>
              <a:rPr dirty="0" spc="-15"/>
              <a:t> </a:t>
            </a:r>
            <a:r>
              <a:rPr dirty="0" spc="-20"/>
              <a:t>Team </a:t>
            </a:r>
            <a:r>
              <a:rPr dirty="0"/>
              <a:t>Silos</a:t>
            </a:r>
            <a:r>
              <a:rPr dirty="0" spc="-15"/>
              <a:t> </a:t>
            </a:r>
            <a:r>
              <a:rPr dirty="0"/>
              <a:t>&amp;</a:t>
            </a:r>
            <a:r>
              <a:rPr dirty="0" spc="-20"/>
              <a:t> </a:t>
            </a:r>
            <a:r>
              <a:rPr dirty="0" spc="-10"/>
              <a:t>Collaboration Failure</a:t>
            </a:r>
          </a:p>
        </p:txBody>
      </p:sp>
      <p:sp>
        <p:nvSpPr>
          <p:cNvPr id="6" name="object 6"/>
          <p:cNvSpPr/>
          <p:nvPr/>
        </p:nvSpPr>
        <p:spPr>
          <a:xfrm>
            <a:off x="10306049" y="352425"/>
            <a:ext cx="1257300" cy="438150"/>
          </a:xfrm>
          <a:custGeom>
            <a:avLst/>
            <a:gdLst/>
            <a:ahLst/>
            <a:cxnLst/>
            <a:rect l="l" t="t" r="r" b="b"/>
            <a:pathLst>
              <a:path w="1257300" h="438150">
                <a:moveTo>
                  <a:pt x="1066799" y="438149"/>
                </a:moveTo>
                <a:lnTo>
                  <a:pt x="190499" y="438149"/>
                </a:lnTo>
                <a:lnTo>
                  <a:pt x="181141" y="437921"/>
                </a:lnTo>
                <a:lnTo>
                  <a:pt x="135199" y="429949"/>
                </a:lnTo>
                <a:lnTo>
                  <a:pt x="92571" y="411054"/>
                </a:lnTo>
                <a:lnTo>
                  <a:pt x="55795" y="382353"/>
                </a:lnTo>
                <a:lnTo>
                  <a:pt x="27095" y="345577"/>
                </a:lnTo>
                <a:lnTo>
                  <a:pt x="8199" y="302949"/>
                </a:lnTo>
                <a:lnTo>
                  <a:pt x="228" y="257008"/>
                </a:lnTo>
                <a:lnTo>
                  <a:pt x="0" y="247649"/>
                </a:lnTo>
                <a:lnTo>
                  <a:pt x="0" y="190499"/>
                </a:lnTo>
                <a:lnTo>
                  <a:pt x="5709" y="144200"/>
                </a:lnTo>
                <a:lnTo>
                  <a:pt x="22491" y="100697"/>
                </a:lnTo>
                <a:lnTo>
                  <a:pt x="49339" y="62575"/>
                </a:lnTo>
                <a:lnTo>
                  <a:pt x="84663" y="32105"/>
                </a:lnTo>
                <a:lnTo>
                  <a:pt x="126332" y="11130"/>
                </a:lnTo>
                <a:lnTo>
                  <a:pt x="171827" y="915"/>
                </a:lnTo>
                <a:lnTo>
                  <a:pt x="190499" y="0"/>
                </a:lnTo>
                <a:lnTo>
                  <a:pt x="1066799" y="0"/>
                </a:lnTo>
                <a:lnTo>
                  <a:pt x="1113098" y="5710"/>
                </a:lnTo>
                <a:lnTo>
                  <a:pt x="1156601" y="22491"/>
                </a:lnTo>
                <a:lnTo>
                  <a:pt x="1194723" y="49340"/>
                </a:lnTo>
                <a:lnTo>
                  <a:pt x="1225194" y="84663"/>
                </a:lnTo>
                <a:lnTo>
                  <a:pt x="1246168" y="126332"/>
                </a:lnTo>
                <a:lnTo>
                  <a:pt x="1256384" y="171827"/>
                </a:lnTo>
                <a:lnTo>
                  <a:pt x="1257299" y="190499"/>
                </a:lnTo>
                <a:lnTo>
                  <a:pt x="1257299" y="247649"/>
                </a:lnTo>
                <a:lnTo>
                  <a:pt x="1251589" y="293948"/>
                </a:lnTo>
                <a:lnTo>
                  <a:pt x="1234807" y="337452"/>
                </a:lnTo>
                <a:lnTo>
                  <a:pt x="1207959" y="375574"/>
                </a:lnTo>
                <a:lnTo>
                  <a:pt x="1172635" y="406044"/>
                </a:lnTo>
                <a:lnTo>
                  <a:pt x="1130966" y="427019"/>
                </a:lnTo>
                <a:lnTo>
                  <a:pt x="1085472" y="437234"/>
                </a:lnTo>
                <a:lnTo>
                  <a:pt x="1066799" y="4381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449618" y="377825"/>
            <a:ext cx="938530" cy="3587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PROBLEM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2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003366"/>
                </a:solidFill>
                <a:latin typeface="Arial"/>
                <a:cs typeface="Arial"/>
              </a:rPr>
              <a:t>/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295"/>
              </a:lnSpc>
            </a:pPr>
            <a:r>
              <a:rPr dirty="0" sz="1100" spc="-50" b="1">
                <a:solidFill>
                  <a:srgbClr val="003366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7699" y="1371600"/>
            <a:ext cx="5343525" cy="4362450"/>
            <a:chOff x="647699" y="1371600"/>
            <a:chExt cx="5343525" cy="4362450"/>
          </a:xfrm>
        </p:grpSpPr>
        <p:sp>
          <p:nvSpPr>
            <p:cNvPr id="9" name="object 9"/>
            <p:cNvSpPr/>
            <p:nvPr/>
          </p:nvSpPr>
          <p:spPr>
            <a:xfrm>
              <a:off x="676274" y="1371600"/>
              <a:ext cx="5314950" cy="2447925"/>
            </a:xfrm>
            <a:custGeom>
              <a:avLst/>
              <a:gdLst/>
              <a:ahLst/>
              <a:cxnLst/>
              <a:rect l="l" t="t" r="r" b="b"/>
              <a:pathLst>
                <a:path w="5314950" h="2447925">
                  <a:moveTo>
                    <a:pt x="5261551" y="2447924"/>
                  </a:moveTo>
                  <a:lnTo>
                    <a:pt x="24785" y="2447924"/>
                  </a:lnTo>
                  <a:lnTo>
                    <a:pt x="725" y="2405643"/>
                  </a:lnTo>
                  <a:lnTo>
                    <a:pt x="0" y="2398353"/>
                  </a:lnTo>
                  <a:lnTo>
                    <a:pt x="0" y="239077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261551" y="0"/>
                  </a:lnTo>
                  <a:lnTo>
                    <a:pt x="5300863" y="19392"/>
                  </a:lnTo>
                  <a:lnTo>
                    <a:pt x="5314949" y="53397"/>
                  </a:lnTo>
                  <a:lnTo>
                    <a:pt x="5314949" y="2394527"/>
                  </a:lnTo>
                  <a:lnTo>
                    <a:pt x="5295556" y="2433839"/>
                  </a:lnTo>
                  <a:lnTo>
                    <a:pt x="5265268" y="2447558"/>
                  </a:lnTo>
                  <a:lnTo>
                    <a:pt x="5261551" y="2447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1371600"/>
              <a:ext cx="57150" cy="2447925"/>
            </a:xfrm>
            <a:custGeom>
              <a:avLst/>
              <a:gdLst/>
              <a:ahLst/>
              <a:cxnLst/>
              <a:rect l="l" t="t" r="r" b="b"/>
              <a:pathLst>
                <a:path w="57150" h="2447925">
                  <a:moveTo>
                    <a:pt x="57149" y="2447924"/>
                  </a:moveTo>
                  <a:lnTo>
                    <a:pt x="11379" y="2425826"/>
                  </a:lnTo>
                  <a:lnTo>
                    <a:pt x="0" y="239835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24479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04862" y="1857387"/>
              <a:ext cx="38100" cy="1485900"/>
            </a:xfrm>
            <a:custGeom>
              <a:avLst/>
              <a:gdLst/>
              <a:ahLst/>
              <a:cxnLst/>
              <a:rect l="l" t="t" r="r" b="b"/>
              <a:pathLst>
                <a:path w="38100" h="1485900">
                  <a:moveTo>
                    <a:pt x="38100" y="1464322"/>
                  </a:moveTo>
                  <a:lnTo>
                    <a:pt x="21577" y="1447800"/>
                  </a:lnTo>
                  <a:lnTo>
                    <a:pt x="16535" y="1447800"/>
                  </a:lnTo>
                  <a:lnTo>
                    <a:pt x="0" y="1464322"/>
                  </a:lnTo>
                  <a:lnTo>
                    <a:pt x="0" y="1469364"/>
                  </a:lnTo>
                  <a:lnTo>
                    <a:pt x="16535" y="1485887"/>
                  </a:lnTo>
                  <a:lnTo>
                    <a:pt x="21577" y="1485887"/>
                  </a:lnTo>
                  <a:lnTo>
                    <a:pt x="38100" y="1469364"/>
                  </a:lnTo>
                  <a:lnTo>
                    <a:pt x="38100" y="1466850"/>
                  </a:lnTo>
                  <a:lnTo>
                    <a:pt x="38100" y="1464322"/>
                  </a:lnTo>
                  <a:close/>
                </a:path>
                <a:path w="38100" h="1485900">
                  <a:moveTo>
                    <a:pt x="38100" y="978547"/>
                  </a:moveTo>
                  <a:lnTo>
                    <a:pt x="21577" y="962025"/>
                  </a:lnTo>
                  <a:lnTo>
                    <a:pt x="16535" y="962025"/>
                  </a:lnTo>
                  <a:lnTo>
                    <a:pt x="0" y="978547"/>
                  </a:lnTo>
                  <a:lnTo>
                    <a:pt x="0" y="983589"/>
                  </a:lnTo>
                  <a:lnTo>
                    <a:pt x="16535" y="1000112"/>
                  </a:lnTo>
                  <a:lnTo>
                    <a:pt x="21577" y="1000112"/>
                  </a:lnTo>
                  <a:lnTo>
                    <a:pt x="38100" y="983589"/>
                  </a:lnTo>
                  <a:lnTo>
                    <a:pt x="38100" y="981075"/>
                  </a:lnTo>
                  <a:lnTo>
                    <a:pt x="38100" y="978547"/>
                  </a:lnTo>
                  <a:close/>
                </a:path>
                <a:path w="38100" h="1485900">
                  <a:moveTo>
                    <a:pt x="38100" y="502297"/>
                  </a:moveTo>
                  <a:lnTo>
                    <a:pt x="21577" y="485775"/>
                  </a:lnTo>
                  <a:lnTo>
                    <a:pt x="16535" y="485775"/>
                  </a:lnTo>
                  <a:lnTo>
                    <a:pt x="0" y="502297"/>
                  </a:lnTo>
                  <a:lnTo>
                    <a:pt x="0" y="507339"/>
                  </a:lnTo>
                  <a:lnTo>
                    <a:pt x="16535" y="523875"/>
                  </a:lnTo>
                  <a:lnTo>
                    <a:pt x="21577" y="523875"/>
                  </a:lnTo>
                  <a:lnTo>
                    <a:pt x="38100" y="507339"/>
                  </a:lnTo>
                  <a:lnTo>
                    <a:pt x="38100" y="504825"/>
                  </a:lnTo>
                  <a:lnTo>
                    <a:pt x="38100" y="502297"/>
                  </a:lnTo>
                  <a:close/>
                </a:path>
                <a:path w="38100" h="14859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76274" y="3952875"/>
              <a:ext cx="5314950" cy="1781175"/>
            </a:xfrm>
            <a:custGeom>
              <a:avLst/>
              <a:gdLst/>
              <a:ahLst/>
              <a:cxnLst/>
              <a:rect l="l" t="t" r="r" b="b"/>
              <a:pathLst>
                <a:path w="5314950" h="1781175">
                  <a:moveTo>
                    <a:pt x="5261551" y="1781174"/>
                  </a:moveTo>
                  <a:lnTo>
                    <a:pt x="24785" y="1781174"/>
                  </a:lnTo>
                  <a:lnTo>
                    <a:pt x="21140" y="1779723"/>
                  </a:lnTo>
                  <a:lnTo>
                    <a:pt x="725" y="1738892"/>
                  </a:lnTo>
                  <a:lnTo>
                    <a:pt x="0" y="1731602"/>
                  </a:lnTo>
                  <a:lnTo>
                    <a:pt x="0" y="172402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261551" y="0"/>
                  </a:lnTo>
                  <a:lnTo>
                    <a:pt x="5300863" y="19391"/>
                  </a:lnTo>
                  <a:lnTo>
                    <a:pt x="5314949" y="53397"/>
                  </a:lnTo>
                  <a:lnTo>
                    <a:pt x="5314949" y="1727776"/>
                  </a:lnTo>
                  <a:lnTo>
                    <a:pt x="5295556" y="1767088"/>
                  </a:lnTo>
                  <a:lnTo>
                    <a:pt x="5265268" y="1780808"/>
                  </a:lnTo>
                  <a:lnTo>
                    <a:pt x="5261551" y="17811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47699" y="3952875"/>
              <a:ext cx="57150" cy="1781175"/>
            </a:xfrm>
            <a:custGeom>
              <a:avLst/>
              <a:gdLst/>
              <a:ahLst/>
              <a:cxnLst/>
              <a:rect l="l" t="t" r="r" b="b"/>
              <a:pathLst>
                <a:path w="57150" h="1781175">
                  <a:moveTo>
                    <a:pt x="57149" y="1781174"/>
                  </a:moveTo>
                  <a:lnTo>
                    <a:pt x="11379" y="1759076"/>
                  </a:lnTo>
                  <a:lnTo>
                    <a:pt x="0" y="1731602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178117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04862" y="4438662"/>
              <a:ext cx="38100" cy="1038225"/>
            </a:xfrm>
            <a:custGeom>
              <a:avLst/>
              <a:gdLst/>
              <a:ahLst/>
              <a:cxnLst/>
              <a:rect l="l" t="t" r="r" b="b"/>
              <a:pathLst>
                <a:path w="38100" h="1038225">
                  <a:moveTo>
                    <a:pt x="38100" y="1016647"/>
                  </a:moveTo>
                  <a:lnTo>
                    <a:pt x="21577" y="1000125"/>
                  </a:lnTo>
                  <a:lnTo>
                    <a:pt x="16535" y="1000125"/>
                  </a:lnTo>
                  <a:lnTo>
                    <a:pt x="0" y="1016647"/>
                  </a:lnTo>
                  <a:lnTo>
                    <a:pt x="0" y="1021689"/>
                  </a:lnTo>
                  <a:lnTo>
                    <a:pt x="16535" y="1038212"/>
                  </a:lnTo>
                  <a:lnTo>
                    <a:pt x="21577" y="1038212"/>
                  </a:lnTo>
                  <a:lnTo>
                    <a:pt x="38100" y="1021689"/>
                  </a:lnTo>
                  <a:lnTo>
                    <a:pt x="38100" y="1019175"/>
                  </a:lnTo>
                  <a:lnTo>
                    <a:pt x="38100" y="1016647"/>
                  </a:lnTo>
                  <a:close/>
                </a:path>
                <a:path w="38100" h="1038225">
                  <a:moveTo>
                    <a:pt x="38100" y="540397"/>
                  </a:moveTo>
                  <a:lnTo>
                    <a:pt x="21577" y="523875"/>
                  </a:lnTo>
                  <a:lnTo>
                    <a:pt x="16535" y="523875"/>
                  </a:lnTo>
                  <a:lnTo>
                    <a:pt x="0" y="540397"/>
                  </a:lnTo>
                  <a:lnTo>
                    <a:pt x="0" y="545439"/>
                  </a:lnTo>
                  <a:lnTo>
                    <a:pt x="16535" y="561962"/>
                  </a:lnTo>
                  <a:lnTo>
                    <a:pt x="21577" y="561962"/>
                  </a:lnTo>
                  <a:lnTo>
                    <a:pt x="38100" y="545439"/>
                  </a:lnTo>
                  <a:lnTo>
                    <a:pt x="38100" y="542925"/>
                  </a:lnTo>
                  <a:lnTo>
                    <a:pt x="38100" y="540397"/>
                  </a:lnTo>
                  <a:close/>
                </a:path>
                <a:path w="38100" h="1038225">
                  <a:moveTo>
                    <a:pt x="38100" y="273697"/>
                  </a:moveTo>
                  <a:lnTo>
                    <a:pt x="21577" y="257175"/>
                  </a:lnTo>
                  <a:lnTo>
                    <a:pt x="16535" y="257175"/>
                  </a:lnTo>
                  <a:lnTo>
                    <a:pt x="0" y="273697"/>
                  </a:lnTo>
                  <a:lnTo>
                    <a:pt x="0" y="278739"/>
                  </a:lnTo>
                  <a:lnTo>
                    <a:pt x="16535" y="295262"/>
                  </a:lnTo>
                  <a:lnTo>
                    <a:pt x="21577" y="295262"/>
                  </a:lnTo>
                  <a:lnTo>
                    <a:pt x="38100" y="278739"/>
                  </a:lnTo>
                  <a:lnTo>
                    <a:pt x="38100" y="276225"/>
                  </a:lnTo>
                  <a:lnTo>
                    <a:pt x="38100" y="273697"/>
                  </a:lnTo>
                  <a:close/>
                </a:path>
                <a:path w="38100" h="103822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63600" y="1377188"/>
            <a:ext cx="4961890" cy="416052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Recon</a:t>
            </a:r>
            <a:r>
              <a:rPr dirty="0" sz="13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vs.</a:t>
            </a:r>
            <a:r>
              <a:rPr dirty="0" sz="13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Robotics</a:t>
            </a:r>
            <a:r>
              <a:rPr dirty="0" sz="13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Team</a:t>
            </a:r>
            <a:r>
              <a:rPr dirty="0" sz="13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Disconnect</a:t>
            </a:r>
            <a:endParaRPr sz="1350">
              <a:latin typeface="Arial"/>
              <a:cs typeface="Arial"/>
            </a:endParaRPr>
          </a:p>
          <a:p>
            <a:pPr marL="183515" marR="441325">
              <a:lnSpc>
                <a:spcPct val="130700"/>
              </a:lnSpc>
              <a:spcBef>
                <a:spcPts val="25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Severe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lack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collaboration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synchronisation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between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ROSA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(Robotics)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110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(Implant)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teams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30700"/>
              </a:lnSpc>
              <a:spcBef>
                <a:spcPts val="37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does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consider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part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of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their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business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because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ROSA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revenue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does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reflect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their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targets</a:t>
            </a:r>
            <a:endParaRPr sz="1100">
              <a:latin typeface="Arial"/>
              <a:cs typeface="Arial"/>
            </a:endParaRPr>
          </a:p>
          <a:p>
            <a:pPr marL="183515" marR="116205">
              <a:lnSpc>
                <a:spcPct val="130700"/>
              </a:lnSpc>
              <a:spcBef>
                <a:spcPts val="30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members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explicitly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do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support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evaluation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requests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their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accounts</a:t>
            </a:r>
            <a:endParaRPr sz="1100">
              <a:latin typeface="Arial"/>
              <a:cs typeface="Arial"/>
            </a:endParaRPr>
          </a:p>
          <a:p>
            <a:pPr marL="183515" marR="243204">
              <a:lnSpc>
                <a:spcPct val="130700"/>
              </a:lnSpc>
              <a:spcBef>
                <a:spcPts val="37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Communication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gaps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have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directly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cost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deals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study: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Gorakhpur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deal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lost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due</a:t>
            </a:r>
            <a:r>
              <a:rPr dirty="0" sz="110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misalignment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Exclusion from Key Meetings &amp; 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Decisions</a:t>
            </a:r>
            <a:endParaRPr sz="1350">
              <a:latin typeface="Arial"/>
              <a:cs typeface="Arial"/>
            </a:endParaRPr>
          </a:p>
          <a:p>
            <a:pPr marL="183515" marR="108585">
              <a:lnSpc>
                <a:spcPts val="2030"/>
              </a:lnSpc>
              <a:spcBef>
                <a:spcPts val="13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members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kept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completely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dark;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called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meetings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Excluded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from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final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corporate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hospital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discussions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tender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closures</a:t>
            </a:r>
            <a:endParaRPr sz="1100">
              <a:latin typeface="Arial"/>
              <a:cs typeface="Arial"/>
            </a:endParaRPr>
          </a:p>
          <a:p>
            <a:pPr marL="183515" marR="100330">
              <a:lnSpc>
                <a:spcPct val="130700"/>
              </a:lnSpc>
              <a:spcBef>
                <a:spcPts val="18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Last-minute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pricing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decisions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by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Robotics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without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consulting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Implant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70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This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creates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wrong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impressions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hospital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procurement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teams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219824" y="1371600"/>
            <a:ext cx="5343525" cy="2009775"/>
            <a:chOff x="6219824" y="1371600"/>
            <a:chExt cx="5343525" cy="2009775"/>
          </a:xfrm>
        </p:grpSpPr>
        <p:sp>
          <p:nvSpPr>
            <p:cNvPr id="17" name="object 17"/>
            <p:cNvSpPr/>
            <p:nvPr/>
          </p:nvSpPr>
          <p:spPr>
            <a:xfrm>
              <a:off x="6248398" y="1371600"/>
              <a:ext cx="5314950" cy="2009775"/>
            </a:xfrm>
            <a:custGeom>
              <a:avLst/>
              <a:gdLst/>
              <a:ahLst/>
              <a:cxnLst/>
              <a:rect l="l" t="t" r="r" b="b"/>
              <a:pathLst>
                <a:path w="5314950" h="2009775">
                  <a:moveTo>
                    <a:pt x="5261552" y="2009774"/>
                  </a:moveTo>
                  <a:lnTo>
                    <a:pt x="24785" y="2009774"/>
                  </a:lnTo>
                  <a:lnTo>
                    <a:pt x="21140" y="2008324"/>
                  </a:lnTo>
                  <a:lnTo>
                    <a:pt x="724" y="1967493"/>
                  </a:lnTo>
                  <a:lnTo>
                    <a:pt x="0" y="1960203"/>
                  </a:lnTo>
                  <a:lnTo>
                    <a:pt x="0" y="195262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261552" y="0"/>
                  </a:lnTo>
                  <a:lnTo>
                    <a:pt x="5300863" y="19392"/>
                  </a:lnTo>
                  <a:lnTo>
                    <a:pt x="5314950" y="53397"/>
                  </a:lnTo>
                  <a:lnTo>
                    <a:pt x="5314950" y="1956377"/>
                  </a:lnTo>
                  <a:lnTo>
                    <a:pt x="5295558" y="1995689"/>
                  </a:lnTo>
                  <a:lnTo>
                    <a:pt x="5265268" y="2009408"/>
                  </a:lnTo>
                  <a:lnTo>
                    <a:pt x="5261552" y="20097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219824" y="1371600"/>
              <a:ext cx="57150" cy="2009775"/>
            </a:xfrm>
            <a:custGeom>
              <a:avLst/>
              <a:gdLst/>
              <a:ahLst/>
              <a:cxnLst/>
              <a:rect l="l" t="t" r="r" b="b"/>
              <a:pathLst>
                <a:path w="57150" h="2009775">
                  <a:moveTo>
                    <a:pt x="57149" y="2009774"/>
                  </a:moveTo>
                  <a:lnTo>
                    <a:pt x="11379" y="1987676"/>
                  </a:lnTo>
                  <a:lnTo>
                    <a:pt x="0" y="1960202"/>
                  </a:lnTo>
                  <a:lnTo>
                    <a:pt x="0" y="49571"/>
                  </a:lnTo>
                  <a:lnTo>
                    <a:pt x="22096" y="11379"/>
                  </a:lnTo>
                  <a:lnTo>
                    <a:pt x="49570" y="0"/>
                  </a:lnTo>
                  <a:lnTo>
                    <a:pt x="57149" y="0"/>
                  </a:lnTo>
                  <a:lnTo>
                    <a:pt x="57149" y="200977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476987" y="1857387"/>
              <a:ext cx="38100" cy="1257300"/>
            </a:xfrm>
            <a:custGeom>
              <a:avLst/>
              <a:gdLst/>
              <a:ahLst/>
              <a:cxnLst/>
              <a:rect l="l" t="t" r="r" b="b"/>
              <a:pathLst>
                <a:path w="38100" h="1257300">
                  <a:moveTo>
                    <a:pt x="38100" y="1235722"/>
                  </a:moveTo>
                  <a:lnTo>
                    <a:pt x="21577" y="1219200"/>
                  </a:lnTo>
                  <a:lnTo>
                    <a:pt x="16535" y="1219200"/>
                  </a:lnTo>
                  <a:lnTo>
                    <a:pt x="0" y="1235722"/>
                  </a:lnTo>
                  <a:lnTo>
                    <a:pt x="0" y="1240764"/>
                  </a:lnTo>
                  <a:lnTo>
                    <a:pt x="16535" y="1257287"/>
                  </a:lnTo>
                  <a:lnTo>
                    <a:pt x="21577" y="1257287"/>
                  </a:lnTo>
                  <a:lnTo>
                    <a:pt x="38100" y="1240764"/>
                  </a:lnTo>
                  <a:lnTo>
                    <a:pt x="38100" y="1238250"/>
                  </a:lnTo>
                  <a:lnTo>
                    <a:pt x="38100" y="1235722"/>
                  </a:lnTo>
                  <a:close/>
                </a:path>
                <a:path w="38100" h="1257300">
                  <a:moveTo>
                    <a:pt x="38100" y="978547"/>
                  </a:moveTo>
                  <a:lnTo>
                    <a:pt x="21577" y="962025"/>
                  </a:lnTo>
                  <a:lnTo>
                    <a:pt x="16535" y="962025"/>
                  </a:lnTo>
                  <a:lnTo>
                    <a:pt x="0" y="978547"/>
                  </a:lnTo>
                  <a:lnTo>
                    <a:pt x="0" y="983589"/>
                  </a:lnTo>
                  <a:lnTo>
                    <a:pt x="16535" y="1000112"/>
                  </a:lnTo>
                  <a:lnTo>
                    <a:pt x="21577" y="1000112"/>
                  </a:lnTo>
                  <a:lnTo>
                    <a:pt x="38100" y="983589"/>
                  </a:lnTo>
                  <a:lnTo>
                    <a:pt x="38100" y="981075"/>
                  </a:lnTo>
                  <a:lnTo>
                    <a:pt x="38100" y="978547"/>
                  </a:lnTo>
                  <a:close/>
                </a:path>
                <a:path w="38100" h="1257300">
                  <a:moveTo>
                    <a:pt x="38100" y="502297"/>
                  </a:moveTo>
                  <a:lnTo>
                    <a:pt x="21577" y="485775"/>
                  </a:lnTo>
                  <a:lnTo>
                    <a:pt x="16535" y="485775"/>
                  </a:lnTo>
                  <a:lnTo>
                    <a:pt x="0" y="502297"/>
                  </a:lnTo>
                  <a:lnTo>
                    <a:pt x="0" y="507339"/>
                  </a:lnTo>
                  <a:lnTo>
                    <a:pt x="16535" y="523875"/>
                  </a:lnTo>
                  <a:lnTo>
                    <a:pt x="21577" y="523875"/>
                  </a:lnTo>
                  <a:lnTo>
                    <a:pt x="38100" y="507339"/>
                  </a:lnTo>
                  <a:lnTo>
                    <a:pt x="38100" y="504825"/>
                  </a:lnTo>
                  <a:lnTo>
                    <a:pt x="38100" y="502297"/>
                  </a:lnTo>
                  <a:close/>
                </a:path>
                <a:path w="38100" h="12573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6435724" y="1377188"/>
            <a:ext cx="4888865" cy="179832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Credit</a:t>
            </a:r>
            <a:r>
              <a:rPr dirty="0" sz="1350" spc="-6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Allocation &amp;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Incentive 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Misalignment</a:t>
            </a:r>
            <a:endParaRPr sz="1350">
              <a:latin typeface="Arial"/>
              <a:cs typeface="Arial"/>
            </a:endParaRPr>
          </a:p>
          <a:p>
            <a:pPr marL="183515" marR="146050">
              <a:lnSpc>
                <a:spcPct val="130700"/>
              </a:lnSpc>
              <a:spcBef>
                <a:spcPts val="25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credit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attributed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motivation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push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robot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cases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30700"/>
              </a:lnSpc>
              <a:spcBef>
                <a:spcPts val="37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Resolving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credit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allocation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between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flagged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"very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critical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point"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by</a:t>
            </a:r>
            <a:r>
              <a:rPr dirty="0" sz="1100" spc="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respondents</a:t>
            </a:r>
            <a:endParaRPr sz="1100">
              <a:latin typeface="Arial"/>
              <a:cs typeface="Arial"/>
            </a:endParaRPr>
          </a:p>
          <a:p>
            <a:pPr marL="183515" marR="463550">
              <a:lnSpc>
                <a:spcPct val="153400"/>
              </a:lnSpc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reps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self-train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bypass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rather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than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collaborate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unified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KPI,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shared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goal,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joint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incentive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structure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exists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219823" y="3514725"/>
            <a:ext cx="5343525" cy="2695575"/>
            <a:chOff x="6219823" y="3514725"/>
            <a:chExt cx="5343525" cy="2695575"/>
          </a:xfrm>
        </p:grpSpPr>
        <p:sp>
          <p:nvSpPr>
            <p:cNvPr id="22" name="object 22"/>
            <p:cNvSpPr/>
            <p:nvPr/>
          </p:nvSpPr>
          <p:spPr>
            <a:xfrm>
              <a:off x="6219823" y="3514725"/>
              <a:ext cx="5343525" cy="2695575"/>
            </a:xfrm>
            <a:custGeom>
              <a:avLst/>
              <a:gdLst/>
              <a:ahLst/>
              <a:cxnLst/>
              <a:rect l="l" t="t" r="r" b="b"/>
              <a:pathLst>
                <a:path w="5343525" h="2695575">
                  <a:moveTo>
                    <a:pt x="5272328" y="2695574"/>
                  </a:moveTo>
                  <a:lnTo>
                    <a:pt x="71196" y="2695574"/>
                  </a:lnTo>
                  <a:lnTo>
                    <a:pt x="66241" y="2695086"/>
                  </a:lnTo>
                  <a:lnTo>
                    <a:pt x="29705" y="2679952"/>
                  </a:lnTo>
                  <a:lnTo>
                    <a:pt x="3885" y="2643912"/>
                  </a:lnTo>
                  <a:lnTo>
                    <a:pt x="0" y="2624377"/>
                  </a:lnTo>
                  <a:lnTo>
                    <a:pt x="0" y="2619374"/>
                  </a:lnTo>
                  <a:lnTo>
                    <a:pt x="0" y="71196"/>
                  </a:lnTo>
                  <a:lnTo>
                    <a:pt x="15621" y="29704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5272328" y="0"/>
                  </a:lnTo>
                  <a:lnTo>
                    <a:pt x="5313818" y="15621"/>
                  </a:lnTo>
                  <a:lnTo>
                    <a:pt x="5339639" y="51661"/>
                  </a:lnTo>
                  <a:lnTo>
                    <a:pt x="5343525" y="71196"/>
                  </a:lnTo>
                  <a:lnTo>
                    <a:pt x="5343525" y="2624377"/>
                  </a:lnTo>
                  <a:lnTo>
                    <a:pt x="5327902" y="2665869"/>
                  </a:lnTo>
                  <a:lnTo>
                    <a:pt x="5291863" y="2691688"/>
                  </a:lnTo>
                  <a:lnTo>
                    <a:pt x="5277282" y="2695086"/>
                  </a:lnTo>
                  <a:lnTo>
                    <a:pt x="5272328" y="269557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457937" y="4095762"/>
              <a:ext cx="38100" cy="1552575"/>
            </a:xfrm>
            <a:custGeom>
              <a:avLst/>
              <a:gdLst/>
              <a:ahLst/>
              <a:cxnLst/>
              <a:rect l="l" t="t" r="r" b="b"/>
              <a:pathLst>
                <a:path w="38100" h="1552575">
                  <a:moveTo>
                    <a:pt x="38100" y="1530997"/>
                  </a:moveTo>
                  <a:lnTo>
                    <a:pt x="21577" y="1514475"/>
                  </a:lnTo>
                  <a:lnTo>
                    <a:pt x="16535" y="1514475"/>
                  </a:lnTo>
                  <a:lnTo>
                    <a:pt x="0" y="1530997"/>
                  </a:lnTo>
                  <a:lnTo>
                    <a:pt x="0" y="1536039"/>
                  </a:lnTo>
                  <a:lnTo>
                    <a:pt x="16535" y="1552562"/>
                  </a:lnTo>
                  <a:lnTo>
                    <a:pt x="21577" y="1552562"/>
                  </a:lnTo>
                  <a:lnTo>
                    <a:pt x="38100" y="1536039"/>
                  </a:lnTo>
                  <a:lnTo>
                    <a:pt x="38100" y="1533525"/>
                  </a:lnTo>
                  <a:lnTo>
                    <a:pt x="38100" y="1530997"/>
                  </a:lnTo>
                  <a:close/>
                </a:path>
                <a:path w="38100" h="1552575">
                  <a:moveTo>
                    <a:pt x="38100" y="1026172"/>
                  </a:moveTo>
                  <a:lnTo>
                    <a:pt x="21577" y="1009650"/>
                  </a:lnTo>
                  <a:lnTo>
                    <a:pt x="16535" y="1009650"/>
                  </a:lnTo>
                  <a:lnTo>
                    <a:pt x="0" y="1026172"/>
                  </a:lnTo>
                  <a:lnTo>
                    <a:pt x="0" y="1031214"/>
                  </a:lnTo>
                  <a:lnTo>
                    <a:pt x="16535" y="1047737"/>
                  </a:lnTo>
                  <a:lnTo>
                    <a:pt x="21577" y="1047737"/>
                  </a:lnTo>
                  <a:lnTo>
                    <a:pt x="38100" y="1031214"/>
                  </a:lnTo>
                  <a:lnTo>
                    <a:pt x="38100" y="1028700"/>
                  </a:lnTo>
                  <a:lnTo>
                    <a:pt x="38100" y="1026172"/>
                  </a:lnTo>
                  <a:close/>
                </a:path>
                <a:path w="38100" h="1552575">
                  <a:moveTo>
                    <a:pt x="38100" y="521347"/>
                  </a:moveTo>
                  <a:lnTo>
                    <a:pt x="21577" y="504825"/>
                  </a:lnTo>
                  <a:lnTo>
                    <a:pt x="16535" y="504825"/>
                  </a:lnTo>
                  <a:lnTo>
                    <a:pt x="0" y="521347"/>
                  </a:lnTo>
                  <a:lnTo>
                    <a:pt x="0" y="526389"/>
                  </a:lnTo>
                  <a:lnTo>
                    <a:pt x="16535" y="542912"/>
                  </a:lnTo>
                  <a:lnTo>
                    <a:pt x="21577" y="542912"/>
                  </a:lnTo>
                  <a:lnTo>
                    <a:pt x="38100" y="526389"/>
                  </a:lnTo>
                  <a:lnTo>
                    <a:pt x="38100" y="523875"/>
                  </a:lnTo>
                  <a:lnTo>
                    <a:pt x="38100" y="521347"/>
                  </a:lnTo>
                  <a:close/>
                </a:path>
                <a:path w="38100" h="15525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C7D8F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416674" y="3673475"/>
            <a:ext cx="4691380" cy="2263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Deals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Lost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Directly</a:t>
            </a:r>
            <a:r>
              <a:rPr dirty="0" sz="135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Due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to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 Silos</a:t>
            </a:r>
            <a:endParaRPr sz="1350">
              <a:latin typeface="Arial"/>
              <a:cs typeface="Arial"/>
            </a:endParaRPr>
          </a:p>
          <a:p>
            <a:pPr marL="183515" marR="51435">
              <a:lnSpc>
                <a:spcPct val="136400"/>
              </a:lnSpc>
              <a:spcBef>
                <a:spcPts val="475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Gorakhpur: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Distributor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mapping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overlap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caused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lost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deal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due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to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zero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coordination</a:t>
            </a:r>
            <a:endParaRPr sz="1100">
              <a:latin typeface="Arial"/>
              <a:cs typeface="Arial"/>
            </a:endParaRPr>
          </a:p>
          <a:p>
            <a:pPr marL="183515" marR="1143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Multiple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corporate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hospital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RFPs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lost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due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to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last-minute,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uncoordinated pricing</a:t>
            </a:r>
            <a:endParaRPr sz="1100">
              <a:latin typeface="Arial"/>
              <a:cs typeface="Arial"/>
            </a:endParaRPr>
          </a:p>
          <a:p>
            <a:pPr marL="183515" marR="210185">
              <a:lnSpc>
                <a:spcPct val="136400"/>
              </a:lnSpc>
              <a:spcBef>
                <a:spcPts val="370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Recon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reps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give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incorrect</a:t>
            </a:r>
            <a:r>
              <a:rPr dirty="0" sz="1100" spc="7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information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to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surgeons</a:t>
            </a:r>
            <a:r>
              <a:rPr dirty="0" sz="1100" spc="7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because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they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are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uninformed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Competitor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teams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(J&amp;J,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Stryker)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operate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as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ONE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team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ZB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fields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two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competing</a:t>
            </a:r>
            <a:r>
              <a:rPr dirty="0" sz="1100" spc="10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teams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34999" y="6654800"/>
            <a:ext cx="516763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Survey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 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143000"/>
                  </a:lnTo>
                  <a:lnTo>
                    <a:pt x="12134837" y="11430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11049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30175"/>
            <a:ext cx="8562975" cy="836930"/>
          </a:xfrm>
          <a:prstGeom prst="rect"/>
        </p:spPr>
        <p:txBody>
          <a:bodyPr wrap="square" lIns="0" tIns="35560" rIns="0" bIns="0" rtlCol="0" vert="horz">
            <a:spAutoFit/>
          </a:bodyPr>
          <a:lstStyle/>
          <a:p>
            <a:pPr marL="12700" marR="5080">
              <a:lnSpc>
                <a:spcPts val="3150"/>
              </a:lnSpc>
              <a:spcBef>
                <a:spcPts val="280"/>
              </a:spcBef>
            </a:pPr>
            <a:r>
              <a:rPr dirty="0"/>
              <a:t>Key Problem Statement #3 — Operational &amp; </a:t>
            </a:r>
            <a:r>
              <a:rPr dirty="0" spc="-10"/>
              <a:t>Process Bottlenecks</a:t>
            </a:r>
          </a:p>
        </p:txBody>
      </p:sp>
      <p:sp>
        <p:nvSpPr>
          <p:cNvPr id="6" name="object 6"/>
          <p:cNvSpPr/>
          <p:nvPr/>
        </p:nvSpPr>
        <p:spPr>
          <a:xfrm>
            <a:off x="10315574" y="352425"/>
            <a:ext cx="1247775" cy="438150"/>
          </a:xfrm>
          <a:custGeom>
            <a:avLst/>
            <a:gdLst/>
            <a:ahLst/>
            <a:cxnLst/>
            <a:rect l="l" t="t" r="r" b="b"/>
            <a:pathLst>
              <a:path w="1247775" h="438150">
                <a:moveTo>
                  <a:pt x="1057274" y="438149"/>
                </a:moveTo>
                <a:lnTo>
                  <a:pt x="190499" y="438149"/>
                </a:lnTo>
                <a:lnTo>
                  <a:pt x="181141" y="437921"/>
                </a:lnTo>
                <a:lnTo>
                  <a:pt x="135200" y="429949"/>
                </a:lnTo>
                <a:lnTo>
                  <a:pt x="92572" y="411054"/>
                </a:lnTo>
                <a:lnTo>
                  <a:pt x="55795" y="382353"/>
                </a:lnTo>
                <a:lnTo>
                  <a:pt x="27094" y="345577"/>
                </a:lnTo>
                <a:lnTo>
                  <a:pt x="8199" y="302949"/>
                </a:lnTo>
                <a:lnTo>
                  <a:pt x="228" y="257008"/>
                </a:lnTo>
                <a:lnTo>
                  <a:pt x="0" y="247649"/>
                </a:lnTo>
                <a:lnTo>
                  <a:pt x="0" y="190499"/>
                </a:lnTo>
                <a:lnTo>
                  <a:pt x="5710" y="144200"/>
                </a:lnTo>
                <a:lnTo>
                  <a:pt x="22490" y="100697"/>
                </a:lnTo>
                <a:lnTo>
                  <a:pt x="49338" y="62575"/>
                </a:lnTo>
                <a:lnTo>
                  <a:pt x="84662" y="32105"/>
                </a:lnTo>
                <a:lnTo>
                  <a:pt x="126332" y="11130"/>
                </a:lnTo>
                <a:lnTo>
                  <a:pt x="171827" y="915"/>
                </a:lnTo>
                <a:lnTo>
                  <a:pt x="190499" y="0"/>
                </a:lnTo>
                <a:lnTo>
                  <a:pt x="1057274" y="0"/>
                </a:lnTo>
                <a:lnTo>
                  <a:pt x="1103573" y="5710"/>
                </a:lnTo>
                <a:lnTo>
                  <a:pt x="1147076" y="22491"/>
                </a:lnTo>
                <a:lnTo>
                  <a:pt x="1185198" y="49340"/>
                </a:lnTo>
                <a:lnTo>
                  <a:pt x="1215669" y="84663"/>
                </a:lnTo>
                <a:lnTo>
                  <a:pt x="1236643" y="126332"/>
                </a:lnTo>
                <a:lnTo>
                  <a:pt x="1246859" y="171827"/>
                </a:lnTo>
                <a:lnTo>
                  <a:pt x="1247774" y="190499"/>
                </a:lnTo>
                <a:lnTo>
                  <a:pt x="1247774" y="247649"/>
                </a:lnTo>
                <a:lnTo>
                  <a:pt x="1242064" y="293948"/>
                </a:lnTo>
                <a:lnTo>
                  <a:pt x="1225282" y="337452"/>
                </a:lnTo>
                <a:lnTo>
                  <a:pt x="1198434" y="375574"/>
                </a:lnTo>
                <a:lnTo>
                  <a:pt x="1163110" y="406044"/>
                </a:lnTo>
                <a:lnTo>
                  <a:pt x="1121441" y="427019"/>
                </a:lnTo>
                <a:lnTo>
                  <a:pt x="1075947" y="437234"/>
                </a:lnTo>
                <a:lnTo>
                  <a:pt x="1057274" y="4381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454827" y="377825"/>
            <a:ext cx="938530" cy="35877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300"/>
              </a:lnSpc>
              <a:spcBef>
                <a:spcPts val="1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PROBLEM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3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003366"/>
                </a:solidFill>
                <a:latin typeface="Arial"/>
                <a:cs typeface="Arial"/>
              </a:rPr>
              <a:t>/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295"/>
              </a:lnSpc>
            </a:pPr>
            <a:r>
              <a:rPr dirty="0" sz="1100" spc="-50" b="1">
                <a:solidFill>
                  <a:srgbClr val="003366"/>
                </a:solidFill>
                <a:latin typeface="Arial"/>
                <a:cs typeface="Arial"/>
              </a:rPr>
              <a:t>3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7699" y="1371600"/>
            <a:ext cx="5343525" cy="4362450"/>
            <a:chOff x="647699" y="1371600"/>
            <a:chExt cx="5343525" cy="4362450"/>
          </a:xfrm>
        </p:grpSpPr>
        <p:sp>
          <p:nvSpPr>
            <p:cNvPr id="9" name="object 9"/>
            <p:cNvSpPr/>
            <p:nvPr/>
          </p:nvSpPr>
          <p:spPr>
            <a:xfrm>
              <a:off x="676274" y="1371600"/>
              <a:ext cx="5314950" cy="2009775"/>
            </a:xfrm>
            <a:custGeom>
              <a:avLst/>
              <a:gdLst/>
              <a:ahLst/>
              <a:cxnLst/>
              <a:rect l="l" t="t" r="r" b="b"/>
              <a:pathLst>
                <a:path w="5314950" h="2009775">
                  <a:moveTo>
                    <a:pt x="5261551" y="2009774"/>
                  </a:moveTo>
                  <a:lnTo>
                    <a:pt x="24785" y="2009774"/>
                  </a:lnTo>
                  <a:lnTo>
                    <a:pt x="21140" y="2008324"/>
                  </a:lnTo>
                  <a:lnTo>
                    <a:pt x="725" y="1967493"/>
                  </a:lnTo>
                  <a:lnTo>
                    <a:pt x="0" y="1960203"/>
                  </a:lnTo>
                  <a:lnTo>
                    <a:pt x="0" y="195262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261551" y="0"/>
                  </a:lnTo>
                  <a:lnTo>
                    <a:pt x="5300863" y="19392"/>
                  </a:lnTo>
                  <a:lnTo>
                    <a:pt x="5314949" y="53397"/>
                  </a:lnTo>
                  <a:lnTo>
                    <a:pt x="5314949" y="1956377"/>
                  </a:lnTo>
                  <a:lnTo>
                    <a:pt x="5295556" y="1995689"/>
                  </a:lnTo>
                  <a:lnTo>
                    <a:pt x="5265268" y="2009408"/>
                  </a:lnTo>
                  <a:lnTo>
                    <a:pt x="5261551" y="20097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1371600"/>
              <a:ext cx="57150" cy="2009775"/>
            </a:xfrm>
            <a:custGeom>
              <a:avLst/>
              <a:gdLst/>
              <a:ahLst/>
              <a:cxnLst/>
              <a:rect l="l" t="t" r="r" b="b"/>
              <a:pathLst>
                <a:path w="57150" h="2009775">
                  <a:moveTo>
                    <a:pt x="57149" y="2009774"/>
                  </a:moveTo>
                  <a:lnTo>
                    <a:pt x="11379" y="1987676"/>
                  </a:lnTo>
                  <a:lnTo>
                    <a:pt x="0" y="1960202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200977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04862" y="1857387"/>
              <a:ext cx="38100" cy="1038225"/>
            </a:xfrm>
            <a:custGeom>
              <a:avLst/>
              <a:gdLst/>
              <a:ahLst/>
              <a:cxnLst/>
              <a:rect l="l" t="t" r="r" b="b"/>
              <a:pathLst>
                <a:path w="38100" h="1038225">
                  <a:moveTo>
                    <a:pt x="38100" y="1016647"/>
                  </a:moveTo>
                  <a:lnTo>
                    <a:pt x="21577" y="1000125"/>
                  </a:lnTo>
                  <a:lnTo>
                    <a:pt x="16535" y="1000125"/>
                  </a:lnTo>
                  <a:lnTo>
                    <a:pt x="0" y="1016647"/>
                  </a:lnTo>
                  <a:lnTo>
                    <a:pt x="0" y="1021689"/>
                  </a:lnTo>
                  <a:lnTo>
                    <a:pt x="16535" y="1038212"/>
                  </a:lnTo>
                  <a:lnTo>
                    <a:pt x="21577" y="1038212"/>
                  </a:lnTo>
                  <a:lnTo>
                    <a:pt x="38100" y="1021689"/>
                  </a:lnTo>
                  <a:lnTo>
                    <a:pt x="38100" y="1019175"/>
                  </a:lnTo>
                  <a:lnTo>
                    <a:pt x="38100" y="1016647"/>
                  </a:lnTo>
                  <a:close/>
                </a:path>
                <a:path w="38100" h="1038225">
                  <a:moveTo>
                    <a:pt x="38100" y="759472"/>
                  </a:moveTo>
                  <a:lnTo>
                    <a:pt x="21577" y="742950"/>
                  </a:lnTo>
                  <a:lnTo>
                    <a:pt x="16535" y="742950"/>
                  </a:lnTo>
                  <a:lnTo>
                    <a:pt x="0" y="759472"/>
                  </a:lnTo>
                  <a:lnTo>
                    <a:pt x="0" y="764514"/>
                  </a:lnTo>
                  <a:lnTo>
                    <a:pt x="16535" y="781050"/>
                  </a:lnTo>
                  <a:lnTo>
                    <a:pt x="21577" y="781050"/>
                  </a:lnTo>
                  <a:lnTo>
                    <a:pt x="38100" y="764514"/>
                  </a:lnTo>
                  <a:lnTo>
                    <a:pt x="38100" y="762000"/>
                  </a:lnTo>
                  <a:lnTo>
                    <a:pt x="38100" y="759472"/>
                  </a:lnTo>
                  <a:close/>
                </a:path>
                <a:path w="38100" h="1038225">
                  <a:moveTo>
                    <a:pt x="38100" y="502297"/>
                  </a:moveTo>
                  <a:lnTo>
                    <a:pt x="21577" y="485775"/>
                  </a:lnTo>
                  <a:lnTo>
                    <a:pt x="16535" y="485775"/>
                  </a:lnTo>
                  <a:lnTo>
                    <a:pt x="0" y="502297"/>
                  </a:lnTo>
                  <a:lnTo>
                    <a:pt x="0" y="507339"/>
                  </a:lnTo>
                  <a:lnTo>
                    <a:pt x="16535" y="523875"/>
                  </a:lnTo>
                  <a:lnTo>
                    <a:pt x="21577" y="523875"/>
                  </a:lnTo>
                  <a:lnTo>
                    <a:pt x="38100" y="507339"/>
                  </a:lnTo>
                  <a:lnTo>
                    <a:pt x="38100" y="504825"/>
                  </a:lnTo>
                  <a:lnTo>
                    <a:pt x="38100" y="502297"/>
                  </a:lnTo>
                  <a:close/>
                </a:path>
                <a:path w="38100" h="103822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76274" y="3514725"/>
              <a:ext cx="5314950" cy="2219325"/>
            </a:xfrm>
            <a:custGeom>
              <a:avLst/>
              <a:gdLst/>
              <a:ahLst/>
              <a:cxnLst/>
              <a:rect l="l" t="t" r="r" b="b"/>
              <a:pathLst>
                <a:path w="5314950" h="2219325">
                  <a:moveTo>
                    <a:pt x="5261551" y="2219324"/>
                  </a:moveTo>
                  <a:lnTo>
                    <a:pt x="24785" y="2219324"/>
                  </a:lnTo>
                  <a:lnTo>
                    <a:pt x="21140" y="2217873"/>
                  </a:lnTo>
                  <a:lnTo>
                    <a:pt x="725" y="2177042"/>
                  </a:lnTo>
                  <a:lnTo>
                    <a:pt x="0" y="2169752"/>
                  </a:lnTo>
                  <a:lnTo>
                    <a:pt x="0" y="216217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261551" y="0"/>
                  </a:lnTo>
                  <a:lnTo>
                    <a:pt x="5300863" y="19391"/>
                  </a:lnTo>
                  <a:lnTo>
                    <a:pt x="5314949" y="53397"/>
                  </a:lnTo>
                  <a:lnTo>
                    <a:pt x="5314949" y="2165926"/>
                  </a:lnTo>
                  <a:lnTo>
                    <a:pt x="5295556" y="2205238"/>
                  </a:lnTo>
                  <a:lnTo>
                    <a:pt x="5265268" y="2218958"/>
                  </a:lnTo>
                  <a:lnTo>
                    <a:pt x="5261551" y="22193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47699" y="3514725"/>
              <a:ext cx="57150" cy="2219325"/>
            </a:xfrm>
            <a:custGeom>
              <a:avLst/>
              <a:gdLst/>
              <a:ahLst/>
              <a:cxnLst/>
              <a:rect l="l" t="t" r="r" b="b"/>
              <a:pathLst>
                <a:path w="57150" h="2219325">
                  <a:moveTo>
                    <a:pt x="57149" y="2219324"/>
                  </a:moveTo>
                  <a:lnTo>
                    <a:pt x="11379" y="2197226"/>
                  </a:lnTo>
                  <a:lnTo>
                    <a:pt x="0" y="2169752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22193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04862" y="4000512"/>
              <a:ext cx="38100" cy="1257300"/>
            </a:xfrm>
            <a:custGeom>
              <a:avLst/>
              <a:gdLst/>
              <a:ahLst/>
              <a:cxnLst/>
              <a:rect l="l" t="t" r="r" b="b"/>
              <a:pathLst>
                <a:path w="38100" h="1257300">
                  <a:moveTo>
                    <a:pt x="38100" y="1235722"/>
                  </a:moveTo>
                  <a:lnTo>
                    <a:pt x="21577" y="1219200"/>
                  </a:lnTo>
                  <a:lnTo>
                    <a:pt x="16535" y="1219200"/>
                  </a:lnTo>
                  <a:lnTo>
                    <a:pt x="0" y="1235722"/>
                  </a:lnTo>
                  <a:lnTo>
                    <a:pt x="0" y="1240764"/>
                  </a:lnTo>
                  <a:lnTo>
                    <a:pt x="16535" y="1257287"/>
                  </a:lnTo>
                  <a:lnTo>
                    <a:pt x="21577" y="1257287"/>
                  </a:lnTo>
                  <a:lnTo>
                    <a:pt x="38100" y="1240764"/>
                  </a:lnTo>
                  <a:lnTo>
                    <a:pt x="38100" y="1238250"/>
                  </a:lnTo>
                  <a:lnTo>
                    <a:pt x="38100" y="1235722"/>
                  </a:lnTo>
                  <a:close/>
                </a:path>
                <a:path w="38100" h="1257300">
                  <a:moveTo>
                    <a:pt x="38100" y="978547"/>
                  </a:moveTo>
                  <a:lnTo>
                    <a:pt x="21577" y="962025"/>
                  </a:lnTo>
                  <a:lnTo>
                    <a:pt x="16535" y="962025"/>
                  </a:lnTo>
                  <a:lnTo>
                    <a:pt x="0" y="978547"/>
                  </a:lnTo>
                  <a:lnTo>
                    <a:pt x="0" y="983589"/>
                  </a:lnTo>
                  <a:lnTo>
                    <a:pt x="16535" y="1000112"/>
                  </a:lnTo>
                  <a:lnTo>
                    <a:pt x="21577" y="1000112"/>
                  </a:lnTo>
                  <a:lnTo>
                    <a:pt x="38100" y="983589"/>
                  </a:lnTo>
                  <a:lnTo>
                    <a:pt x="38100" y="981075"/>
                  </a:lnTo>
                  <a:lnTo>
                    <a:pt x="38100" y="978547"/>
                  </a:lnTo>
                  <a:close/>
                </a:path>
                <a:path w="38100" h="1257300">
                  <a:moveTo>
                    <a:pt x="38100" y="492772"/>
                  </a:moveTo>
                  <a:lnTo>
                    <a:pt x="21577" y="476250"/>
                  </a:lnTo>
                  <a:lnTo>
                    <a:pt x="16535" y="476250"/>
                  </a:lnTo>
                  <a:lnTo>
                    <a:pt x="0" y="492772"/>
                  </a:lnTo>
                  <a:lnTo>
                    <a:pt x="0" y="497814"/>
                  </a:lnTo>
                  <a:lnTo>
                    <a:pt x="16535" y="514337"/>
                  </a:lnTo>
                  <a:lnTo>
                    <a:pt x="21577" y="514337"/>
                  </a:lnTo>
                  <a:lnTo>
                    <a:pt x="38100" y="497814"/>
                  </a:lnTo>
                  <a:lnTo>
                    <a:pt x="38100" y="495300"/>
                  </a:lnTo>
                  <a:lnTo>
                    <a:pt x="38100" y="492772"/>
                  </a:lnTo>
                  <a:close/>
                </a:path>
                <a:path w="38100" h="12573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63600" y="1377188"/>
            <a:ext cx="4906010" cy="416052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Quotation</a:t>
            </a:r>
            <a:r>
              <a:rPr dirty="0" sz="1350" spc="-2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&amp;</a:t>
            </a:r>
            <a:r>
              <a:rPr dirty="0" sz="1350" spc="-7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Approval</a:t>
            </a:r>
            <a:r>
              <a:rPr dirty="0" sz="1350" spc="-2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Delays</a:t>
            </a:r>
            <a:endParaRPr sz="1350">
              <a:latin typeface="Arial"/>
              <a:cs typeface="Arial"/>
            </a:endParaRPr>
          </a:p>
          <a:p>
            <a:pPr marL="183515" marR="448309">
              <a:lnSpc>
                <a:spcPct val="130700"/>
              </a:lnSpc>
              <a:spcBef>
                <a:spcPts val="25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Standard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quotations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take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up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month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convert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final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approved quotations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53400"/>
              </a:lnSpc>
              <a:spcBef>
                <a:spcPts val="7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Price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approvals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are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extremely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slow;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team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does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revert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promptly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Field</a:t>
            </a:r>
            <a:r>
              <a:rPr dirty="0" sz="110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reps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are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forced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follow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up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repeatedly,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damaging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relationships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30700"/>
              </a:lnSpc>
              <a:spcBef>
                <a:spcPts val="30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Competitors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provide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same-day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quotations;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ZB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takes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weeks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deals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lost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dirty="0" sz="110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gap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Service</a:t>
            </a:r>
            <a:r>
              <a:rPr dirty="0" sz="13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&amp;</a:t>
            </a:r>
            <a:r>
              <a:rPr dirty="0" sz="13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Case</a:t>
            </a:r>
            <a:r>
              <a:rPr dirty="0" sz="1350" spc="-10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Support</a:t>
            </a:r>
            <a:r>
              <a:rPr dirty="0" sz="13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BF382A"/>
                </a:solidFill>
                <a:latin typeface="Arial"/>
                <a:cs typeface="Arial"/>
              </a:rPr>
              <a:t>Gaps</a:t>
            </a:r>
            <a:endParaRPr sz="1350">
              <a:latin typeface="Arial"/>
              <a:cs typeface="Arial"/>
            </a:endParaRPr>
          </a:p>
          <a:p>
            <a:pPr marL="183515" marR="337820">
              <a:lnSpc>
                <a:spcPct val="130700"/>
              </a:lnSpc>
              <a:spcBef>
                <a:spcPts val="25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Main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concern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2025: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inadequate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case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support,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supply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failures,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and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absent</a:t>
            </a:r>
            <a:r>
              <a:rPr dirty="0" sz="110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paramedical</a:t>
            </a:r>
            <a:r>
              <a:rPr dirty="0" sz="110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support</a:t>
            </a:r>
            <a:endParaRPr sz="1100">
              <a:latin typeface="Arial"/>
              <a:cs typeface="Arial"/>
            </a:endParaRPr>
          </a:p>
          <a:p>
            <a:pPr marL="183515" marR="790575">
              <a:lnSpc>
                <a:spcPct val="130700"/>
              </a:lnSpc>
              <a:spcBef>
                <a:spcPts val="30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Poor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service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directly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led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lost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deals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dirty="0" sz="110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surgeon dissatisfaction</a:t>
            </a: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78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dedicated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regional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service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budgets;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ad-hoc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escalation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process</a:t>
            </a:r>
            <a:endParaRPr sz="1100">
              <a:latin typeface="Arial"/>
              <a:cs typeface="Arial"/>
            </a:endParaRPr>
          </a:p>
          <a:p>
            <a:pPr marL="183515" marR="86995">
              <a:lnSpc>
                <a:spcPct val="130700"/>
              </a:lnSpc>
              <a:spcBef>
                <a:spcPts val="30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Inventory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issue:</a:t>
            </a:r>
            <a:r>
              <a:rPr dirty="0" sz="1100" spc="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THR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shifting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new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implants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but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stock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runs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out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within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15 </a:t>
            </a:r>
            <a:r>
              <a:rPr dirty="0" sz="1100" spc="-20">
                <a:solidFill>
                  <a:srgbClr val="333333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219823" y="1371600"/>
            <a:ext cx="5343525" cy="1762125"/>
            <a:chOff x="6219823" y="1371600"/>
            <a:chExt cx="5343525" cy="1762125"/>
          </a:xfrm>
        </p:grpSpPr>
        <p:sp>
          <p:nvSpPr>
            <p:cNvPr id="17" name="object 17"/>
            <p:cNvSpPr/>
            <p:nvPr/>
          </p:nvSpPr>
          <p:spPr>
            <a:xfrm>
              <a:off x="6224586" y="1376363"/>
              <a:ext cx="5334000" cy="1752600"/>
            </a:xfrm>
            <a:custGeom>
              <a:avLst/>
              <a:gdLst/>
              <a:ahLst/>
              <a:cxnLst/>
              <a:rect l="l" t="t" r="r" b="b"/>
              <a:pathLst>
                <a:path w="5334000" h="1752600">
                  <a:moveTo>
                    <a:pt x="5285050" y="1752599"/>
                  </a:moveTo>
                  <a:lnTo>
                    <a:pt x="48948" y="1752599"/>
                  </a:lnTo>
                  <a:lnTo>
                    <a:pt x="45540" y="1752264"/>
                  </a:lnTo>
                  <a:lnTo>
                    <a:pt x="10740" y="1732176"/>
                  </a:lnTo>
                  <a:lnTo>
                    <a:pt x="0" y="1703651"/>
                  </a:lnTo>
                  <a:lnTo>
                    <a:pt x="0" y="1700212"/>
                  </a:lnTo>
                  <a:lnTo>
                    <a:pt x="0" y="48947"/>
                  </a:lnTo>
                  <a:lnTo>
                    <a:pt x="17775" y="12911"/>
                  </a:lnTo>
                  <a:lnTo>
                    <a:pt x="48948" y="0"/>
                  </a:lnTo>
                  <a:lnTo>
                    <a:pt x="5285050" y="0"/>
                  </a:lnTo>
                  <a:lnTo>
                    <a:pt x="5321087" y="17776"/>
                  </a:lnTo>
                  <a:lnTo>
                    <a:pt x="5333999" y="48947"/>
                  </a:lnTo>
                  <a:lnTo>
                    <a:pt x="5333999" y="1703651"/>
                  </a:lnTo>
                  <a:lnTo>
                    <a:pt x="5316222" y="1739687"/>
                  </a:lnTo>
                  <a:lnTo>
                    <a:pt x="5288457" y="1752264"/>
                  </a:lnTo>
                  <a:lnTo>
                    <a:pt x="5285050" y="1752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6224586" y="1376363"/>
              <a:ext cx="5334000" cy="1752600"/>
            </a:xfrm>
            <a:custGeom>
              <a:avLst/>
              <a:gdLst/>
              <a:ahLst/>
              <a:cxnLst/>
              <a:rect l="l" t="t" r="r" b="b"/>
              <a:pathLst>
                <a:path w="5334000" h="1752600">
                  <a:moveTo>
                    <a:pt x="0" y="1700212"/>
                  </a:moveTo>
                  <a:lnTo>
                    <a:pt x="0" y="52387"/>
                  </a:lnTo>
                  <a:lnTo>
                    <a:pt x="0" y="48947"/>
                  </a:lnTo>
                  <a:lnTo>
                    <a:pt x="335" y="45540"/>
                  </a:lnTo>
                  <a:lnTo>
                    <a:pt x="15343" y="15343"/>
                  </a:lnTo>
                  <a:lnTo>
                    <a:pt x="17775" y="12911"/>
                  </a:lnTo>
                  <a:lnTo>
                    <a:pt x="32339" y="3987"/>
                  </a:lnTo>
                  <a:lnTo>
                    <a:pt x="35517" y="2671"/>
                  </a:lnTo>
                  <a:lnTo>
                    <a:pt x="38792" y="1677"/>
                  </a:lnTo>
                  <a:lnTo>
                    <a:pt x="42166" y="1006"/>
                  </a:lnTo>
                  <a:lnTo>
                    <a:pt x="45540" y="335"/>
                  </a:lnTo>
                  <a:lnTo>
                    <a:pt x="48948" y="0"/>
                  </a:lnTo>
                  <a:lnTo>
                    <a:pt x="52388" y="0"/>
                  </a:lnTo>
                  <a:lnTo>
                    <a:pt x="5281612" y="0"/>
                  </a:lnTo>
                  <a:lnTo>
                    <a:pt x="5285050" y="0"/>
                  </a:lnTo>
                  <a:lnTo>
                    <a:pt x="5288457" y="335"/>
                  </a:lnTo>
                  <a:lnTo>
                    <a:pt x="5291831" y="1006"/>
                  </a:lnTo>
                  <a:lnTo>
                    <a:pt x="5295204" y="1677"/>
                  </a:lnTo>
                  <a:lnTo>
                    <a:pt x="5298481" y="2671"/>
                  </a:lnTo>
                  <a:lnTo>
                    <a:pt x="5301659" y="3987"/>
                  </a:lnTo>
                  <a:lnTo>
                    <a:pt x="5304836" y="5303"/>
                  </a:lnTo>
                  <a:lnTo>
                    <a:pt x="5307856" y="6917"/>
                  </a:lnTo>
                  <a:lnTo>
                    <a:pt x="5310715" y="8828"/>
                  </a:lnTo>
                  <a:lnTo>
                    <a:pt x="5313575" y="10739"/>
                  </a:lnTo>
                  <a:lnTo>
                    <a:pt x="5316222" y="12911"/>
                  </a:lnTo>
                  <a:lnTo>
                    <a:pt x="5318654" y="15343"/>
                  </a:lnTo>
                  <a:lnTo>
                    <a:pt x="5321087" y="17776"/>
                  </a:lnTo>
                  <a:lnTo>
                    <a:pt x="5330010" y="32339"/>
                  </a:lnTo>
                  <a:lnTo>
                    <a:pt x="5331328" y="35517"/>
                  </a:lnTo>
                  <a:lnTo>
                    <a:pt x="5334000" y="52387"/>
                  </a:lnTo>
                  <a:lnTo>
                    <a:pt x="5334000" y="1700212"/>
                  </a:lnTo>
                  <a:lnTo>
                    <a:pt x="5330010" y="1720259"/>
                  </a:lnTo>
                  <a:lnTo>
                    <a:pt x="5328694" y="1723437"/>
                  </a:lnTo>
                  <a:lnTo>
                    <a:pt x="5310715" y="1743770"/>
                  </a:lnTo>
                  <a:lnTo>
                    <a:pt x="5307856" y="1745681"/>
                  </a:lnTo>
                  <a:lnTo>
                    <a:pt x="5281612" y="1752599"/>
                  </a:lnTo>
                  <a:lnTo>
                    <a:pt x="52388" y="1752599"/>
                  </a:lnTo>
                  <a:lnTo>
                    <a:pt x="23282" y="1743770"/>
                  </a:lnTo>
                  <a:lnTo>
                    <a:pt x="20421" y="1741859"/>
                  </a:lnTo>
                  <a:lnTo>
                    <a:pt x="17775" y="1739687"/>
                  </a:lnTo>
                  <a:lnTo>
                    <a:pt x="15343" y="1737255"/>
                  </a:lnTo>
                  <a:lnTo>
                    <a:pt x="12911" y="1734823"/>
                  </a:lnTo>
                  <a:lnTo>
                    <a:pt x="0" y="1703651"/>
                  </a:lnTo>
                  <a:lnTo>
                    <a:pt x="0" y="1700212"/>
                  </a:lnTo>
                  <a:close/>
                </a:path>
              </a:pathLst>
            </a:custGeom>
            <a:ln w="9524">
              <a:solidFill>
                <a:srgbClr val="DDDDD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388099" y="1501775"/>
            <a:ext cx="3086735" cy="509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Turnaround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Time: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ZB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vs.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Competition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ZB</a:t>
            </a:r>
            <a:r>
              <a:rPr dirty="0" sz="1050" spc="-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Clinical</a:t>
            </a:r>
            <a:r>
              <a:rPr dirty="0" sz="1050" spc="-1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545454"/>
                </a:solidFill>
                <a:latin typeface="Arial"/>
                <a:cs typeface="Arial"/>
              </a:rPr>
              <a:t>Eval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865444" y="1825625"/>
            <a:ext cx="52959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b="1">
                <a:solidFill>
                  <a:srgbClr val="BF382A"/>
                </a:solidFill>
                <a:latin typeface="Arial"/>
                <a:cs typeface="Arial"/>
              </a:rPr>
              <a:t>20</a:t>
            </a:r>
            <a:r>
              <a:rPr dirty="0" sz="10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BF382A"/>
                </a:solidFill>
                <a:latin typeface="Arial"/>
                <a:cs typeface="Arial"/>
              </a:rPr>
              <a:t>Days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88099" y="2111375"/>
            <a:ext cx="97409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Competitor</a:t>
            </a:r>
            <a:r>
              <a:rPr dirty="0" sz="1050" spc="-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545454"/>
                </a:solidFill>
                <a:latin typeface="Arial"/>
                <a:cs typeface="Arial"/>
              </a:rPr>
              <a:t>Eval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88099" y="2397125"/>
            <a:ext cx="81153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ZB </a:t>
            </a:r>
            <a:r>
              <a:rPr dirty="0" sz="1050" spc="-10">
                <a:solidFill>
                  <a:srgbClr val="545454"/>
                </a:solidFill>
                <a:latin typeface="Arial"/>
                <a:cs typeface="Arial"/>
              </a:rPr>
              <a:t>Quotation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88099" y="2682875"/>
            <a:ext cx="86360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>
                <a:solidFill>
                  <a:srgbClr val="545454"/>
                </a:solidFill>
                <a:latin typeface="Arial"/>
                <a:cs typeface="Arial"/>
              </a:rPr>
              <a:t>J&amp;J </a:t>
            </a:r>
            <a:r>
              <a:rPr dirty="0" sz="1050" spc="-10">
                <a:solidFill>
                  <a:srgbClr val="545454"/>
                </a:solidFill>
                <a:latin typeface="Arial"/>
                <a:cs typeface="Arial"/>
              </a:rPr>
              <a:t>Quotation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353299" y="1828800"/>
            <a:ext cx="3362325" cy="1047750"/>
            <a:chOff x="7353299" y="1828800"/>
            <a:chExt cx="3362325" cy="1047750"/>
          </a:xfrm>
        </p:grpSpPr>
        <p:sp>
          <p:nvSpPr>
            <p:cNvPr id="33" name="object 33"/>
            <p:cNvSpPr/>
            <p:nvPr/>
          </p:nvSpPr>
          <p:spPr>
            <a:xfrm>
              <a:off x="7429498" y="1828800"/>
              <a:ext cx="3286125" cy="190500"/>
            </a:xfrm>
            <a:custGeom>
              <a:avLst/>
              <a:gdLst/>
              <a:ahLst/>
              <a:cxnLst/>
              <a:rect l="l" t="t" r="r" b="b"/>
              <a:pathLst>
                <a:path w="3286125" h="190500">
                  <a:moveTo>
                    <a:pt x="3253077" y="190499"/>
                  </a:moveTo>
                  <a:lnTo>
                    <a:pt x="33047" y="190499"/>
                  </a:lnTo>
                  <a:lnTo>
                    <a:pt x="28187" y="189532"/>
                  </a:lnTo>
                  <a:lnTo>
                    <a:pt x="966" y="162312"/>
                  </a:lnTo>
                  <a:lnTo>
                    <a:pt x="0" y="157452"/>
                  </a:lnTo>
                  <a:lnTo>
                    <a:pt x="0" y="1523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253077" y="0"/>
                  </a:lnTo>
                  <a:lnTo>
                    <a:pt x="3285156" y="28187"/>
                  </a:lnTo>
                  <a:lnTo>
                    <a:pt x="3286124" y="33047"/>
                  </a:lnTo>
                  <a:lnTo>
                    <a:pt x="3286124" y="157452"/>
                  </a:lnTo>
                  <a:lnTo>
                    <a:pt x="3257936" y="189532"/>
                  </a:lnTo>
                  <a:lnTo>
                    <a:pt x="3253077" y="1904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7429498" y="1828800"/>
              <a:ext cx="3286125" cy="190500"/>
            </a:xfrm>
            <a:custGeom>
              <a:avLst/>
              <a:gdLst/>
              <a:ahLst/>
              <a:cxnLst/>
              <a:rect l="l" t="t" r="r" b="b"/>
              <a:pathLst>
                <a:path w="3286125" h="190500">
                  <a:moveTo>
                    <a:pt x="3253077" y="190499"/>
                  </a:moveTo>
                  <a:lnTo>
                    <a:pt x="33047" y="190499"/>
                  </a:lnTo>
                  <a:lnTo>
                    <a:pt x="28187" y="189532"/>
                  </a:lnTo>
                  <a:lnTo>
                    <a:pt x="966" y="162312"/>
                  </a:lnTo>
                  <a:lnTo>
                    <a:pt x="0" y="157452"/>
                  </a:lnTo>
                  <a:lnTo>
                    <a:pt x="0" y="1523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253077" y="0"/>
                  </a:lnTo>
                  <a:lnTo>
                    <a:pt x="3285156" y="28187"/>
                  </a:lnTo>
                  <a:lnTo>
                    <a:pt x="3286124" y="33047"/>
                  </a:lnTo>
                  <a:lnTo>
                    <a:pt x="3286124" y="157452"/>
                  </a:lnTo>
                  <a:lnTo>
                    <a:pt x="3257936" y="189532"/>
                  </a:lnTo>
                  <a:lnTo>
                    <a:pt x="3253077" y="1904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448548" y="2114550"/>
              <a:ext cx="3267075" cy="190500"/>
            </a:xfrm>
            <a:custGeom>
              <a:avLst/>
              <a:gdLst/>
              <a:ahLst/>
              <a:cxnLst/>
              <a:rect l="l" t="t" r="r" b="b"/>
              <a:pathLst>
                <a:path w="3267075" h="190500">
                  <a:moveTo>
                    <a:pt x="3234027" y="190499"/>
                  </a:moveTo>
                  <a:lnTo>
                    <a:pt x="33047" y="190499"/>
                  </a:lnTo>
                  <a:lnTo>
                    <a:pt x="28187" y="189533"/>
                  </a:lnTo>
                  <a:lnTo>
                    <a:pt x="966" y="162312"/>
                  </a:lnTo>
                  <a:lnTo>
                    <a:pt x="0" y="157452"/>
                  </a:lnTo>
                  <a:lnTo>
                    <a:pt x="0" y="1523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234027" y="0"/>
                  </a:lnTo>
                  <a:lnTo>
                    <a:pt x="3266106" y="28187"/>
                  </a:lnTo>
                  <a:lnTo>
                    <a:pt x="3267074" y="33047"/>
                  </a:lnTo>
                  <a:lnTo>
                    <a:pt x="3267074" y="157452"/>
                  </a:lnTo>
                  <a:lnTo>
                    <a:pt x="3238886" y="189533"/>
                  </a:lnTo>
                  <a:lnTo>
                    <a:pt x="3234027" y="1904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448548" y="2114550"/>
              <a:ext cx="485775" cy="190500"/>
            </a:xfrm>
            <a:custGeom>
              <a:avLst/>
              <a:gdLst/>
              <a:ahLst/>
              <a:cxnLst/>
              <a:rect l="l" t="t" r="r" b="b"/>
              <a:pathLst>
                <a:path w="485775" h="190500">
                  <a:moveTo>
                    <a:pt x="452727" y="190499"/>
                  </a:moveTo>
                  <a:lnTo>
                    <a:pt x="33047" y="190499"/>
                  </a:lnTo>
                  <a:lnTo>
                    <a:pt x="28187" y="189533"/>
                  </a:lnTo>
                  <a:lnTo>
                    <a:pt x="966" y="162312"/>
                  </a:lnTo>
                  <a:lnTo>
                    <a:pt x="0" y="157452"/>
                  </a:lnTo>
                  <a:lnTo>
                    <a:pt x="0" y="1523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452727" y="0"/>
                  </a:lnTo>
                  <a:lnTo>
                    <a:pt x="484808" y="28187"/>
                  </a:lnTo>
                  <a:lnTo>
                    <a:pt x="485774" y="33047"/>
                  </a:lnTo>
                  <a:lnTo>
                    <a:pt x="485774" y="157452"/>
                  </a:lnTo>
                  <a:lnTo>
                    <a:pt x="457587" y="189533"/>
                  </a:lnTo>
                  <a:lnTo>
                    <a:pt x="452727" y="1904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7353299" y="2400300"/>
              <a:ext cx="3362325" cy="190500"/>
            </a:xfrm>
            <a:custGeom>
              <a:avLst/>
              <a:gdLst/>
              <a:ahLst/>
              <a:cxnLst/>
              <a:rect l="l" t="t" r="r" b="b"/>
              <a:pathLst>
                <a:path w="3362325" h="190500">
                  <a:moveTo>
                    <a:pt x="3329276" y="190499"/>
                  </a:moveTo>
                  <a:lnTo>
                    <a:pt x="33047" y="190499"/>
                  </a:lnTo>
                  <a:lnTo>
                    <a:pt x="28187" y="189532"/>
                  </a:lnTo>
                  <a:lnTo>
                    <a:pt x="966" y="162312"/>
                  </a:lnTo>
                  <a:lnTo>
                    <a:pt x="0" y="157452"/>
                  </a:lnTo>
                  <a:lnTo>
                    <a:pt x="0" y="1523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329276" y="0"/>
                  </a:lnTo>
                  <a:lnTo>
                    <a:pt x="3361356" y="28187"/>
                  </a:lnTo>
                  <a:lnTo>
                    <a:pt x="3362323" y="33047"/>
                  </a:lnTo>
                  <a:lnTo>
                    <a:pt x="3362323" y="157452"/>
                  </a:lnTo>
                  <a:lnTo>
                    <a:pt x="3334135" y="189532"/>
                  </a:lnTo>
                  <a:lnTo>
                    <a:pt x="3329276" y="1904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353299" y="2400300"/>
              <a:ext cx="3362325" cy="190500"/>
            </a:xfrm>
            <a:custGeom>
              <a:avLst/>
              <a:gdLst/>
              <a:ahLst/>
              <a:cxnLst/>
              <a:rect l="l" t="t" r="r" b="b"/>
              <a:pathLst>
                <a:path w="3362325" h="190500">
                  <a:moveTo>
                    <a:pt x="3329276" y="190499"/>
                  </a:moveTo>
                  <a:lnTo>
                    <a:pt x="33047" y="190499"/>
                  </a:lnTo>
                  <a:lnTo>
                    <a:pt x="28187" y="189532"/>
                  </a:lnTo>
                  <a:lnTo>
                    <a:pt x="966" y="162312"/>
                  </a:lnTo>
                  <a:lnTo>
                    <a:pt x="0" y="157452"/>
                  </a:lnTo>
                  <a:lnTo>
                    <a:pt x="0" y="1523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329276" y="0"/>
                  </a:lnTo>
                  <a:lnTo>
                    <a:pt x="3361356" y="28187"/>
                  </a:lnTo>
                  <a:lnTo>
                    <a:pt x="3362323" y="33047"/>
                  </a:lnTo>
                  <a:lnTo>
                    <a:pt x="3362323" y="157452"/>
                  </a:lnTo>
                  <a:lnTo>
                    <a:pt x="3334135" y="189532"/>
                  </a:lnTo>
                  <a:lnTo>
                    <a:pt x="3329276" y="1904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353299" y="2686050"/>
              <a:ext cx="3295650" cy="190500"/>
            </a:xfrm>
            <a:custGeom>
              <a:avLst/>
              <a:gdLst/>
              <a:ahLst/>
              <a:cxnLst/>
              <a:rect l="l" t="t" r="r" b="b"/>
              <a:pathLst>
                <a:path w="3295650" h="190500">
                  <a:moveTo>
                    <a:pt x="3262601" y="190499"/>
                  </a:moveTo>
                  <a:lnTo>
                    <a:pt x="33047" y="190499"/>
                  </a:lnTo>
                  <a:lnTo>
                    <a:pt x="28187" y="189532"/>
                  </a:lnTo>
                  <a:lnTo>
                    <a:pt x="966" y="162312"/>
                  </a:lnTo>
                  <a:lnTo>
                    <a:pt x="0" y="157452"/>
                  </a:lnTo>
                  <a:lnTo>
                    <a:pt x="0" y="152399"/>
                  </a:lnTo>
                  <a:lnTo>
                    <a:pt x="0" y="33047"/>
                  </a:lnTo>
                  <a:lnTo>
                    <a:pt x="28187" y="966"/>
                  </a:lnTo>
                  <a:lnTo>
                    <a:pt x="33047" y="0"/>
                  </a:lnTo>
                  <a:lnTo>
                    <a:pt x="3262601" y="0"/>
                  </a:lnTo>
                  <a:lnTo>
                    <a:pt x="3294682" y="28187"/>
                  </a:lnTo>
                  <a:lnTo>
                    <a:pt x="3295649" y="33047"/>
                  </a:lnTo>
                  <a:lnTo>
                    <a:pt x="3295649" y="157452"/>
                  </a:lnTo>
                  <a:lnTo>
                    <a:pt x="3267460" y="189532"/>
                  </a:lnTo>
                  <a:lnTo>
                    <a:pt x="3262601" y="190499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53299" y="2686050"/>
              <a:ext cx="95249" cy="190499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10732094" y="2111375"/>
            <a:ext cx="66294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9710">
              <a:lnSpc>
                <a:spcPct val="100000"/>
              </a:lnSpc>
              <a:spcBef>
                <a:spcPts val="100"/>
              </a:spcBef>
            </a:pPr>
            <a:r>
              <a:rPr dirty="0" sz="1050" b="1">
                <a:solidFill>
                  <a:srgbClr val="1A794A"/>
                </a:solidFill>
                <a:latin typeface="Arial"/>
                <a:cs typeface="Arial"/>
              </a:rPr>
              <a:t>3</a:t>
            </a:r>
            <a:r>
              <a:rPr dirty="0" sz="1050" spc="-1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1A794A"/>
                </a:solidFill>
                <a:latin typeface="Arial"/>
                <a:cs typeface="Arial"/>
              </a:rPr>
              <a:t>Days</a:t>
            </a:r>
            <a:endParaRPr sz="1050">
              <a:latin typeface="Arial"/>
              <a:cs typeface="Arial"/>
            </a:endParaRPr>
          </a:p>
          <a:p>
            <a:pPr marL="12700" marR="5080" indent="133350">
              <a:lnSpc>
                <a:spcPct val="178600"/>
              </a:lnSpc>
            </a:pPr>
            <a:r>
              <a:rPr dirty="0" sz="1050" b="1">
                <a:solidFill>
                  <a:srgbClr val="BF382A"/>
                </a:solidFill>
                <a:latin typeface="Arial"/>
                <a:cs typeface="Arial"/>
              </a:rPr>
              <a:t>30</a:t>
            </a:r>
            <a:r>
              <a:rPr dirty="0" sz="1050" spc="-1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1050" spc="-20" b="1">
                <a:solidFill>
                  <a:srgbClr val="BF382A"/>
                </a:solidFill>
                <a:latin typeface="Arial"/>
                <a:cs typeface="Arial"/>
              </a:rPr>
              <a:t>Days </a:t>
            </a:r>
            <a:r>
              <a:rPr dirty="0" sz="1050" b="1">
                <a:solidFill>
                  <a:srgbClr val="1A794A"/>
                </a:solidFill>
                <a:latin typeface="Arial"/>
                <a:cs typeface="Arial"/>
              </a:rPr>
              <a:t>Same</a:t>
            </a:r>
            <a:r>
              <a:rPr dirty="0" sz="1050" spc="-3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1A794A"/>
                </a:solidFill>
                <a:latin typeface="Arial"/>
                <a:cs typeface="Arial"/>
              </a:rPr>
              <a:t>Day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219824" y="3267075"/>
            <a:ext cx="5343525" cy="2228850"/>
            <a:chOff x="6219824" y="3267075"/>
            <a:chExt cx="5343525" cy="2228850"/>
          </a:xfrm>
        </p:grpSpPr>
        <p:sp>
          <p:nvSpPr>
            <p:cNvPr id="26" name="object 26"/>
            <p:cNvSpPr/>
            <p:nvPr/>
          </p:nvSpPr>
          <p:spPr>
            <a:xfrm>
              <a:off x="6248398" y="3267075"/>
              <a:ext cx="5314950" cy="2228850"/>
            </a:xfrm>
            <a:custGeom>
              <a:avLst/>
              <a:gdLst/>
              <a:ahLst/>
              <a:cxnLst/>
              <a:rect l="l" t="t" r="r" b="b"/>
              <a:pathLst>
                <a:path w="5314950" h="2228850">
                  <a:moveTo>
                    <a:pt x="5261552" y="2228849"/>
                  </a:moveTo>
                  <a:lnTo>
                    <a:pt x="24785" y="2228849"/>
                  </a:lnTo>
                  <a:lnTo>
                    <a:pt x="724" y="2186568"/>
                  </a:lnTo>
                  <a:lnTo>
                    <a:pt x="0" y="2179277"/>
                  </a:lnTo>
                  <a:lnTo>
                    <a:pt x="0" y="2171699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261552" y="0"/>
                  </a:lnTo>
                  <a:lnTo>
                    <a:pt x="5300863" y="19391"/>
                  </a:lnTo>
                  <a:lnTo>
                    <a:pt x="5314950" y="53397"/>
                  </a:lnTo>
                  <a:lnTo>
                    <a:pt x="5314950" y="2175452"/>
                  </a:lnTo>
                  <a:lnTo>
                    <a:pt x="5295558" y="2214764"/>
                  </a:lnTo>
                  <a:lnTo>
                    <a:pt x="5265268" y="2228483"/>
                  </a:lnTo>
                  <a:lnTo>
                    <a:pt x="5261552" y="2228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219824" y="3267075"/>
              <a:ext cx="57150" cy="2228850"/>
            </a:xfrm>
            <a:custGeom>
              <a:avLst/>
              <a:gdLst/>
              <a:ahLst/>
              <a:cxnLst/>
              <a:rect l="l" t="t" r="r" b="b"/>
              <a:pathLst>
                <a:path w="57150" h="2228850">
                  <a:moveTo>
                    <a:pt x="57149" y="2228849"/>
                  </a:moveTo>
                  <a:lnTo>
                    <a:pt x="11379" y="2206751"/>
                  </a:lnTo>
                  <a:lnTo>
                    <a:pt x="0" y="2179277"/>
                  </a:lnTo>
                  <a:lnTo>
                    <a:pt x="0" y="49571"/>
                  </a:lnTo>
                  <a:lnTo>
                    <a:pt x="22096" y="11379"/>
                  </a:lnTo>
                  <a:lnTo>
                    <a:pt x="49570" y="0"/>
                  </a:lnTo>
                  <a:lnTo>
                    <a:pt x="57149" y="0"/>
                  </a:lnTo>
                  <a:lnTo>
                    <a:pt x="57149" y="222884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476987" y="3752862"/>
              <a:ext cx="38100" cy="1257300"/>
            </a:xfrm>
            <a:custGeom>
              <a:avLst/>
              <a:gdLst/>
              <a:ahLst/>
              <a:cxnLst/>
              <a:rect l="l" t="t" r="r" b="b"/>
              <a:pathLst>
                <a:path w="38100" h="1257300">
                  <a:moveTo>
                    <a:pt x="38100" y="1235722"/>
                  </a:moveTo>
                  <a:lnTo>
                    <a:pt x="21577" y="1219200"/>
                  </a:lnTo>
                  <a:lnTo>
                    <a:pt x="16535" y="1219200"/>
                  </a:lnTo>
                  <a:lnTo>
                    <a:pt x="0" y="1235722"/>
                  </a:lnTo>
                  <a:lnTo>
                    <a:pt x="0" y="1240764"/>
                  </a:lnTo>
                  <a:lnTo>
                    <a:pt x="16535" y="1257300"/>
                  </a:lnTo>
                  <a:lnTo>
                    <a:pt x="21577" y="1257300"/>
                  </a:lnTo>
                  <a:lnTo>
                    <a:pt x="38100" y="1240764"/>
                  </a:lnTo>
                  <a:lnTo>
                    <a:pt x="38100" y="1238250"/>
                  </a:lnTo>
                  <a:lnTo>
                    <a:pt x="38100" y="1235722"/>
                  </a:lnTo>
                  <a:close/>
                </a:path>
                <a:path w="38100" h="1257300">
                  <a:moveTo>
                    <a:pt x="38100" y="978547"/>
                  </a:moveTo>
                  <a:lnTo>
                    <a:pt x="21577" y="962025"/>
                  </a:lnTo>
                  <a:lnTo>
                    <a:pt x="16535" y="962025"/>
                  </a:lnTo>
                  <a:lnTo>
                    <a:pt x="0" y="978547"/>
                  </a:lnTo>
                  <a:lnTo>
                    <a:pt x="0" y="983589"/>
                  </a:lnTo>
                  <a:lnTo>
                    <a:pt x="16535" y="1000112"/>
                  </a:lnTo>
                  <a:lnTo>
                    <a:pt x="21577" y="1000112"/>
                  </a:lnTo>
                  <a:lnTo>
                    <a:pt x="38100" y="983589"/>
                  </a:lnTo>
                  <a:lnTo>
                    <a:pt x="38100" y="981075"/>
                  </a:lnTo>
                  <a:lnTo>
                    <a:pt x="38100" y="978547"/>
                  </a:lnTo>
                  <a:close/>
                </a:path>
                <a:path w="38100" h="1257300">
                  <a:moveTo>
                    <a:pt x="38100" y="502297"/>
                  </a:moveTo>
                  <a:lnTo>
                    <a:pt x="21577" y="485775"/>
                  </a:lnTo>
                  <a:lnTo>
                    <a:pt x="16535" y="485775"/>
                  </a:lnTo>
                  <a:lnTo>
                    <a:pt x="0" y="502297"/>
                  </a:lnTo>
                  <a:lnTo>
                    <a:pt x="0" y="507339"/>
                  </a:lnTo>
                  <a:lnTo>
                    <a:pt x="16535" y="523862"/>
                  </a:lnTo>
                  <a:lnTo>
                    <a:pt x="21577" y="523862"/>
                  </a:lnTo>
                  <a:lnTo>
                    <a:pt x="38100" y="507339"/>
                  </a:lnTo>
                  <a:lnTo>
                    <a:pt x="38100" y="504825"/>
                  </a:lnTo>
                  <a:lnTo>
                    <a:pt x="38100" y="502297"/>
                  </a:lnTo>
                  <a:close/>
                </a:path>
                <a:path w="38100" h="12573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435724" y="3272664"/>
            <a:ext cx="4914265" cy="202692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350" b="1">
                <a:solidFill>
                  <a:srgbClr val="BF382A"/>
                </a:solidFill>
                <a:latin typeface="Arial"/>
                <a:cs typeface="Arial"/>
              </a:rPr>
              <a:t>Installation &amp; Payment Model </a:t>
            </a:r>
            <a:r>
              <a:rPr dirty="0" sz="1350" spc="-20" b="1">
                <a:solidFill>
                  <a:srgbClr val="BF382A"/>
                </a:solidFill>
                <a:latin typeface="Arial"/>
                <a:cs typeface="Arial"/>
              </a:rPr>
              <a:t>Gaps</a:t>
            </a:r>
            <a:endParaRPr sz="1350">
              <a:latin typeface="Arial"/>
              <a:cs typeface="Arial"/>
            </a:endParaRPr>
          </a:p>
          <a:p>
            <a:pPr marL="183515" marR="5080">
              <a:lnSpc>
                <a:spcPct val="130700"/>
              </a:lnSpc>
              <a:spcBef>
                <a:spcPts val="25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installation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requires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2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weeks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after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purchase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creating</a:t>
            </a:r>
            <a:r>
              <a:rPr dirty="0" sz="110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hesitancy</a:t>
            </a:r>
            <a:r>
              <a:rPr dirty="0" sz="110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333333"/>
                </a:solidFill>
                <a:latin typeface="Arial"/>
                <a:cs typeface="Arial"/>
              </a:rPr>
              <a:t>at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final</a:t>
            </a:r>
            <a:r>
              <a:rPr dirty="0" sz="1100" spc="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stage</a:t>
            </a:r>
            <a:endParaRPr sz="1100">
              <a:latin typeface="Arial"/>
              <a:cs typeface="Arial"/>
            </a:endParaRPr>
          </a:p>
          <a:p>
            <a:pPr marL="183515" marR="158750">
              <a:lnSpc>
                <a:spcPct val="130700"/>
              </a:lnSpc>
              <a:spcBef>
                <a:spcPts val="375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J&amp;J</a:t>
            </a:r>
            <a:r>
              <a:rPr dirty="0" sz="110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places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first,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gets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payment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after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1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year;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Depuy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offers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2-year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deferred payment</a:t>
            </a:r>
            <a:endParaRPr sz="1100">
              <a:latin typeface="Arial"/>
              <a:cs typeface="Arial"/>
            </a:endParaRPr>
          </a:p>
          <a:p>
            <a:pPr marL="183515" marR="354330">
              <a:lnSpc>
                <a:spcPct val="144900"/>
              </a:lnSpc>
              <a:spcBef>
                <a:spcPts val="110"/>
              </a:spcBef>
            </a:pP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ZB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competitive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placement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dirty="0" sz="110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deferred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payment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model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110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India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Mid-sized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hospitals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cannot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justify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upfront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capital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outlay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without</a:t>
            </a:r>
            <a:r>
              <a:rPr dirty="0" sz="110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333333"/>
                </a:solidFill>
                <a:latin typeface="Arial"/>
                <a:cs typeface="Arial"/>
              </a:rPr>
              <a:t>a </a:t>
            </a:r>
            <a:r>
              <a:rPr dirty="0" sz="1100">
                <a:solidFill>
                  <a:srgbClr val="333333"/>
                </a:solidFill>
                <a:latin typeface="Arial"/>
                <a:cs typeface="Arial"/>
              </a:rPr>
              <a:t>rental/placement</a:t>
            </a:r>
            <a:r>
              <a:rPr dirty="0" sz="1100" spc="1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333333"/>
                </a:solidFill>
                <a:latin typeface="Arial"/>
                <a:cs typeface="Arial"/>
              </a:rPr>
              <a:t>option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34999" y="6654800"/>
            <a:ext cx="516763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Survey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 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0"/>
                  </a:lnTo>
                  <a:lnTo>
                    <a:pt x="12134837" y="9525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14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Solutions</a:t>
            </a:r>
            <a:r>
              <a:rPr dirty="0" spc="-40"/>
              <a:t> </a:t>
            </a:r>
            <a:r>
              <a:rPr dirty="0"/>
              <a:t>Devised</a:t>
            </a:r>
            <a:r>
              <a:rPr dirty="0" spc="-30"/>
              <a:t> </a:t>
            </a:r>
            <a:r>
              <a:rPr dirty="0"/>
              <a:t>from</a:t>
            </a:r>
            <a:r>
              <a:rPr dirty="0" spc="-35"/>
              <a:t> </a:t>
            </a:r>
            <a:r>
              <a:rPr dirty="0"/>
              <a:t>Problem</a:t>
            </a:r>
            <a:r>
              <a:rPr dirty="0" spc="-30"/>
              <a:t> </a:t>
            </a:r>
            <a:r>
              <a:rPr dirty="0" spc="-10"/>
              <a:t>Statements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Each solution is directly mapped to the root-cause problem identified by field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respondents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181100"/>
            <a:ext cx="5353050" cy="4924425"/>
            <a:chOff x="647699" y="1181100"/>
            <a:chExt cx="5353050" cy="4924425"/>
          </a:xfrm>
        </p:grpSpPr>
        <p:sp>
          <p:nvSpPr>
            <p:cNvPr id="7" name="object 7"/>
            <p:cNvSpPr/>
            <p:nvPr/>
          </p:nvSpPr>
          <p:spPr>
            <a:xfrm>
              <a:off x="647699" y="1200150"/>
              <a:ext cx="5353050" cy="1685925"/>
            </a:xfrm>
            <a:custGeom>
              <a:avLst/>
              <a:gdLst/>
              <a:ahLst/>
              <a:cxnLst/>
              <a:rect l="l" t="t" r="r" b="b"/>
              <a:pathLst>
                <a:path w="5353050" h="1685925">
                  <a:moveTo>
                    <a:pt x="5299652" y="1685924"/>
                  </a:moveTo>
                  <a:lnTo>
                    <a:pt x="53397" y="1685924"/>
                  </a:lnTo>
                  <a:lnTo>
                    <a:pt x="49681" y="1685558"/>
                  </a:lnTo>
                  <a:lnTo>
                    <a:pt x="14085" y="1666532"/>
                  </a:lnTo>
                  <a:lnTo>
                    <a:pt x="0" y="1632527"/>
                  </a:lnTo>
                  <a:lnTo>
                    <a:pt x="0" y="1628774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68" y="14731"/>
                  </a:lnTo>
                  <a:lnTo>
                    <a:pt x="5353049" y="33047"/>
                  </a:lnTo>
                  <a:lnTo>
                    <a:pt x="5353049" y="1632527"/>
                  </a:lnTo>
                  <a:lnTo>
                    <a:pt x="5333656" y="1671839"/>
                  </a:lnTo>
                  <a:lnTo>
                    <a:pt x="5303368" y="1685558"/>
                  </a:lnTo>
                  <a:lnTo>
                    <a:pt x="5299652" y="1685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7699" y="1181100"/>
              <a:ext cx="5353050" cy="52069"/>
            </a:xfrm>
            <a:custGeom>
              <a:avLst/>
              <a:gdLst/>
              <a:ahLst/>
              <a:cxnLst/>
              <a:rect l="l" t="t" r="r" b="b"/>
              <a:pathLst>
                <a:path w="5353050" h="52069">
                  <a:moveTo>
                    <a:pt x="0" y="51889"/>
                  </a:moveTo>
                  <a:lnTo>
                    <a:pt x="22097" y="11379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69" y="22097"/>
                  </a:lnTo>
                  <a:lnTo>
                    <a:pt x="5349867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1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5353050" h="52069">
                  <a:moveTo>
                    <a:pt x="5353049" y="51889"/>
                  </a:moveTo>
                  <a:lnTo>
                    <a:pt x="5307302" y="38448"/>
                  </a:lnTo>
                  <a:lnTo>
                    <a:pt x="5295899" y="38099"/>
                  </a:lnTo>
                  <a:lnTo>
                    <a:pt x="5349867" y="38099"/>
                  </a:lnTo>
                  <a:lnTo>
                    <a:pt x="5351598" y="42281"/>
                  </a:lnTo>
                  <a:lnTo>
                    <a:pt x="5353049" y="49571"/>
                  </a:lnTo>
                  <a:lnTo>
                    <a:pt x="5353049" y="5188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47712" y="1704987"/>
              <a:ext cx="38100" cy="762000"/>
            </a:xfrm>
            <a:custGeom>
              <a:avLst/>
              <a:gdLst/>
              <a:ahLst/>
              <a:cxnLst/>
              <a:rect l="l" t="t" r="r" b="b"/>
              <a:pathLst>
                <a:path w="38100" h="762000">
                  <a:moveTo>
                    <a:pt x="38100" y="740422"/>
                  </a:moveTo>
                  <a:lnTo>
                    <a:pt x="21577" y="723900"/>
                  </a:lnTo>
                  <a:lnTo>
                    <a:pt x="16535" y="723900"/>
                  </a:lnTo>
                  <a:lnTo>
                    <a:pt x="0" y="740422"/>
                  </a:lnTo>
                  <a:lnTo>
                    <a:pt x="0" y="745464"/>
                  </a:lnTo>
                  <a:lnTo>
                    <a:pt x="16535" y="762000"/>
                  </a:lnTo>
                  <a:lnTo>
                    <a:pt x="21577" y="762000"/>
                  </a:lnTo>
                  <a:lnTo>
                    <a:pt x="38100" y="745464"/>
                  </a:lnTo>
                  <a:lnTo>
                    <a:pt x="38100" y="742950"/>
                  </a:lnTo>
                  <a:lnTo>
                    <a:pt x="38100" y="740422"/>
                  </a:lnTo>
                  <a:close/>
                </a:path>
                <a:path w="38100" h="762000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50"/>
                  </a:lnTo>
                  <a:lnTo>
                    <a:pt x="21577" y="285750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7620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3028950"/>
              <a:ext cx="5353050" cy="1466850"/>
            </a:xfrm>
            <a:custGeom>
              <a:avLst/>
              <a:gdLst/>
              <a:ahLst/>
              <a:cxnLst/>
              <a:rect l="l" t="t" r="r" b="b"/>
              <a:pathLst>
                <a:path w="5353050" h="1466850">
                  <a:moveTo>
                    <a:pt x="5299652" y="1466849"/>
                  </a:moveTo>
                  <a:lnTo>
                    <a:pt x="53397" y="1466849"/>
                  </a:lnTo>
                  <a:lnTo>
                    <a:pt x="49681" y="1466483"/>
                  </a:lnTo>
                  <a:lnTo>
                    <a:pt x="14085" y="1447457"/>
                  </a:lnTo>
                  <a:lnTo>
                    <a:pt x="0" y="1413452"/>
                  </a:lnTo>
                  <a:lnTo>
                    <a:pt x="0" y="1409699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68" y="14731"/>
                  </a:lnTo>
                  <a:lnTo>
                    <a:pt x="5353049" y="33047"/>
                  </a:lnTo>
                  <a:lnTo>
                    <a:pt x="5353049" y="1413452"/>
                  </a:lnTo>
                  <a:lnTo>
                    <a:pt x="5333656" y="1452764"/>
                  </a:lnTo>
                  <a:lnTo>
                    <a:pt x="5303368" y="1466483"/>
                  </a:lnTo>
                  <a:lnTo>
                    <a:pt x="5299652" y="1466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47699" y="3009900"/>
              <a:ext cx="5353050" cy="52069"/>
            </a:xfrm>
            <a:custGeom>
              <a:avLst/>
              <a:gdLst/>
              <a:ahLst/>
              <a:cxnLst/>
              <a:rect l="l" t="t" r="r" b="b"/>
              <a:pathLst>
                <a:path w="5353050" h="52069">
                  <a:moveTo>
                    <a:pt x="0" y="51889"/>
                  </a:moveTo>
                  <a:lnTo>
                    <a:pt x="22097" y="11379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69" y="22097"/>
                  </a:lnTo>
                  <a:lnTo>
                    <a:pt x="5349867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1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8"/>
                  </a:lnTo>
                  <a:lnTo>
                    <a:pt x="0" y="51889"/>
                  </a:lnTo>
                  <a:close/>
                </a:path>
                <a:path w="5353050" h="52069">
                  <a:moveTo>
                    <a:pt x="5353049" y="51889"/>
                  </a:moveTo>
                  <a:lnTo>
                    <a:pt x="5307302" y="38448"/>
                  </a:lnTo>
                  <a:lnTo>
                    <a:pt x="5295899" y="38099"/>
                  </a:lnTo>
                  <a:lnTo>
                    <a:pt x="5349867" y="38099"/>
                  </a:lnTo>
                  <a:lnTo>
                    <a:pt x="5351598" y="42281"/>
                  </a:lnTo>
                  <a:lnTo>
                    <a:pt x="5353049" y="49571"/>
                  </a:lnTo>
                  <a:lnTo>
                    <a:pt x="5353049" y="5188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47712" y="3533787"/>
              <a:ext cx="38100" cy="542925"/>
            </a:xfrm>
            <a:custGeom>
              <a:avLst/>
              <a:gdLst/>
              <a:ahLst/>
              <a:cxnLst/>
              <a:rect l="l" t="t" r="r" b="b"/>
              <a:pathLst>
                <a:path w="38100" h="542925">
                  <a:moveTo>
                    <a:pt x="38100" y="521347"/>
                  </a:moveTo>
                  <a:lnTo>
                    <a:pt x="21577" y="504825"/>
                  </a:lnTo>
                  <a:lnTo>
                    <a:pt x="16535" y="504825"/>
                  </a:lnTo>
                  <a:lnTo>
                    <a:pt x="0" y="521347"/>
                  </a:lnTo>
                  <a:lnTo>
                    <a:pt x="0" y="526389"/>
                  </a:lnTo>
                  <a:lnTo>
                    <a:pt x="16535" y="542912"/>
                  </a:lnTo>
                  <a:lnTo>
                    <a:pt x="21577" y="542912"/>
                  </a:lnTo>
                  <a:lnTo>
                    <a:pt x="38100" y="526389"/>
                  </a:lnTo>
                  <a:lnTo>
                    <a:pt x="38100" y="523875"/>
                  </a:lnTo>
                  <a:lnTo>
                    <a:pt x="38100" y="521347"/>
                  </a:lnTo>
                  <a:close/>
                </a:path>
                <a:path w="38100" h="542925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37"/>
                  </a:lnTo>
                  <a:lnTo>
                    <a:pt x="21577" y="285737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54292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47699" y="4638675"/>
              <a:ext cx="5353050" cy="1466850"/>
            </a:xfrm>
            <a:custGeom>
              <a:avLst/>
              <a:gdLst/>
              <a:ahLst/>
              <a:cxnLst/>
              <a:rect l="l" t="t" r="r" b="b"/>
              <a:pathLst>
                <a:path w="5353050" h="1466850">
                  <a:moveTo>
                    <a:pt x="5299652" y="1466849"/>
                  </a:moveTo>
                  <a:lnTo>
                    <a:pt x="53397" y="1466849"/>
                  </a:lnTo>
                  <a:lnTo>
                    <a:pt x="49681" y="1466483"/>
                  </a:lnTo>
                  <a:lnTo>
                    <a:pt x="14085" y="1447456"/>
                  </a:lnTo>
                  <a:lnTo>
                    <a:pt x="0" y="1413451"/>
                  </a:lnTo>
                  <a:lnTo>
                    <a:pt x="0" y="1409699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68" y="14730"/>
                  </a:lnTo>
                  <a:lnTo>
                    <a:pt x="5353049" y="33047"/>
                  </a:lnTo>
                  <a:lnTo>
                    <a:pt x="5353049" y="1413451"/>
                  </a:lnTo>
                  <a:lnTo>
                    <a:pt x="5333656" y="1452762"/>
                  </a:lnTo>
                  <a:lnTo>
                    <a:pt x="5303368" y="1466483"/>
                  </a:lnTo>
                  <a:lnTo>
                    <a:pt x="5299652" y="1466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47699" y="4619625"/>
              <a:ext cx="5353050" cy="52069"/>
            </a:xfrm>
            <a:custGeom>
              <a:avLst/>
              <a:gdLst/>
              <a:ahLst/>
              <a:cxnLst/>
              <a:rect l="l" t="t" r="r" b="b"/>
              <a:pathLst>
                <a:path w="5353050" h="52070">
                  <a:moveTo>
                    <a:pt x="0" y="51889"/>
                  </a:moveTo>
                  <a:lnTo>
                    <a:pt x="22097" y="11379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69" y="22097"/>
                  </a:lnTo>
                  <a:lnTo>
                    <a:pt x="5349867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1" y="39494"/>
                  </a:lnTo>
                  <a:lnTo>
                    <a:pt x="25541" y="41238"/>
                  </a:lnTo>
                  <a:lnTo>
                    <a:pt x="16738" y="43678"/>
                  </a:lnTo>
                  <a:lnTo>
                    <a:pt x="5579" y="47398"/>
                  </a:lnTo>
                  <a:lnTo>
                    <a:pt x="0" y="51889"/>
                  </a:lnTo>
                  <a:close/>
                </a:path>
                <a:path w="5353050" h="52070">
                  <a:moveTo>
                    <a:pt x="5353049" y="51889"/>
                  </a:moveTo>
                  <a:lnTo>
                    <a:pt x="5307302" y="38448"/>
                  </a:lnTo>
                  <a:lnTo>
                    <a:pt x="5295899" y="38099"/>
                  </a:lnTo>
                  <a:lnTo>
                    <a:pt x="5349867" y="38099"/>
                  </a:lnTo>
                  <a:lnTo>
                    <a:pt x="5351598" y="42280"/>
                  </a:lnTo>
                  <a:lnTo>
                    <a:pt x="5353049" y="49571"/>
                  </a:lnTo>
                  <a:lnTo>
                    <a:pt x="5353049" y="5188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47712" y="5143512"/>
              <a:ext cx="38100" cy="533400"/>
            </a:xfrm>
            <a:custGeom>
              <a:avLst/>
              <a:gdLst/>
              <a:ahLst/>
              <a:cxnLst/>
              <a:rect l="l" t="t" r="r" b="b"/>
              <a:pathLst>
                <a:path w="38100" h="533400">
                  <a:moveTo>
                    <a:pt x="38100" y="511822"/>
                  </a:moveTo>
                  <a:lnTo>
                    <a:pt x="21577" y="495300"/>
                  </a:lnTo>
                  <a:lnTo>
                    <a:pt x="16535" y="495300"/>
                  </a:lnTo>
                  <a:lnTo>
                    <a:pt x="0" y="511822"/>
                  </a:lnTo>
                  <a:lnTo>
                    <a:pt x="0" y="516864"/>
                  </a:lnTo>
                  <a:lnTo>
                    <a:pt x="16535" y="533387"/>
                  </a:lnTo>
                  <a:lnTo>
                    <a:pt x="21577" y="533387"/>
                  </a:lnTo>
                  <a:lnTo>
                    <a:pt x="38100" y="516864"/>
                  </a:lnTo>
                  <a:lnTo>
                    <a:pt x="38100" y="514350"/>
                  </a:lnTo>
                  <a:lnTo>
                    <a:pt x="38100" y="511822"/>
                  </a:lnTo>
                  <a:close/>
                </a:path>
                <a:path w="38100" h="533400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37"/>
                  </a:lnTo>
                  <a:lnTo>
                    <a:pt x="21577" y="285737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5334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/>
              <a:t>Solution</a:t>
            </a:r>
            <a:r>
              <a:rPr dirty="0" spc="-10"/>
              <a:t> </a:t>
            </a:r>
            <a:r>
              <a:rPr dirty="0"/>
              <a:t>1:</a:t>
            </a:r>
            <a:r>
              <a:rPr dirty="0" spc="-10"/>
              <a:t> </a:t>
            </a:r>
            <a:r>
              <a:rPr dirty="0"/>
              <a:t>Expand</a:t>
            </a:r>
            <a:r>
              <a:rPr dirty="0" spc="-10"/>
              <a:t> </a:t>
            </a:r>
            <a:r>
              <a:rPr dirty="0"/>
              <a:t>CSR</a:t>
            </a:r>
            <a:r>
              <a:rPr dirty="0" spc="-10"/>
              <a:t> </a:t>
            </a:r>
            <a:r>
              <a:rPr dirty="0"/>
              <a:t>&amp;</a:t>
            </a:r>
            <a:r>
              <a:rPr dirty="0" spc="-5"/>
              <a:t> </a:t>
            </a:r>
            <a:r>
              <a:rPr dirty="0"/>
              <a:t>Manpower</a:t>
            </a:r>
            <a:r>
              <a:rPr dirty="0" spc="-10"/>
              <a:t> Immediately</a:t>
            </a:r>
          </a:p>
          <a:p>
            <a:pPr marL="183515" marR="71755">
              <a:lnSpc>
                <a:spcPct val="142000"/>
              </a:lnSpc>
              <a:spcBef>
                <a:spcPts val="100"/>
              </a:spcBef>
            </a:pP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Hire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minimum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6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additional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CSRs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across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North,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South,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West,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East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territories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Each</a:t>
            </a:r>
            <a:r>
              <a:rPr dirty="0" sz="1100" spc="4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major</a:t>
            </a:r>
            <a:r>
              <a:rPr dirty="0" sz="1100" spc="4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territory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4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have</a:t>
            </a:r>
            <a:r>
              <a:rPr dirty="0" sz="1100" spc="4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at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least</a:t>
            </a:r>
            <a:r>
              <a:rPr dirty="0" sz="1100" spc="4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1</a:t>
            </a:r>
            <a:r>
              <a:rPr dirty="0" sz="1100" spc="4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dedicated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3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CSR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4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1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Recon liaison</a:t>
            </a: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630"/>
              </a:spcBef>
            </a:pP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Benchmark: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match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J&amp;J's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CSR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density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within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180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0" b="0">
                <a:solidFill>
                  <a:srgbClr val="444444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Solves:</a:t>
            </a:r>
            <a:r>
              <a:rPr dirty="0" sz="950" spc="70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CSR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shortage,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evaluation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delays,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lost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deals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due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to</a:t>
            </a:r>
            <a:r>
              <a:rPr dirty="0" sz="950" spc="7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coverage</a:t>
            </a:r>
            <a:r>
              <a:rPr dirty="0" sz="950" spc="70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20" b="0" i="1">
                <a:solidFill>
                  <a:srgbClr val="878787"/>
                </a:solidFill>
                <a:latin typeface="Arial"/>
                <a:cs typeface="Arial"/>
              </a:rPr>
              <a:t>gaps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rgbClr val="C77800"/>
                </a:solidFill>
              </a:rPr>
              <a:t>Solution</a:t>
            </a:r>
            <a:r>
              <a:rPr dirty="0" spc="-15">
                <a:solidFill>
                  <a:srgbClr val="C77800"/>
                </a:solidFill>
              </a:rPr>
              <a:t> </a:t>
            </a:r>
            <a:r>
              <a:rPr dirty="0">
                <a:solidFill>
                  <a:srgbClr val="C77800"/>
                </a:solidFill>
              </a:rPr>
              <a:t>2:</a:t>
            </a:r>
            <a:r>
              <a:rPr dirty="0" spc="-10">
                <a:solidFill>
                  <a:srgbClr val="C77800"/>
                </a:solidFill>
              </a:rPr>
              <a:t> </a:t>
            </a:r>
            <a:r>
              <a:rPr dirty="0">
                <a:solidFill>
                  <a:srgbClr val="C77800"/>
                </a:solidFill>
              </a:rPr>
              <a:t>Increase</a:t>
            </a:r>
            <a:r>
              <a:rPr dirty="0" spc="-10">
                <a:solidFill>
                  <a:srgbClr val="C77800"/>
                </a:solidFill>
              </a:rPr>
              <a:t> </a:t>
            </a:r>
            <a:r>
              <a:rPr dirty="0">
                <a:solidFill>
                  <a:srgbClr val="C77800"/>
                </a:solidFill>
              </a:rPr>
              <a:t>Demo</a:t>
            </a:r>
            <a:r>
              <a:rPr dirty="0" spc="-10">
                <a:solidFill>
                  <a:srgbClr val="C77800"/>
                </a:solidFill>
              </a:rPr>
              <a:t> </a:t>
            </a:r>
            <a:r>
              <a:rPr dirty="0">
                <a:solidFill>
                  <a:srgbClr val="C77800"/>
                </a:solidFill>
              </a:rPr>
              <a:t>Machine</a:t>
            </a:r>
            <a:r>
              <a:rPr dirty="0" spc="-10">
                <a:solidFill>
                  <a:srgbClr val="C77800"/>
                </a:solidFill>
              </a:rPr>
              <a:t> </a:t>
            </a:r>
            <a:r>
              <a:rPr dirty="0" spc="-20">
                <a:solidFill>
                  <a:srgbClr val="C77800"/>
                </a:solidFill>
              </a:rPr>
              <a:t>Pool</a:t>
            </a:r>
          </a:p>
          <a:p>
            <a:pPr marL="183515" marR="28575">
              <a:lnSpc>
                <a:spcPct val="147700"/>
              </a:lnSpc>
              <a:spcBef>
                <a:spcPts val="25"/>
              </a:spcBef>
            </a:pP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Procure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3-4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additional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2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demo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units;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deploy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regionally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(not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fixed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at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5" b="0">
                <a:solidFill>
                  <a:srgbClr val="444444"/>
                </a:solidFill>
                <a:latin typeface="Arial"/>
                <a:cs typeface="Arial"/>
              </a:rPr>
              <a:t>HQ)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Establish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dedicated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demo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pods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4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key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metro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cities</a:t>
            </a: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705"/>
              </a:spcBef>
            </a:pP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Reduce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evaluation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lead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time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from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4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months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under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3</a:t>
            </a:r>
            <a:r>
              <a:rPr dirty="0" sz="1100" spc="5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weeks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Solves:</a:t>
            </a:r>
            <a:r>
              <a:rPr dirty="0" sz="950" spc="10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4-month</a:t>
            </a:r>
            <a:r>
              <a:rPr dirty="0" sz="950" spc="10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wait,</a:t>
            </a:r>
            <a:r>
              <a:rPr dirty="0" sz="950" spc="110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competitor</a:t>
            </a:r>
            <a:r>
              <a:rPr dirty="0" sz="950" spc="10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demo</a:t>
            </a:r>
            <a:r>
              <a:rPr dirty="0" sz="950" spc="10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advantage,</a:t>
            </a:r>
            <a:r>
              <a:rPr dirty="0" sz="950" spc="110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evaluation</a:t>
            </a:r>
            <a:r>
              <a:rPr dirty="0" sz="950" spc="10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conversion</a:t>
            </a:r>
            <a:r>
              <a:rPr dirty="0" sz="950" spc="110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20" b="0" i="1">
                <a:solidFill>
                  <a:srgbClr val="878787"/>
                </a:solidFill>
                <a:latin typeface="Arial"/>
                <a:cs typeface="Arial"/>
              </a:rPr>
              <a:t>rate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rgbClr val="1A794A"/>
                </a:solidFill>
              </a:rPr>
              <a:t>Solution</a:t>
            </a:r>
            <a:r>
              <a:rPr dirty="0" spc="-25">
                <a:solidFill>
                  <a:srgbClr val="1A794A"/>
                </a:solidFill>
              </a:rPr>
              <a:t> </a:t>
            </a:r>
            <a:r>
              <a:rPr dirty="0">
                <a:solidFill>
                  <a:srgbClr val="1A794A"/>
                </a:solidFill>
              </a:rPr>
              <a:t>3:</a:t>
            </a:r>
            <a:r>
              <a:rPr dirty="0" spc="-20">
                <a:solidFill>
                  <a:srgbClr val="1A794A"/>
                </a:solidFill>
              </a:rPr>
              <a:t> </a:t>
            </a:r>
            <a:r>
              <a:rPr dirty="0">
                <a:solidFill>
                  <a:srgbClr val="1A794A"/>
                </a:solidFill>
              </a:rPr>
              <a:t>Form</a:t>
            </a:r>
            <a:r>
              <a:rPr dirty="0" spc="-20">
                <a:solidFill>
                  <a:srgbClr val="1A794A"/>
                </a:solidFill>
              </a:rPr>
              <a:t> </a:t>
            </a:r>
            <a:r>
              <a:rPr dirty="0">
                <a:solidFill>
                  <a:srgbClr val="1A794A"/>
                </a:solidFill>
              </a:rPr>
              <a:t>Unified</a:t>
            </a:r>
            <a:r>
              <a:rPr dirty="0" spc="-20">
                <a:solidFill>
                  <a:srgbClr val="1A794A"/>
                </a:solidFill>
              </a:rPr>
              <a:t> </a:t>
            </a:r>
            <a:r>
              <a:rPr dirty="0">
                <a:solidFill>
                  <a:srgbClr val="1A794A"/>
                </a:solidFill>
              </a:rPr>
              <a:t>Marketing</a:t>
            </a:r>
            <a:r>
              <a:rPr dirty="0" spc="-25">
                <a:solidFill>
                  <a:srgbClr val="1A794A"/>
                </a:solidFill>
              </a:rPr>
              <a:t> </a:t>
            </a:r>
            <a:r>
              <a:rPr dirty="0" spc="-10">
                <a:solidFill>
                  <a:srgbClr val="1A794A"/>
                </a:solidFill>
              </a:rPr>
              <a:t>Team</a:t>
            </a:r>
            <a:r>
              <a:rPr dirty="0" spc="-20">
                <a:solidFill>
                  <a:srgbClr val="1A794A"/>
                </a:solidFill>
              </a:rPr>
              <a:t> </a:t>
            </a:r>
            <a:r>
              <a:rPr dirty="0" spc="-10">
                <a:solidFill>
                  <a:srgbClr val="1A794A"/>
                </a:solidFill>
              </a:rPr>
              <a:t>(UMT)</a:t>
            </a:r>
          </a:p>
          <a:p>
            <a:pPr marL="183515" marR="5080">
              <a:lnSpc>
                <a:spcPct val="147700"/>
              </a:lnSpc>
              <a:spcBef>
                <a:spcPts val="25"/>
              </a:spcBef>
            </a:pP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Create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single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team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where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2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work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under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shared</a:t>
            </a:r>
            <a:r>
              <a:rPr dirty="0" sz="1100" spc="5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leadership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Joint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KPI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structure: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15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case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implant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revenue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counted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both</a:t>
            </a:r>
            <a:r>
              <a:rPr dirty="0" sz="1100" spc="6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teams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Appoint</a:t>
            </a:r>
            <a:r>
              <a:rPr dirty="0" sz="1100" spc="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Robotics</a:t>
            </a:r>
            <a:r>
              <a:rPr dirty="0" sz="1100" spc="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Champion</a:t>
            </a:r>
            <a:r>
              <a:rPr dirty="0" sz="1100" spc="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region</a:t>
            </a:r>
            <a:r>
              <a:rPr dirty="0" sz="1100" spc="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reporting</a:t>
            </a:r>
            <a:r>
              <a:rPr dirty="0" sz="1100" spc="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b="0">
                <a:solidFill>
                  <a:srgbClr val="444444"/>
                </a:solidFill>
                <a:latin typeface="Arial"/>
                <a:cs typeface="Arial"/>
              </a:rPr>
              <a:t>ASM</a:t>
            </a:r>
            <a:r>
              <a:rPr dirty="0" sz="1100" spc="70" b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 b="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Solves:</a:t>
            </a:r>
            <a:r>
              <a:rPr dirty="0" sz="950" spc="9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team</a:t>
            </a:r>
            <a:r>
              <a:rPr dirty="0" sz="950" spc="9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silos,</a:t>
            </a:r>
            <a:r>
              <a:rPr dirty="0" sz="950" spc="9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credit</a:t>
            </a:r>
            <a:r>
              <a:rPr dirty="0" sz="950" spc="9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misalignment,</a:t>
            </a:r>
            <a:r>
              <a:rPr dirty="0" sz="950" spc="9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last-minute</a:t>
            </a:r>
            <a:r>
              <a:rPr dirty="0" sz="950" spc="95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b="0" i="1">
                <a:solidFill>
                  <a:srgbClr val="878787"/>
                </a:solidFill>
                <a:latin typeface="Arial"/>
                <a:cs typeface="Arial"/>
              </a:rPr>
              <a:t>pricing</a:t>
            </a:r>
            <a:r>
              <a:rPr dirty="0" sz="950" spc="100" b="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10" b="0" i="1">
                <a:solidFill>
                  <a:srgbClr val="878787"/>
                </a:solidFill>
                <a:latin typeface="Arial"/>
                <a:cs typeface="Arial"/>
              </a:rPr>
              <a:t>failures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210298" y="1181100"/>
            <a:ext cx="5353050" cy="4924425"/>
            <a:chOff x="6210298" y="1181100"/>
            <a:chExt cx="5353050" cy="4924425"/>
          </a:xfrm>
        </p:grpSpPr>
        <p:sp>
          <p:nvSpPr>
            <p:cNvPr id="18" name="object 18"/>
            <p:cNvSpPr/>
            <p:nvPr/>
          </p:nvSpPr>
          <p:spPr>
            <a:xfrm>
              <a:off x="6210298" y="1200150"/>
              <a:ext cx="5353050" cy="1466850"/>
            </a:xfrm>
            <a:custGeom>
              <a:avLst/>
              <a:gdLst/>
              <a:ahLst/>
              <a:cxnLst/>
              <a:rect l="l" t="t" r="r" b="b"/>
              <a:pathLst>
                <a:path w="5353050" h="1466850">
                  <a:moveTo>
                    <a:pt x="5299652" y="1466849"/>
                  </a:moveTo>
                  <a:lnTo>
                    <a:pt x="53397" y="1466849"/>
                  </a:lnTo>
                  <a:lnTo>
                    <a:pt x="49680" y="1466483"/>
                  </a:lnTo>
                  <a:lnTo>
                    <a:pt x="14084" y="1447457"/>
                  </a:lnTo>
                  <a:lnTo>
                    <a:pt x="0" y="1413452"/>
                  </a:lnTo>
                  <a:lnTo>
                    <a:pt x="0" y="1409699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70" y="14731"/>
                  </a:lnTo>
                  <a:lnTo>
                    <a:pt x="5353050" y="33047"/>
                  </a:lnTo>
                  <a:lnTo>
                    <a:pt x="5353050" y="1413452"/>
                  </a:lnTo>
                  <a:lnTo>
                    <a:pt x="5333658" y="1452764"/>
                  </a:lnTo>
                  <a:lnTo>
                    <a:pt x="5303368" y="1466483"/>
                  </a:lnTo>
                  <a:lnTo>
                    <a:pt x="5299652" y="1466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6210299" y="1181100"/>
              <a:ext cx="5353050" cy="52069"/>
            </a:xfrm>
            <a:custGeom>
              <a:avLst/>
              <a:gdLst/>
              <a:ahLst/>
              <a:cxnLst/>
              <a:rect l="l" t="t" r="r" b="b"/>
              <a:pathLst>
                <a:path w="5353050" h="52069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5303477" y="0"/>
                  </a:lnTo>
                  <a:lnTo>
                    <a:pt x="5341668" y="22097"/>
                  </a:lnTo>
                  <a:lnTo>
                    <a:pt x="5349866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5353050" h="52069">
                  <a:moveTo>
                    <a:pt x="5353049" y="51889"/>
                  </a:moveTo>
                  <a:lnTo>
                    <a:pt x="5307302" y="38448"/>
                  </a:lnTo>
                  <a:lnTo>
                    <a:pt x="5295899" y="38099"/>
                  </a:lnTo>
                  <a:lnTo>
                    <a:pt x="5349866" y="38099"/>
                  </a:lnTo>
                  <a:lnTo>
                    <a:pt x="5351598" y="42281"/>
                  </a:lnTo>
                  <a:lnTo>
                    <a:pt x="5353049" y="49571"/>
                  </a:lnTo>
                  <a:lnTo>
                    <a:pt x="5353049" y="5188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410312" y="1704987"/>
              <a:ext cx="38100" cy="542925"/>
            </a:xfrm>
            <a:custGeom>
              <a:avLst/>
              <a:gdLst/>
              <a:ahLst/>
              <a:cxnLst/>
              <a:rect l="l" t="t" r="r" b="b"/>
              <a:pathLst>
                <a:path w="38100" h="542925">
                  <a:moveTo>
                    <a:pt x="38100" y="521347"/>
                  </a:moveTo>
                  <a:lnTo>
                    <a:pt x="21577" y="504825"/>
                  </a:lnTo>
                  <a:lnTo>
                    <a:pt x="16535" y="504825"/>
                  </a:lnTo>
                  <a:lnTo>
                    <a:pt x="0" y="521347"/>
                  </a:lnTo>
                  <a:lnTo>
                    <a:pt x="0" y="526389"/>
                  </a:lnTo>
                  <a:lnTo>
                    <a:pt x="16535" y="542925"/>
                  </a:lnTo>
                  <a:lnTo>
                    <a:pt x="21577" y="542925"/>
                  </a:lnTo>
                  <a:lnTo>
                    <a:pt x="38100" y="526389"/>
                  </a:lnTo>
                  <a:lnTo>
                    <a:pt x="38100" y="523875"/>
                  </a:lnTo>
                  <a:lnTo>
                    <a:pt x="38100" y="521347"/>
                  </a:lnTo>
                  <a:close/>
                </a:path>
                <a:path w="38100" h="542925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50"/>
                  </a:lnTo>
                  <a:lnTo>
                    <a:pt x="21577" y="285750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54292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210298" y="2809875"/>
              <a:ext cx="5353050" cy="1685925"/>
            </a:xfrm>
            <a:custGeom>
              <a:avLst/>
              <a:gdLst/>
              <a:ahLst/>
              <a:cxnLst/>
              <a:rect l="l" t="t" r="r" b="b"/>
              <a:pathLst>
                <a:path w="5353050" h="1685925">
                  <a:moveTo>
                    <a:pt x="5299652" y="1685924"/>
                  </a:moveTo>
                  <a:lnTo>
                    <a:pt x="53397" y="1685924"/>
                  </a:lnTo>
                  <a:lnTo>
                    <a:pt x="49680" y="1685558"/>
                  </a:lnTo>
                  <a:lnTo>
                    <a:pt x="14084" y="1666532"/>
                  </a:lnTo>
                  <a:lnTo>
                    <a:pt x="0" y="1632527"/>
                  </a:lnTo>
                  <a:lnTo>
                    <a:pt x="0" y="1628774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70" y="14731"/>
                  </a:lnTo>
                  <a:lnTo>
                    <a:pt x="5353050" y="33047"/>
                  </a:lnTo>
                  <a:lnTo>
                    <a:pt x="5353050" y="1632527"/>
                  </a:lnTo>
                  <a:lnTo>
                    <a:pt x="5333658" y="1671839"/>
                  </a:lnTo>
                  <a:lnTo>
                    <a:pt x="5303368" y="1685558"/>
                  </a:lnTo>
                  <a:lnTo>
                    <a:pt x="5299652" y="1685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210299" y="2790825"/>
              <a:ext cx="5353050" cy="52069"/>
            </a:xfrm>
            <a:custGeom>
              <a:avLst/>
              <a:gdLst/>
              <a:ahLst/>
              <a:cxnLst/>
              <a:rect l="l" t="t" r="r" b="b"/>
              <a:pathLst>
                <a:path w="5353050" h="52069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5303477" y="0"/>
                  </a:lnTo>
                  <a:lnTo>
                    <a:pt x="5341668" y="22097"/>
                  </a:lnTo>
                  <a:lnTo>
                    <a:pt x="5349866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5353050" h="52069">
                  <a:moveTo>
                    <a:pt x="5353049" y="51889"/>
                  </a:moveTo>
                  <a:lnTo>
                    <a:pt x="5307302" y="38448"/>
                  </a:lnTo>
                  <a:lnTo>
                    <a:pt x="5295899" y="38099"/>
                  </a:lnTo>
                  <a:lnTo>
                    <a:pt x="5349866" y="38099"/>
                  </a:lnTo>
                  <a:lnTo>
                    <a:pt x="5351598" y="42280"/>
                  </a:lnTo>
                  <a:lnTo>
                    <a:pt x="5353049" y="49571"/>
                  </a:lnTo>
                  <a:lnTo>
                    <a:pt x="5353049" y="5188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410312" y="3314712"/>
              <a:ext cx="38100" cy="762000"/>
            </a:xfrm>
            <a:custGeom>
              <a:avLst/>
              <a:gdLst/>
              <a:ahLst/>
              <a:cxnLst/>
              <a:rect l="l" t="t" r="r" b="b"/>
              <a:pathLst>
                <a:path w="38100" h="762000">
                  <a:moveTo>
                    <a:pt x="38100" y="740422"/>
                  </a:moveTo>
                  <a:lnTo>
                    <a:pt x="21577" y="723900"/>
                  </a:lnTo>
                  <a:lnTo>
                    <a:pt x="16535" y="723900"/>
                  </a:lnTo>
                  <a:lnTo>
                    <a:pt x="0" y="740422"/>
                  </a:lnTo>
                  <a:lnTo>
                    <a:pt x="0" y="745464"/>
                  </a:lnTo>
                  <a:lnTo>
                    <a:pt x="16535" y="761987"/>
                  </a:lnTo>
                  <a:lnTo>
                    <a:pt x="21577" y="761987"/>
                  </a:lnTo>
                  <a:lnTo>
                    <a:pt x="38100" y="745464"/>
                  </a:lnTo>
                  <a:lnTo>
                    <a:pt x="38100" y="742950"/>
                  </a:lnTo>
                  <a:lnTo>
                    <a:pt x="38100" y="740422"/>
                  </a:lnTo>
                  <a:close/>
                </a:path>
                <a:path w="38100" h="762000">
                  <a:moveTo>
                    <a:pt x="38100" y="483247"/>
                  </a:moveTo>
                  <a:lnTo>
                    <a:pt x="21577" y="466725"/>
                  </a:lnTo>
                  <a:lnTo>
                    <a:pt x="16535" y="466725"/>
                  </a:lnTo>
                  <a:lnTo>
                    <a:pt x="0" y="483247"/>
                  </a:lnTo>
                  <a:lnTo>
                    <a:pt x="0" y="488289"/>
                  </a:lnTo>
                  <a:lnTo>
                    <a:pt x="16535" y="504812"/>
                  </a:lnTo>
                  <a:lnTo>
                    <a:pt x="21577" y="504812"/>
                  </a:lnTo>
                  <a:lnTo>
                    <a:pt x="38100" y="488289"/>
                  </a:lnTo>
                  <a:lnTo>
                    <a:pt x="38100" y="485775"/>
                  </a:lnTo>
                  <a:lnTo>
                    <a:pt x="38100" y="483247"/>
                  </a:lnTo>
                  <a:close/>
                </a:path>
                <a:path w="38100" h="7620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210298" y="4638675"/>
              <a:ext cx="5353050" cy="1466850"/>
            </a:xfrm>
            <a:custGeom>
              <a:avLst/>
              <a:gdLst/>
              <a:ahLst/>
              <a:cxnLst/>
              <a:rect l="l" t="t" r="r" b="b"/>
              <a:pathLst>
                <a:path w="5353050" h="1466850">
                  <a:moveTo>
                    <a:pt x="5299652" y="1466849"/>
                  </a:moveTo>
                  <a:lnTo>
                    <a:pt x="53397" y="1466849"/>
                  </a:lnTo>
                  <a:lnTo>
                    <a:pt x="49680" y="1466483"/>
                  </a:lnTo>
                  <a:lnTo>
                    <a:pt x="14084" y="1447456"/>
                  </a:lnTo>
                  <a:lnTo>
                    <a:pt x="0" y="1413451"/>
                  </a:lnTo>
                  <a:lnTo>
                    <a:pt x="0" y="1409699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303477" y="0"/>
                  </a:lnTo>
                  <a:lnTo>
                    <a:pt x="5341670" y="14730"/>
                  </a:lnTo>
                  <a:lnTo>
                    <a:pt x="5353050" y="33047"/>
                  </a:lnTo>
                  <a:lnTo>
                    <a:pt x="5353050" y="1413451"/>
                  </a:lnTo>
                  <a:lnTo>
                    <a:pt x="5333658" y="1452762"/>
                  </a:lnTo>
                  <a:lnTo>
                    <a:pt x="5303368" y="1466483"/>
                  </a:lnTo>
                  <a:lnTo>
                    <a:pt x="5299652" y="1466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210299" y="4619625"/>
              <a:ext cx="5353050" cy="52069"/>
            </a:xfrm>
            <a:custGeom>
              <a:avLst/>
              <a:gdLst/>
              <a:ahLst/>
              <a:cxnLst/>
              <a:rect l="l" t="t" r="r" b="b"/>
              <a:pathLst>
                <a:path w="5353050" h="52070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5303477" y="0"/>
                  </a:lnTo>
                  <a:lnTo>
                    <a:pt x="5341668" y="22097"/>
                  </a:lnTo>
                  <a:lnTo>
                    <a:pt x="5349866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8"/>
                  </a:lnTo>
                  <a:lnTo>
                    <a:pt x="5579" y="47398"/>
                  </a:lnTo>
                  <a:lnTo>
                    <a:pt x="0" y="51889"/>
                  </a:lnTo>
                  <a:close/>
                </a:path>
                <a:path w="5353050" h="52070">
                  <a:moveTo>
                    <a:pt x="5353049" y="51889"/>
                  </a:moveTo>
                  <a:lnTo>
                    <a:pt x="5307302" y="38448"/>
                  </a:lnTo>
                  <a:lnTo>
                    <a:pt x="5295899" y="38099"/>
                  </a:lnTo>
                  <a:lnTo>
                    <a:pt x="5349866" y="38099"/>
                  </a:lnTo>
                  <a:lnTo>
                    <a:pt x="5351598" y="42280"/>
                  </a:lnTo>
                  <a:lnTo>
                    <a:pt x="5353049" y="49571"/>
                  </a:lnTo>
                  <a:lnTo>
                    <a:pt x="5353049" y="5188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410312" y="5143512"/>
              <a:ext cx="38100" cy="533400"/>
            </a:xfrm>
            <a:custGeom>
              <a:avLst/>
              <a:gdLst/>
              <a:ahLst/>
              <a:cxnLst/>
              <a:rect l="l" t="t" r="r" b="b"/>
              <a:pathLst>
                <a:path w="38100" h="533400">
                  <a:moveTo>
                    <a:pt x="38100" y="511822"/>
                  </a:moveTo>
                  <a:lnTo>
                    <a:pt x="21577" y="495300"/>
                  </a:lnTo>
                  <a:lnTo>
                    <a:pt x="16535" y="495300"/>
                  </a:lnTo>
                  <a:lnTo>
                    <a:pt x="0" y="511822"/>
                  </a:lnTo>
                  <a:lnTo>
                    <a:pt x="0" y="516864"/>
                  </a:lnTo>
                  <a:lnTo>
                    <a:pt x="16535" y="533387"/>
                  </a:lnTo>
                  <a:lnTo>
                    <a:pt x="21577" y="533387"/>
                  </a:lnTo>
                  <a:lnTo>
                    <a:pt x="38100" y="516864"/>
                  </a:lnTo>
                  <a:lnTo>
                    <a:pt x="38100" y="514350"/>
                  </a:lnTo>
                  <a:lnTo>
                    <a:pt x="38100" y="511822"/>
                  </a:lnTo>
                  <a:close/>
                </a:path>
                <a:path w="38100" h="533400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37"/>
                  </a:lnTo>
                  <a:lnTo>
                    <a:pt x="21577" y="285737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53340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83515" marR="594995" indent="-171450">
              <a:lnSpc>
                <a:spcPct val="147200"/>
              </a:lnSpc>
              <a:spcBef>
                <a:spcPts val="9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Solution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4: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Streamline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Quotation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350" spc="-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Approval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Process </a:t>
            </a:r>
            <a:r>
              <a:rPr dirty="0"/>
              <a:t>Implement</a:t>
            </a:r>
            <a:r>
              <a:rPr dirty="0" spc="55"/>
              <a:t> </a:t>
            </a:r>
            <a:r>
              <a:rPr dirty="0"/>
              <a:t>a</a:t>
            </a:r>
            <a:r>
              <a:rPr dirty="0" spc="60"/>
              <a:t> </a:t>
            </a:r>
            <a:r>
              <a:rPr dirty="0"/>
              <a:t>48-hour</a:t>
            </a:r>
            <a:r>
              <a:rPr dirty="0" spc="55"/>
              <a:t> </a:t>
            </a:r>
            <a:r>
              <a:rPr dirty="0"/>
              <a:t>SLA</a:t>
            </a:r>
            <a:r>
              <a:rPr dirty="0" spc="-15"/>
              <a:t> </a:t>
            </a:r>
            <a:r>
              <a:rPr dirty="0"/>
              <a:t>for</a:t>
            </a:r>
            <a:r>
              <a:rPr dirty="0" spc="55"/>
              <a:t> </a:t>
            </a:r>
            <a:r>
              <a:rPr dirty="0"/>
              <a:t>all</a:t>
            </a:r>
            <a:r>
              <a:rPr dirty="0" spc="60"/>
              <a:t> </a:t>
            </a:r>
            <a:r>
              <a:rPr dirty="0"/>
              <a:t>ROSA</a:t>
            </a:r>
            <a:r>
              <a:rPr dirty="0" spc="-20"/>
              <a:t> </a:t>
            </a:r>
            <a:r>
              <a:rPr dirty="0"/>
              <a:t>quotation</a:t>
            </a:r>
            <a:r>
              <a:rPr dirty="0" spc="60"/>
              <a:t> </a:t>
            </a:r>
            <a:r>
              <a:rPr dirty="0" spc="-10"/>
              <a:t>approvals </a:t>
            </a:r>
            <a:r>
              <a:rPr dirty="0"/>
              <a:t>Empower</a:t>
            </a:r>
            <a:r>
              <a:rPr dirty="0" spc="65"/>
              <a:t> </a:t>
            </a:r>
            <a:r>
              <a:rPr dirty="0"/>
              <a:t>regional</a:t>
            </a:r>
            <a:r>
              <a:rPr dirty="0" spc="-5"/>
              <a:t> </a:t>
            </a:r>
            <a:r>
              <a:rPr dirty="0"/>
              <a:t>ASMs</a:t>
            </a:r>
            <a:r>
              <a:rPr dirty="0" spc="70"/>
              <a:t> </a:t>
            </a:r>
            <a:r>
              <a:rPr dirty="0"/>
              <a:t>with</a:t>
            </a:r>
            <a:r>
              <a:rPr dirty="0" spc="65"/>
              <a:t> </a:t>
            </a:r>
            <a:r>
              <a:rPr dirty="0"/>
              <a:t>pre-approved</a:t>
            </a:r>
            <a:r>
              <a:rPr dirty="0" spc="70"/>
              <a:t> </a:t>
            </a:r>
            <a:r>
              <a:rPr dirty="0"/>
              <a:t>pricing</a:t>
            </a:r>
            <a:r>
              <a:rPr dirty="0" spc="70"/>
              <a:t> </a:t>
            </a:r>
            <a:r>
              <a:rPr dirty="0" spc="-10"/>
              <a:t>bands </a:t>
            </a:r>
            <a:r>
              <a:rPr dirty="0"/>
              <a:t>Eliminate</a:t>
            </a:r>
            <a:r>
              <a:rPr dirty="0" spc="75"/>
              <a:t> </a:t>
            </a:r>
            <a:r>
              <a:rPr dirty="0"/>
              <a:t>multi-layer</a:t>
            </a:r>
            <a:r>
              <a:rPr dirty="0" spc="75"/>
              <a:t> </a:t>
            </a:r>
            <a:r>
              <a:rPr dirty="0"/>
              <a:t>approvals</a:t>
            </a:r>
            <a:r>
              <a:rPr dirty="0" spc="75"/>
              <a:t> </a:t>
            </a:r>
            <a:r>
              <a:rPr dirty="0"/>
              <a:t>for</a:t>
            </a:r>
            <a:r>
              <a:rPr dirty="0" spc="75"/>
              <a:t> </a:t>
            </a:r>
            <a:r>
              <a:rPr dirty="0"/>
              <a:t>standard</a:t>
            </a:r>
            <a:r>
              <a:rPr dirty="0" spc="75"/>
              <a:t> </a:t>
            </a:r>
            <a:r>
              <a:rPr dirty="0" spc="-10"/>
              <a:t>configurations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Solves: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1-month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quotation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delay,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lost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deals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to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faster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878787"/>
                </a:solidFill>
                <a:latin typeface="Arial"/>
                <a:cs typeface="Arial"/>
              </a:rPr>
              <a:t>competitors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75"/>
              </a:spcBef>
            </a:pP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350" b="1">
                <a:solidFill>
                  <a:srgbClr val="C77800"/>
                </a:solidFill>
                <a:latin typeface="Arial"/>
                <a:cs typeface="Arial"/>
              </a:rPr>
              <a:t>Solution</a:t>
            </a:r>
            <a:r>
              <a:rPr dirty="0" sz="1350" spc="-10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C77800"/>
                </a:solidFill>
                <a:latin typeface="Arial"/>
                <a:cs typeface="Arial"/>
              </a:rPr>
              <a:t>5:</a:t>
            </a:r>
            <a:r>
              <a:rPr dirty="0" sz="1350" spc="-10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C77800"/>
                </a:solidFill>
                <a:latin typeface="Arial"/>
                <a:cs typeface="Arial"/>
              </a:rPr>
              <a:t>Launch</a:t>
            </a:r>
            <a:r>
              <a:rPr dirty="0" sz="1350" spc="-10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C77800"/>
                </a:solidFill>
                <a:latin typeface="Arial"/>
                <a:cs typeface="Arial"/>
              </a:rPr>
              <a:t>Rental</a:t>
            </a:r>
            <a:r>
              <a:rPr dirty="0" sz="1350" spc="-10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C77800"/>
                </a:solidFill>
                <a:latin typeface="Arial"/>
                <a:cs typeface="Arial"/>
              </a:rPr>
              <a:t>&amp;</a:t>
            </a:r>
            <a:r>
              <a:rPr dirty="0" sz="1350" spc="-5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C77800"/>
                </a:solidFill>
                <a:latin typeface="Arial"/>
                <a:cs typeface="Arial"/>
              </a:rPr>
              <a:t>Placement</a:t>
            </a:r>
            <a:r>
              <a:rPr dirty="0" sz="1350" spc="-10" b="1">
                <a:solidFill>
                  <a:srgbClr val="C77800"/>
                </a:solidFill>
                <a:latin typeface="Arial"/>
                <a:cs typeface="Arial"/>
              </a:rPr>
              <a:t> Models</a:t>
            </a:r>
            <a:endParaRPr sz="1350">
              <a:latin typeface="Arial"/>
              <a:cs typeface="Arial"/>
            </a:endParaRPr>
          </a:p>
          <a:p>
            <a:pPr marL="183515" marR="337820">
              <a:lnSpc>
                <a:spcPct val="130700"/>
              </a:lnSpc>
              <a:spcBef>
                <a:spcPts val="250"/>
              </a:spcBef>
            </a:pPr>
            <a:r>
              <a:rPr dirty="0"/>
              <a:t>Introduce</a:t>
            </a:r>
            <a:r>
              <a:rPr dirty="0" spc="65"/>
              <a:t> </a:t>
            </a:r>
            <a:r>
              <a:rPr dirty="0"/>
              <a:t>ROSA</a:t>
            </a:r>
            <a:r>
              <a:rPr dirty="0" spc="-10"/>
              <a:t> </a:t>
            </a:r>
            <a:r>
              <a:rPr dirty="0"/>
              <a:t>placement</a:t>
            </a:r>
            <a:r>
              <a:rPr dirty="0" spc="70"/>
              <a:t> </a:t>
            </a:r>
            <a:r>
              <a:rPr dirty="0"/>
              <a:t>model:</a:t>
            </a:r>
            <a:r>
              <a:rPr dirty="0" spc="70"/>
              <a:t> </a:t>
            </a:r>
            <a:r>
              <a:rPr dirty="0"/>
              <a:t>hospital</a:t>
            </a:r>
            <a:r>
              <a:rPr dirty="0" spc="65"/>
              <a:t> </a:t>
            </a:r>
            <a:r>
              <a:rPr dirty="0"/>
              <a:t>pays</a:t>
            </a:r>
            <a:r>
              <a:rPr dirty="0" spc="70"/>
              <a:t> </a:t>
            </a:r>
            <a:r>
              <a:rPr dirty="0"/>
              <a:t>per</a:t>
            </a:r>
            <a:r>
              <a:rPr dirty="0" spc="70"/>
              <a:t> </a:t>
            </a:r>
            <a:r>
              <a:rPr dirty="0"/>
              <a:t>case,</a:t>
            </a:r>
            <a:r>
              <a:rPr dirty="0" spc="70"/>
              <a:t> </a:t>
            </a:r>
            <a:r>
              <a:rPr dirty="0"/>
              <a:t>not</a:t>
            </a:r>
            <a:r>
              <a:rPr dirty="0" spc="65"/>
              <a:t> </a:t>
            </a:r>
            <a:r>
              <a:rPr dirty="0" spc="-10"/>
              <a:t>upfront capital</a:t>
            </a:r>
          </a:p>
          <a:p>
            <a:pPr marL="183515" marR="838200">
              <a:lnSpc>
                <a:spcPts val="2030"/>
              </a:lnSpc>
              <a:spcBef>
                <a:spcPts val="105"/>
              </a:spcBef>
            </a:pPr>
            <a:r>
              <a:rPr dirty="0"/>
              <a:t>Offer</a:t>
            </a:r>
            <a:r>
              <a:rPr dirty="0" spc="65"/>
              <a:t> </a:t>
            </a:r>
            <a:r>
              <a:rPr dirty="0"/>
              <a:t>1-year</a:t>
            </a:r>
            <a:r>
              <a:rPr dirty="0" spc="70"/>
              <a:t> </a:t>
            </a:r>
            <a:r>
              <a:rPr dirty="0"/>
              <a:t>deferred</a:t>
            </a:r>
            <a:r>
              <a:rPr dirty="0" spc="65"/>
              <a:t> </a:t>
            </a:r>
            <a:r>
              <a:rPr dirty="0"/>
              <a:t>payment</a:t>
            </a:r>
            <a:r>
              <a:rPr dirty="0" spc="70"/>
              <a:t> </a:t>
            </a:r>
            <a:r>
              <a:rPr dirty="0"/>
              <a:t>option</a:t>
            </a:r>
            <a:r>
              <a:rPr dirty="0" spc="70"/>
              <a:t> </a:t>
            </a:r>
            <a:r>
              <a:rPr dirty="0"/>
              <a:t>for</a:t>
            </a:r>
            <a:r>
              <a:rPr dirty="0" spc="65"/>
              <a:t> </a:t>
            </a:r>
            <a:r>
              <a:rPr dirty="0"/>
              <a:t>corporate</a:t>
            </a:r>
            <a:r>
              <a:rPr dirty="0" spc="70"/>
              <a:t> </a:t>
            </a:r>
            <a:r>
              <a:rPr dirty="0" spc="-10"/>
              <a:t>hospitals </a:t>
            </a:r>
            <a:r>
              <a:rPr dirty="0"/>
              <a:t>Pilot</a:t>
            </a:r>
            <a:r>
              <a:rPr dirty="0" spc="60"/>
              <a:t> </a:t>
            </a:r>
            <a:r>
              <a:rPr dirty="0"/>
              <a:t>rental</a:t>
            </a:r>
            <a:r>
              <a:rPr dirty="0" spc="60"/>
              <a:t> </a:t>
            </a:r>
            <a:r>
              <a:rPr dirty="0"/>
              <a:t>model</a:t>
            </a:r>
            <a:r>
              <a:rPr dirty="0" spc="60"/>
              <a:t> </a:t>
            </a:r>
            <a:r>
              <a:rPr dirty="0"/>
              <a:t>beyond</a:t>
            </a:r>
            <a:r>
              <a:rPr dirty="0" spc="60"/>
              <a:t> </a:t>
            </a:r>
            <a:r>
              <a:rPr dirty="0"/>
              <a:t>Surat</a:t>
            </a:r>
            <a:r>
              <a:rPr dirty="0" spc="60"/>
              <a:t> </a:t>
            </a:r>
            <a:r>
              <a:rPr dirty="0"/>
              <a:t>to</a:t>
            </a:r>
            <a:r>
              <a:rPr dirty="0" spc="65"/>
              <a:t> </a:t>
            </a:r>
            <a:r>
              <a:rPr dirty="0"/>
              <a:t>capture</a:t>
            </a:r>
            <a:r>
              <a:rPr dirty="0" spc="60"/>
              <a:t> </a:t>
            </a:r>
            <a:r>
              <a:rPr dirty="0"/>
              <a:t>mid-sized</a:t>
            </a:r>
            <a:r>
              <a:rPr dirty="0" spc="60"/>
              <a:t> </a:t>
            </a:r>
            <a:r>
              <a:rPr dirty="0" spc="-10"/>
              <a:t>hospitals</a:t>
            </a: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Solves:</a:t>
            </a:r>
            <a:r>
              <a:rPr dirty="0" sz="950" spc="5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capital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barrier,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payment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model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gap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vs.</a:t>
            </a:r>
            <a:r>
              <a:rPr dirty="0" sz="950" spc="5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J&amp;J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and</a:t>
            </a:r>
            <a:r>
              <a:rPr dirty="0" sz="950" spc="6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878787"/>
                </a:solidFill>
                <a:latin typeface="Arial"/>
                <a:cs typeface="Arial"/>
              </a:rPr>
              <a:t>Depuy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950">
              <a:latin typeface="Arial"/>
              <a:cs typeface="Arial"/>
            </a:endParaRPr>
          </a:p>
          <a:p>
            <a:pPr marL="183515" marR="155575" indent="-171450">
              <a:lnSpc>
                <a:spcPct val="144100"/>
              </a:lnSpc>
            </a:pPr>
            <a:r>
              <a:rPr dirty="0" sz="1350" b="1">
                <a:solidFill>
                  <a:srgbClr val="1A794A"/>
                </a:solidFill>
                <a:latin typeface="Arial"/>
                <a:cs typeface="Arial"/>
              </a:rPr>
              <a:t>Solution</a:t>
            </a:r>
            <a:r>
              <a:rPr dirty="0" sz="1350" spc="-1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A794A"/>
                </a:solidFill>
                <a:latin typeface="Arial"/>
                <a:cs typeface="Arial"/>
              </a:rPr>
              <a:t>6:</a:t>
            </a:r>
            <a:r>
              <a:rPr dirty="0" sz="1350" spc="-7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A794A"/>
                </a:solidFill>
                <a:latin typeface="Arial"/>
                <a:cs typeface="Arial"/>
              </a:rPr>
              <a:t>Academic</a:t>
            </a:r>
            <a:r>
              <a:rPr dirty="0" sz="1350" spc="-1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A794A"/>
                </a:solidFill>
                <a:latin typeface="Arial"/>
                <a:cs typeface="Arial"/>
              </a:rPr>
              <a:t>Engagement</a:t>
            </a:r>
            <a:r>
              <a:rPr dirty="0" sz="1350" spc="-1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A794A"/>
                </a:solidFill>
                <a:latin typeface="Arial"/>
                <a:cs typeface="Arial"/>
              </a:rPr>
              <a:t>&amp;</a:t>
            </a:r>
            <a:r>
              <a:rPr dirty="0" sz="1350" spc="-1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A794A"/>
                </a:solidFill>
                <a:latin typeface="Arial"/>
                <a:cs typeface="Arial"/>
              </a:rPr>
              <a:t>KOL</a:t>
            </a:r>
            <a:r>
              <a:rPr dirty="0" sz="1350" spc="-4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1A794A"/>
                </a:solidFill>
                <a:latin typeface="Arial"/>
                <a:cs typeface="Arial"/>
              </a:rPr>
              <a:t>Programme </a:t>
            </a:r>
            <a:r>
              <a:rPr dirty="0"/>
              <a:t>Increase</a:t>
            </a:r>
            <a:r>
              <a:rPr dirty="0" spc="75"/>
              <a:t> </a:t>
            </a:r>
            <a:r>
              <a:rPr dirty="0"/>
              <a:t>surgical</a:t>
            </a:r>
            <a:r>
              <a:rPr dirty="0" spc="75"/>
              <a:t> </a:t>
            </a:r>
            <a:r>
              <a:rPr dirty="0"/>
              <a:t>training</a:t>
            </a:r>
            <a:r>
              <a:rPr dirty="0" spc="75"/>
              <a:t> </a:t>
            </a:r>
            <a:r>
              <a:rPr dirty="0"/>
              <a:t>workshops,</a:t>
            </a:r>
            <a:r>
              <a:rPr dirty="0" spc="75"/>
              <a:t> </a:t>
            </a:r>
            <a:r>
              <a:rPr dirty="0"/>
              <a:t>CMEs,</a:t>
            </a:r>
            <a:r>
              <a:rPr dirty="0" spc="75"/>
              <a:t> </a:t>
            </a:r>
            <a:r>
              <a:rPr dirty="0"/>
              <a:t>and</a:t>
            </a:r>
            <a:r>
              <a:rPr dirty="0" spc="75"/>
              <a:t> </a:t>
            </a:r>
            <a:r>
              <a:rPr dirty="0"/>
              <a:t>fellowship</a:t>
            </a:r>
            <a:r>
              <a:rPr dirty="0" spc="80"/>
              <a:t> </a:t>
            </a:r>
            <a:r>
              <a:rPr dirty="0" spc="-10"/>
              <a:t>programmes </a:t>
            </a:r>
            <a:r>
              <a:rPr dirty="0"/>
              <a:t>Build</a:t>
            </a:r>
            <a:r>
              <a:rPr dirty="0" spc="45"/>
              <a:t> </a:t>
            </a:r>
            <a:r>
              <a:rPr dirty="0"/>
              <a:t>a</a:t>
            </a:r>
            <a:r>
              <a:rPr dirty="0" spc="50"/>
              <a:t> </a:t>
            </a:r>
            <a:r>
              <a:rPr dirty="0"/>
              <a:t>network</a:t>
            </a:r>
            <a:r>
              <a:rPr dirty="0" spc="50"/>
              <a:t> </a:t>
            </a:r>
            <a:r>
              <a:rPr dirty="0"/>
              <a:t>of</a:t>
            </a:r>
            <a:r>
              <a:rPr dirty="0" spc="45"/>
              <a:t> </a:t>
            </a:r>
            <a:r>
              <a:rPr dirty="0"/>
              <a:t>ROSA</a:t>
            </a:r>
            <a:r>
              <a:rPr dirty="0" spc="-25"/>
              <a:t> </a:t>
            </a:r>
            <a:r>
              <a:rPr dirty="0"/>
              <a:t>Clinical</a:t>
            </a:r>
            <a:r>
              <a:rPr dirty="0" spc="50"/>
              <a:t> </a:t>
            </a:r>
            <a:r>
              <a:rPr dirty="0"/>
              <a:t>Champions</a:t>
            </a:r>
            <a:r>
              <a:rPr dirty="0" spc="45"/>
              <a:t> </a:t>
            </a:r>
            <a:r>
              <a:rPr dirty="0"/>
              <a:t>in</a:t>
            </a:r>
            <a:r>
              <a:rPr dirty="0" spc="50"/>
              <a:t> </a:t>
            </a:r>
            <a:r>
              <a:rPr dirty="0"/>
              <a:t>top</a:t>
            </a:r>
            <a:r>
              <a:rPr dirty="0" spc="50"/>
              <a:t> </a:t>
            </a:r>
            <a:r>
              <a:rPr dirty="0" spc="-10"/>
              <a:t>hospitals</a:t>
            </a:r>
            <a:endParaRPr sz="135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630"/>
              </a:spcBef>
            </a:pPr>
            <a:r>
              <a:rPr dirty="0"/>
              <a:t>Leverage</a:t>
            </a:r>
            <a:r>
              <a:rPr dirty="0" spc="70"/>
              <a:t> </a:t>
            </a:r>
            <a:r>
              <a:rPr dirty="0"/>
              <a:t>GCC</a:t>
            </a:r>
            <a:r>
              <a:rPr dirty="0" spc="75"/>
              <a:t> </a:t>
            </a:r>
            <a:r>
              <a:rPr dirty="0"/>
              <a:t>partnerships</a:t>
            </a:r>
            <a:r>
              <a:rPr dirty="0" spc="75"/>
              <a:t> </a:t>
            </a:r>
            <a:r>
              <a:rPr dirty="0"/>
              <a:t>(Apollo,</a:t>
            </a:r>
            <a:r>
              <a:rPr dirty="0" spc="75"/>
              <a:t> </a:t>
            </a:r>
            <a:r>
              <a:rPr dirty="0"/>
              <a:t>Fortis,</a:t>
            </a:r>
            <a:r>
              <a:rPr dirty="0" spc="75"/>
              <a:t> </a:t>
            </a:r>
            <a:r>
              <a:rPr dirty="0"/>
              <a:t>Max,</a:t>
            </a:r>
            <a:r>
              <a:rPr dirty="0" spc="75"/>
              <a:t> </a:t>
            </a:r>
            <a:r>
              <a:rPr dirty="0"/>
              <a:t>Manipal)</a:t>
            </a:r>
            <a:r>
              <a:rPr dirty="0" spc="75"/>
              <a:t> </a:t>
            </a:r>
            <a:r>
              <a:rPr dirty="0"/>
              <a:t>for</a:t>
            </a:r>
            <a:r>
              <a:rPr dirty="0" spc="75"/>
              <a:t> </a:t>
            </a:r>
            <a:r>
              <a:rPr dirty="0" spc="-10"/>
              <a:t>endorsement</a:t>
            </a: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Solves:</a:t>
            </a:r>
            <a:r>
              <a:rPr dirty="0" sz="950" spc="6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trust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deficit,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slow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surgeon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adoption,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weak</a:t>
            </a:r>
            <a:r>
              <a:rPr dirty="0" sz="950" spc="70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i="1">
                <a:solidFill>
                  <a:srgbClr val="878787"/>
                </a:solidFill>
                <a:latin typeface="Arial"/>
                <a:cs typeface="Arial"/>
              </a:rPr>
              <a:t>KOL</a:t>
            </a:r>
            <a:r>
              <a:rPr dirty="0" sz="950" spc="45" i="1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50" spc="-10" i="1">
                <a:solidFill>
                  <a:srgbClr val="878787"/>
                </a:solidFill>
                <a:latin typeface="Arial"/>
                <a:cs typeface="Arial"/>
              </a:rPr>
              <a:t>network</a:t>
            </a:r>
            <a:endParaRPr sz="9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34999" y="6654800"/>
            <a:ext cx="516763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Survey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 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0"/>
                  </a:lnTo>
                  <a:lnTo>
                    <a:pt x="12134837" y="9525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14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Prioritised</a:t>
            </a:r>
            <a:r>
              <a:rPr dirty="0" spc="-15"/>
              <a:t> </a:t>
            </a:r>
            <a:r>
              <a:rPr dirty="0"/>
              <a:t>Solutions</a:t>
            </a:r>
            <a:r>
              <a:rPr dirty="0" spc="-10"/>
              <a:t> </a:t>
            </a:r>
            <a:r>
              <a:rPr dirty="0"/>
              <a:t>—</a:t>
            </a:r>
            <a:r>
              <a:rPr dirty="0" spc="-10"/>
              <a:t> </a:t>
            </a:r>
            <a:r>
              <a:rPr dirty="0"/>
              <a:t>3-Tier</a:t>
            </a:r>
            <a:r>
              <a:rPr dirty="0" spc="-110"/>
              <a:t> </a:t>
            </a:r>
            <a:r>
              <a:rPr dirty="0"/>
              <a:t>Action</a:t>
            </a:r>
            <a:r>
              <a:rPr dirty="0" spc="-10"/>
              <a:t> Framework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Solutions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ranked by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urgency,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business impact, and feasibility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of execution within the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India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context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181100"/>
            <a:ext cx="3486150" cy="5295900"/>
            <a:chOff x="647699" y="1181100"/>
            <a:chExt cx="3486150" cy="5295900"/>
          </a:xfrm>
        </p:grpSpPr>
        <p:sp>
          <p:nvSpPr>
            <p:cNvPr id="7" name="object 7"/>
            <p:cNvSpPr/>
            <p:nvPr/>
          </p:nvSpPr>
          <p:spPr>
            <a:xfrm>
              <a:off x="647699" y="1209675"/>
              <a:ext cx="3486150" cy="5267325"/>
            </a:xfrm>
            <a:custGeom>
              <a:avLst/>
              <a:gdLst/>
              <a:ahLst/>
              <a:cxnLst/>
              <a:rect l="l" t="t" r="r" b="b"/>
              <a:pathLst>
                <a:path w="3486150" h="5267325">
                  <a:moveTo>
                    <a:pt x="3414953" y="5267324"/>
                  </a:moveTo>
                  <a:lnTo>
                    <a:pt x="71196" y="5267324"/>
                  </a:lnTo>
                  <a:lnTo>
                    <a:pt x="66241" y="5266836"/>
                  </a:lnTo>
                  <a:lnTo>
                    <a:pt x="29705" y="5251702"/>
                  </a:lnTo>
                  <a:lnTo>
                    <a:pt x="3885" y="5215662"/>
                  </a:lnTo>
                  <a:lnTo>
                    <a:pt x="0" y="5196127"/>
                  </a:lnTo>
                  <a:lnTo>
                    <a:pt x="0" y="5191124"/>
                  </a:lnTo>
                  <a:lnTo>
                    <a:pt x="0" y="44498"/>
                  </a:lnTo>
                  <a:lnTo>
                    <a:pt x="25856" y="11737"/>
                  </a:lnTo>
                  <a:lnTo>
                    <a:pt x="66241" y="305"/>
                  </a:lnTo>
                  <a:lnTo>
                    <a:pt x="71196" y="0"/>
                  </a:lnTo>
                  <a:lnTo>
                    <a:pt x="3414953" y="0"/>
                  </a:lnTo>
                  <a:lnTo>
                    <a:pt x="3456444" y="9763"/>
                  </a:lnTo>
                  <a:lnTo>
                    <a:pt x="3485661" y="41400"/>
                  </a:lnTo>
                  <a:lnTo>
                    <a:pt x="3486149" y="44498"/>
                  </a:lnTo>
                  <a:lnTo>
                    <a:pt x="3486149" y="5196127"/>
                  </a:lnTo>
                  <a:lnTo>
                    <a:pt x="3470527" y="5237619"/>
                  </a:lnTo>
                  <a:lnTo>
                    <a:pt x="3434487" y="5263438"/>
                  </a:lnTo>
                  <a:lnTo>
                    <a:pt x="3419908" y="5266836"/>
                  </a:lnTo>
                  <a:lnTo>
                    <a:pt x="3414953" y="526732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7821" y="1181100"/>
              <a:ext cx="3486150" cy="74295"/>
            </a:xfrm>
            <a:custGeom>
              <a:avLst/>
              <a:gdLst/>
              <a:ahLst/>
              <a:cxnLst/>
              <a:rect l="l" t="t" r="r" b="b"/>
              <a:pathLst>
                <a:path w="3486150" h="74294">
                  <a:moveTo>
                    <a:pt x="0" y="73680"/>
                  </a:moveTo>
                  <a:lnTo>
                    <a:pt x="12708" y="33857"/>
                  </a:lnTo>
                  <a:lnTo>
                    <a:pt x="46917" y="5800"/>
                  </a:lnTo>
                  <a:lnTo>
                    <a:pt x="76078" y="0"/>
                  </a:lnTo>
                  <a:lnTo>
                    <a:pt x="3409828" y="0"/>
                  </a:lnTo>
                  <a:lnTo>
                    <a:pt x="3452170" y="12830"/>
                  </a:lnTo>
                  <a:lnTo>
                    <a:pt x="3480227" y="47039"/>
                  </a:lnTo>
                  <a:lnTo>
                    <a:pt x="3483550" y="57240"/>
                  </a:lnTo>
                  <a:lnTo>
                    <a:pt x="68571" y="57240"/>
                  </a:lnTo>
                  <a:lnTo>
                    <a:pt x="61209" y="57512"/>
                  </a:lnTo>
                  <a:lnTo>
                    <a:pt x="15051" y="64515"/>
                  </a:lnTo>
                  <a:lnTo>
                    <a:pt x="1811" y="71243"/>
                  </a:lnTo>
                  <a:lnTo>
                    <a:pt x="0" y="73680"/>
                  </a:lnTo>
                  <a:close/>
                </a:path>
                <a:path w="3486150" h="74294">
                  <a:moveTo>
                    <a:pt x="3485906" y="73680"/>
                  </a:moveTo>
                  <a:lnTo>
                    <a:pt x="3448324" y="59566"/>
                  </a:lnTo>
                  <a:lnTo>
                    <a:pt x="3417334" y="57240"/>
                  </a:lnTo>
                  <a:lnTo>
                    <a:pt x="3483550" y="57240"/>
                  </a:lnTo>
                  <a:lnTo>
                    <a:pt x="3484480" y="60943"/>
                  </a:lnTo>
                  <a:lnTo>
                    <a:pt x="3484577" y="61331"/>
                  </a:lnTo>
                  <a:lnTo>
                    <a:pt x="3485665" y="68693"/>
                  </a:lnTo>
                  <a:lnTo>
                    <a:pt x="3485788" y="71243"/>
                  </a:lnTo>
                  <a:lnTo>
                    <a:pt x="3485906" y="73680"/>
                  </a:lnTo>
                  <a:close/>
                </a:path>
              </a:pathLst>
            </a:custGeom>
            <a:solidFill>
              <a:srgbClr val="8B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57249" y="5972175"/>
              <a:ext cx="3067050" cy="314325"/>
            </a:xfrm>
            <a:custGeom>
              <a:avLst/>
              <a:gdLst/>
              <a:ahLst/>
              <a:cxnLst/>
              <a:rect l="l" t="t" r="r" b="b"/>
              <a:pathLst>
                <a:path w="3067050" h="314325">
                  <a:moveTo>
                    <a:pt x="3013652" y="314324"/>
                  </a:moveTo>
                  <a:lnTo>
                    <a:pt x="53397" y="314324"/>
                  </a:lnTo>
                  <a:lnTo>
                    <a:pt x="49680" y="313958"/>
                  </a:lnTo>
                  <a:lnTo>
                    <a:pt x="14085" y="294931"/>
                  </a:lnTo>
                  <a:lnTo>
                    <a:pt x="0" y="260927"/>
                  </a:lnTo>
                  <a:lnTo>
                    <a:pt x="0" y="257174"/>
                  </a:lnTo>
                  <a:lnTo>
                    <a:pt x="0" y="53397"/>
                  </a:lnTo>
                  <a:lnTo>
                    <a:pt x="19392" y="14084"/>
                  </a:lnTo>
                  <a:lnTo>
                    <a:pt x="53397" y="0"/>
                  </a:lnTo>
                  <a:lnTo>
                    <a:pt x="3013652" y="0"/>
                  </a:lnTo>
                  <a:lnTo>
                    <a:pt x="3052963" y="19391"/>
                  </a:lnTo>
                  <a:lnTo>
                    <a:pt x="3067049" y="53397"/>
                  </a:lnTo>
                  <a:lnTo>
                    <a:pt x="3067049" y="260927"/>
                  </a:lnTo>
                  <a:lnTo>
                    <a:pt x="3047657" y="300238"/>
                  </a:lnTo>
                  <a:lnTo>
                    <a:pt x="3017368" y="313958"/>
                  </a:lnTo>
                  <a:lnTo>
                    <a:pt x="3013652" y="3143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/>
          <p:nvPr/>
        </p:nvSpPr>
        <p:spPr>
          <a:xfrm>
            <a:off x="885812" y="2152662"/>
            <a:ext cx="38100" cy="1828800"/>
          </a:xfrm>
          <a:custGeom>
            <a:avLst/>
            <a:gdLst/>
            <a:ahLst/>
            <a:cxnLst/>
            <a:rect l="l" t="t" r="r" b="b"/>
            <a:pathLst>
              <a:path w="38100" h="1828800">
                <a:moveTo>
                  <a:pt x="38100" y="1807222"/>
                </a:moveTo>
                <a:lnTo>
                  <a:pt x="21577" y="1790700"/>
                </a:lnTo>
                <a:lnTo>
                  <a:pt x="16535" y="1790700"/>
                </a:lnTo>
                <a:lnTo>
                  <a:pt x="0" y="1807222"/>
                </a:lnTo>
                <a:lnTo>
                  <a:pt x="0" y="1812264"/>
                </a:lnTo>
                <a:lnTo>
                  <a:pt x="16535" y="1828787"/>
                </a:lnTo>
                <a:lnTo>
                  <a:pt x="21577" y="1828787"/>
                </a:lnTo>
                <a:lnTo>
                  <a:pt x="38100" y="1812264"/>
                </a:lnTo>
                <a:lnTo>
                  <a:pt x="38100" y="1809750"/>
                </a:lnTo>
                <a:lnTo>
                  <a:pt x="38100" y="1807222"/>
                </a:lnTo>
                <a:close/>
              </a:path>
              <a:path w="38100" h="1828800">
                <a:moveTo>
                  <a:pt x="38100" y="1530997"/>
                </a:moveTo>
                <a:lnTo>
                  <a:pt x="21577" y="1514475"/>
                </a:lnTo>
                <a:lnTo>
                  <a:pt x="16535" y="1514475"/>
                </a:lnTo>
                <a:lnTo>
                  <a:pt x="0" y="1530997"/>
                </a:lnTo>
                <a:lnTo>
                  <a:pt x="0" y="1536039"/>
                </a:lnTo>
                <a:lnTo>
                  <a:pt x="16535" y="1552562"/>
                </a:lnTo>
                <a:lnTo>
                  <a:pt x="21577" y="1552562"/>
                </a:lnTo>
                <a:lnTo>
                  <a:pt x="38100" y="1536039"/>
                </a:lnTo>
                <a:lnTo>
                  <a:pt x="38100" y="1533525"/>
                </a:lnTo>
                <a:lnTo>
                  <a:pt x="38100" y="1530997"/>
                </a:lnTo>
                <a:close/>
              </a:path>
              <a:path w="38100" h="1828800">
                <a:moveTo>
                  <a:pt x="38100" y="1026172"/>
                </a:moveTo>
                <a:lnTo>
                  <a:pt x="21577" y="1009650"/>
                </a:lnTo>
                <a:lnTo>
                  <a:pt x="16535" y="1009650"/>
                </a:lnTo>
                <a:lnTo>
                  <a:pt x="0" y="1026172"/>
                </a:lnTo>
                <a:lnTo>
                  <a:pt x="0" y="1031214"/>
                </a:lnTo>
                <a:lnTo>
                  <a:pt x="16535" y="1047737"/>
                </a:lnTo>
                <a:lnTo>
                  <a:pt x="21577" y="1047737"/>
                </a:lnTo>
                <a:lnTo>
                  <a:pt x="38100" y="1031214"/>
                </a:lnTo>
                <a:lnTo>
                  <a:pt x="38100" y="1028700"/>
                </a:lnTo>
                <a:lnTo>
                  <a:pt x="38100" y="1026172"/>
                </a:lnTo>
                <a:close/>
              </a:path>
              <a:path w="38100" h="1828800">
                <a:moveTo>
                  <a:pt x="38100" y="521347"/>
                </a:moveTo>
                <a:lnTo>
                  <a:pt x="21577" y="504825"/>
                </a:lnTo>
                <a:lnTo>
                  <a:pt x="16535" y="504825"/>
                </a:lnTo>
                <a:lnTo>
                  <a:pt x="0" y="521347"/>
                </a:lnTo>
                <a:lnTo>
                  <a:pt x="0" y="526389"/>
                </a:lnTo>
                <a:lnTo>
                  <a:pt x="16535" y="542925"/>
                </a:lnTo>
                <a:lnTo>
                  <a:pt x="21577" y="542925"/>
                </a:lnTo>
                <a:lnTo>
                  <a:pt x="38100" y="526389"/>
                </a:lnTo>
                <a:lnTo>
                  <a:pt x="38100" y="523875"/>
                </a:lnTo>
                <a:lnTo>
                  <a:pt x="38100" y="521347"/>
                </a:lnTo>
                <a:close/>
              </a:path>
              <a:path w="38100" h="1828800">
                <a:moveTo>
                  <a:pt x="38100" y="16522"/>
                </a:moveTo>
                <a:lnTo>
                  <a:pt x="21577" y="0"/>
                </a:lnTo>
                <a:lnTo>
                  <a:pt x="16535" y="0"/>
                </a:lnTo>
                <a:lnTo>
                  <a:pt x="0" y="16522"/>
                </a:lnTo>
                <a:lnTo>
                  <a:pt x="0" y="21564"/>
                </a:lnTo>
                <a:lnTo>
                  <a:pt x="16535" y="38100"/>
                </a:lnTo>
                <a:lnTo>
                  <a:pt x="21577" y="38100"/>
                </a:lnTo>
                <a:lnTo>
                  <a:pt x="38100" y="21564"/>
                </a:lnTo>
                <a:lnTo>
                  <a:pt x="38100" y="19050"/>
                </a:lnTo>
                <a:lnTo>
                  <a:pt x="38100" y="16522"/>
                </a:lnTo>
                <a:close/>
              </a:path>
            </a:pathLst>
          </a:custGeom>
          <a:solidFill>
            <a:srgbClr val="FFFFFF">
              <a:alpha val="9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44550" y="1356822"/>
            <a:ext cx="2976245" cy="291401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O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T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Y</a:t>
            </a:r>
            <a:r>
              <a:rPr dirty="0" sz="1050" spc="27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1</a:t>
            </a:r>
            <a:r>
              <a:rPr dirty="0" sz="1050" spc="29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050" spc="29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C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T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C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FEFEFE"/>
                </a:solidFill>
                <a:latin typeface="Arial"/>
                <a:cs typeface="Arial"/>
              </a:rPr>
              <a:t>L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Fix</a:t>
            </a:r>
            <a:r>
              <a:rPr dirty="0" sz="16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10" b="1">
                <a:solidFill>
                  <a:srgbClr val="FFFFFF"/>
                </a:solidFill>
                <a:latin typeface="Arial"/>
                <a:cs typeface="Arial"/>
              </a:rPr>
              <a:t> Foundation</a:t>
            </a:r>
            <a:endParaRPr sz="1650">
              <a:latin typeface="Arial"/>
              <a:cs typeface="Arial"/>
            </a:endParaRPr>
          </a:p>
          <a:p>
            <a:pPr marL="183515" marR="227329">
              <a:lnSpc>
                <a:spcPct val="136400"/>
              </a:lnSpc>
              <a:spcBef>
                <a:spcPts val="79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Hire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CSRs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immediately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close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4.5x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headcount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gap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vs.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J&amp;J</a:t>
            </a:r>
            <a:endParaRPr sz="1100">
              <a:latin typeface="Arial"/>
              <a:cs typeface="Arial"/>
            </a:endParaRPr>
          </a:p>
          <a:p>
            <a:pPr marL="183515" marR="4826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Procure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3+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additional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demo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units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for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regional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deployment</a:t>
            </a:r>
            <a:endParaRPr sz="1100">
              <a:latin typeface="Arial"/>
              <a:cs typeface="Arial"/>
            </a:endParaRPr>
          </a:p>
          <a:p>
            <a:pPr marL="183515" marR="7620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Reduce</a:t>
            </a:r>
            <a:r>
              <a:rPr dirty="0" sz="110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clinical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evaluation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turnaround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from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20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5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  <a:p>
            <a:pPr marL="183515">
              <a:lnSpc>
                <a:spcPct val="100000"/>
              </a:lnSpc>
              <a:spcBef>
                <a:spcPts val="85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Implement</a:t>
            </a:r>
            <a:r>
              <a:rPr dirty="0" sz="1100" spc="9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48-hour</a:t>
            </a:r>
            <a:r>
              <a:rPr dirty="0" sz="110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quotation</a:t>
            </a:r>
            <a:r>
              <a:rPr dirty="0" sz="1100" spc="9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approval</a:t>
            </a:r>
            <a:r>
              <a:rPr dirty="0" sz="110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SLA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Resolve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credit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attribution: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case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credit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must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flow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Recon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team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8850" y="6016625"/>
            <a:ext cx="150050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Timeframe:</a:t>
            </a:r>
            <a:r>
              <a:rPr dirty="0" sz="1100" spc="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1100" spc="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1-</a:t>
            </a:r>
            <a:r>
              <a:rPr dirty="0" sz="1100" spc="-25" b="1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62449" y="1181100"/>
            <a:ext cx="3486150" cy="5295900"/>
            <a:chOff x="4362449" y="1181100"/>
            <a:chExt cx="3486150" cy="5295900"/>
          </a:xfrm>
        </p:grpSpPr>
        <p:sp>
          <p:nvSpPr>
            <p:cNvPr id="12" name="object 12"/>
            <p:cNvSpPr/>
            <p:nvPr/>
          </p:nvSpPr>
          <p:spPr>
            <a:xfrm>
              <a:off x="4362449" y="1209675"/>
              <a:ext cx="3486150" cy="5267325"/>
            </a:xfrm>
            <a:custGeom>
              <a:avLst/>
              <a:gdLst/>
              <a:ahLst/>
              <a:cxnLst/>
              <a:rect l="l" t="t" r="r" b="b"/>
              <a:pathLst>
                <a:path w="3486150" h="5267325">
                  <a:moveTo>
                    <a:pt x="3414952" y="5267324"/>
                  </a:moveTo>
                  <a:lnTo>
                    <a:pt x="71196" y="5267324"/>
                  </a:lnTo>
                  <a:lnTo>
                    <a:pt x="66241" y="5266836"/>
                  </a:lnTo>
                  <a:lnTo>
                    <a:pt x="29704" y="5251702"/>
                  </a:lnTo>
                  <a:lnTo>
                    <a:pt x="3885" y="5215662"/>
                  </a:lnTo>
                  <a:lnTo>
                    <a:pt x="0" y="5196127"/>
                  </a:lnTo>
                  <a:lnTo>
                    <a:pt x="0" y="5191124"/>
                  </a:lnTo>
                  <a:lnTo>
                    <a:pt x="0" y="44498"/>
                  </a:lnTo>
                  <a:lnTo>
                    <a:pt x="25855" y="11737"/>
                  </a:lnTo>
                  <a:lnTo>
                    <a:pt x="66241" y="305"/>
                  </a:lnTo>
                  <a:lnTo>
                    <a:pt x="71196" y="0"/>
                  </a:lnTo>
                  <a:lnTo>
                    <a:pt x="3414952" y="0"/>
                  </a:lnTo>
                  <a:lnTo>
                    <a:pt x="3456444" y="9763"/>
                  </a:lnTo>
                  <a:lnTo>
                    <a:pt x="3485661" y="41400"/>
                  </a:lnTo>
                  <a:lnTo>
                    <a:pt x="3486149" y="44498"/>
                  </a:lnTo>
                  <a:lnTo>
                    <a:pt x="3486149" y="5196127"/>
                  </a:lnTo>
                  <a:lnTo>
                    <a:pt x="3470527" y="5237619"/>
                  </a:lnTo>
                  <a:lnTo>
                    <a:pt x="3434486" y="5263438"/>
                  </a:lnTo>
                  <a:lnTo>
                    <a:pt x="3419907" y="5266836"/>
                  </a:lnTo>
                  <a:lnTo>
                    <a:pt x="3414952" y="52673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362571" y="1181100"/>
              <a:ext cx="3486150" cy="74295"/>
            </a:xfrm>
            <a:custGeom>
              <a:avLst/>
              <a:gdLst/>
              <a:ahLst/>
              <a:cxnLst/>
              <a:rect l="l" t="t" r="r" b="b"/>
              <a:pathLst>
                <a:path w="3486150" h="74294">
                  <a:moveTo>
                    <a:pt x="0" y="73680"/>
                  </a:moveTo>
                  <a:lnTo>
                    <a:pt x="12708" y="33857"/>
                  </a:lnTo>
                  <a:lnTo>
                    <a:pt x="46917" y="5800"/>
                  </a:lnTo>
                  <a:lnTo>
                    <a:pt x="76078" y="0"/>
                  </a:lnTo>
                  <a:lnTo>
                    <a:pt x="3409828" y="0"/>
                  </a:lnTo>
                  <a:lnTo>
                    <a:pt x="3452169" y="12830"/>
                  </a:lnTo>
                  <a:lnTo>
                    <a:pt x="3480226" y="47039"/>
                  </a:lnTo>
                  <a:lnTo>
                    <a:pt x="3483550" y="57240"/>
                  </a:lnTo>
                  <a:lnTo>
                    <a:pt x="68571" y="57240"/>
                  </a:lnTo>
                  <a:lnTo>
                    <a:pt x="61209" y="57512"/>
                  </a:lnTo>
                  <a:lnTo>
                    <a:pt x="15051" y="64515"/>
                  </a:lnTo>
                  <a:lnTo>
                    <a:pt x="1811" y="71243"/>
                  </a:lnTo>
                  <a:lnTo>
                    <a:pt x="0" y="73680"/>
                  </a:lnTo>
                  <a:close/>
                </a:path>
                <a:path w="3486150" h="74294">
                  <a:moveTo>
                    <a:pt x="3485906" y="73680"/>
                  </a:moveTo>
                  <a:lnTo>
                    <a:pt x="3448322" y="59566"/>
                  </a:lnTo>
                  <a:lnTo>
                    <a:pt x="3417334" y="57240"/>
                  </a:lnTo>
                  <a:lnTo>
                    <a:pt x="3483550" y="57240"/>
                  </a:lnTo>
                  <a:lnTo>
                    <a:pt x="3484480" y="60943"/>
                  </a:lnTo>
                  <a:lnTo>
                    <a:pt x="3484577" y="61331"/>
                  </a:lnTo>
                  <a:lnTo>
                    <a:pt x="3485665" y="68693"/>
                  </a:lnTo>
                  <a:lnTo>
                    <a:pt x="3485788" y="71243"/>
                  </a:lnTo>
                  <a:lnTo>
                    <a:pt x="3485906" y="7368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71999" y="5972175"/>
              <a:ext cx="3067050" cy="314325"/>
            </a:xfrm>
            <a:custGeom>
              <a:avLst/>
              <a:gdLst/>
              <a:ahLst/>
              <a:cxnLst/>
              <a:rect l="l" t="t" r="r" b="b"/>
              <a:pathLst>
                <a:path w="3067050" h="314325">
                  <a:moveTo>
                    <a:pt x="3013652" y="314324"/>
                  </a:moveTo>
                  <a:lnTo>
                    <a:pt x="53397" y="314324"/>
                  </a:lnTo>
                  <a:lnTo>
                    <a:pt x="49680" y="313958"/>
                  </a:lnTo>
                  <a:lnTo>
                    <a:pt x="14085" y="294931"/>
                  </a:lnTo>
                  <a:lnTo>
                    <a:pt x="0" y="260927"/>
                  </a:lnTo>
                  <a:lnTo>
                    <a:pt x="0" y="257174"/>
                  </a:lnTo>
                  <a:lnTo>
                    <a:pt x="0" y="53397"/>
                  </a:lnTo>
                  <a:lnTo>
                    <a:pt x="19392" y="14084"/>
                  </a:lnTo>
                  <a:lnTo>
                    <a:pt x="53397" y="0"/>
                  </a:lnTo>
                  <a:lnTo>
                    <a:pt x="3013652" y="0"/>
                  </a:lnTo>
                  <a:lnTo>
                    <a:pt x="3052963" y="19391"/>
                  </a:lnTo>
                  <a:lnTo>
                    <a:pt x="3067050" y="53397"/>
                  </a:lnTo>
                  <a:lnTo>
                    <a:pt x="3067050" y="260927"/>
                  </a:lnTo>
                  <a:lnTo>
                    <a:pt x="3047657" y="300238"/>
                  </a:lnTo>
                  <a:lnTo>
                    <a:pt x="3017368" y="313958"/>
                  </a:lnTo>
                  <a:lnTo>
                    <a:pt x="3013652" y="3143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/>
          <p:nvPr/>
        </p:nvSpPr>
        <p:spPr>
          <a:xfrm>
            <a:off x="4600562" y="2152662"/>
            <a:ext cx="38100" cy="2057400"/>
          </a:xfrm>
          <a:custGeom>
            <a:avLst/>
            <a:gdLst/>
            <a:ahLst/>
            <a:cxnLst/>
            <a:rect l="l" t="t" r="r" b="b"/>
            <a:pathLst>
              <a:path w="38100" h="2057400">
                <a:moveTo>
                  <a:pt x="38100" y="2035822"/>
                </a:moveTo>
                <a:lnTo>
                  <a:pt x="21577" y="2019300"/>
                </a:lnTo>
                <a:lnTo>
                  <a:pt x="16535" y="2019300"/>
                </a:lnTo>
                <a:lnTo>
                  <a:pt x="0" y="2035822"/>
                </a:lnTo>
                <a:lnTo>
                  <a:pt x="0" y="2040864"/>
                </a:lnTo>
                <a:lnTo>
                  <a:pt x="16535" y="2057387"/>
                </a:lnTo>
                <a:lnTo>
                  <a:pt x="21577" y="2057387"/>
                </a:lnTo>
                <a:lnTo>
                  <a:pt x="38100" y="2040864"/>
                </a:lnTo>
                <a:lnTo>
                  <a:pt x="38100" y="2038350"/>
                </a:lnTo>
                <a:lnTo>
                  <a:pt x="38100" y="2035822"/>
                </a:lnTo>
                <a:close/>
              </a:path>
              <a:path w="38100" h="2057400">
                <a:moveTo>
                  <a:pt x="38100" y="1530997"/>
                </a:moveTo>
                <a:lnTo>
                  <a:pt x="21577" y="1514475"/>
                </a:lnTo>
                <a:lnTo>
                  <a:pt x="16535" y="1514475"/>
                </a:lnTo>
                <a:lnTo>
                  <a:pt x="0" y="1530997"/>
                </a:lnTo>
                <a:lnTo>
                  <a:pt x="0" y="1536039"/>
                </a:lnTo>
                <a:lnTo>
                  <a:pt x="16535" y="1552562"/>
                </a:lnTo>
                <a:lnTo>
                  <a:pt x="21577" y="1552562"/>
                </a:lnTo>
                <a:lnTo>
                  <a:pt x="38100" y="1536039"/>
                </a:lnTo>
                <a:lnTo>
                  <a:pt x="38100" y="1533525"/>
                </a:lnTo>
                <a:lnTo>
                  <a:pt x="38100" y="1530997"/>
                </a:lnTo>
                <a:close/>
              </a:path>
              <a:path w="38100" h="2057400">
                <a:moveTo>
                  <a:pt x="38100" y="1026172"/>
                </a:moveTo>
                <a:lnTo>
                  <a:pt x="21577" y="1009650"/>
                </a:lnTo>
                <a:lnTo>
                  <a:pt x="16535" y="1009650"/>
                </a:lnTo>
                <a:lnTo>
                  <a:pt x="0" y="1026172"/>
                </a:lnTo>
                <a:lnTo>
                  <a:pt x="0" y="1031214"/>
                </a:lnTo>
                <a:lnTo>
                  <a:pt x="16535" y="1047737"/>
                </a:lnTo>
                <a:lnTo>
                  <a:pt x="21577" y="1047737"/>
                </a:lnTo>
                <a:lnTo>
                  <a:pt x="38100" y="1031214"/>
                </a:lnTo>
                <a:lnTo>
                  <a:pt x="38100" y="1028700"/>
                </a:lnTo>
                <a:lnTo>
                  <a:pt x="38100" y="1026172"/>
                </a:lnTo>
                <a:close/>
              </a:path>
              <a:path w="38100" h="2057400">
                <a:moveTo>
                  <a:pt x="38100" y="521347"/>
                </a:moveTo>
                <a:lnTo>
                  <a:pt x="21577" y="504825"/>
                </a:lnTo>
                <a:lnTo>
                  <a:pt x="16535" y="504825"/>
                </a:lnTo>
                <a:lnTo>
                  <a:pt x="0" y="521347"/>
                </a:lnTo>
                <a:lnTo>
                  <a:pt x="0" y="526389"/>
                </a:lnTo>
                <a:lnTo>
                  <a:pt x="16535" y="542925"/>
                </a:lnTo>
                <a:lnTo>
                  <a:pt x="21577" y="542925"/>
                </a:lnTo>
                <a:lnTo>
                  <a:pt x="38100" y="526389"/>
                </a:lnTo>
                <a:lnTo>
                  <a:pt x="38100" y="523875"/>
                </a:lnTo>
                <a:lnTo>
                  <a:pt x="38100" y="521347"/>
                </a:lnTo>
                <a:close/>
              </a:path>
              <a:path w="38100" h="2057400">
                <a:moveTo>
                  <a:pt x="38100" y="16522"/>
                </a:moveTo>
                <a:lnTo>
                  <a:pt x="21577" y="0"/>
                </a:lnTo>
                <a:lnTo>
                  <a:pt x="16535" y="0"/>
                </a:lnTo>
                <a:lnTo>
                  <a:pt x="0" y="16522"/>
                </a:lnTo>
                <a:lnTo>
                  <a:pt x="0" y="21564"/>
                </a:lnTo>
                <a:lnTo>
                  <a:pt x="16535" y="38100"/>
                </a:lnTo>
                <a:lnTo>
                  <a:pt x="21577" y="38100"/>
                </a:lnTo>
                <a:lnTo>
                  <a:pt x="38100" y="21564"/>
                </a:lnTo>
                <a:lnTo>
                  <a:pt x="38100" y="19050"/>
                </a:lnTo>
                <a:lnTo>
                  <a:pt x="38100" y="16522"/>
                </a:lnTo>
                <a:close/>
              </a:path>
            </a:pathLst>
          </a:custGeom>
          <a:solidFill>
            <a:srgbClr val="FFFFFF">
              <a:alpha val="9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559300" y="1356822"/>
            <a:ext cx="2945130" cy="314261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O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T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Y</a:t>
            </a:r>
            <a:r>
              <a:rPr dirty="0" sz="1050" spc="28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2</a:t>
            </a:r>
            <a:r>
              <a:rPr dirty="0" sz="1050" spc="3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050" spc="3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G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1050" spc="3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M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PA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C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FEFEFE"/>
                </a:solidFill>
                <a:latin typeface="Arial"/>
                <a:cs typeface="Arial"/>
              </a:rPr>
              <a:t>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Restructure &amp;</a:t>
            </a:r>
            <a:r>
              <a:rPr dirty="0" sz="165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0" b="1">
                <a:solidFill>
                  <a:srgbClr val="FFFFFF"/>
                </a:solidFill>
                <a:latin typeface="Arial"/>
                <a:cs typeface="Arial"/>
              </a:rPr>
              <a:t>Align</a:t>
            </a:r>
            <a:endParaRPr sz="1650">
              <a:latin typeface="Arial"/>
              <a:cs typeface="Arial"/>
            </a:endParaRPr>
          </a:p>
          <a:p>
            <a:pPr marL="183515" marR="15875">
              <a:lnSpc>
                <a:spcPct val="136400"/>
              </a:lnSpc>
              <a:spcBef>
                <a:spcPts val="79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Form</a:t>
            </a:r>
            <a:r>
              <a:rPr dirty="0" sz="110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Unified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Marketing</a:t>
            </a:r>
            <a:r>
              <a:rPr dirty="0" sz="1100" spc="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Team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(UMT)</a:t>
            </a:r>
            <a:r>
              <a:rPr dirty="0" sz="110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FEFEFE"/>
                </a:solidFill>
                <a:latin typeface="Arial"/>
                <a:cs typeface="Arial"/>
              </a:rPr>
              <a:t>—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Recon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+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under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single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leadership</a:t>
            </a:r>
            <a:endParaRPr sz="1100">
              <a:latin typeface="Arial"/>
              <a:cs typeface="Arial"/>
            </a:endParaRPr>
          </a:p>
          <a:p>
            <a:pPr marL="183515" marR="23495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Appoint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Clinical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Champions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all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major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territories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Launch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placement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model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remove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capital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barrier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for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mid-sized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hospitals</a:t>
            </a:r>
            <a:endParaRPr sz="1100">
              <a:latin typeface="Arial"/>
              <a:cs typeface="Arial"/>
            </a:endParaRPr>
          </a:p>
          <a:p>
            <a:pPr marL="183515" marR="92075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Begin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territory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demarcation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distributor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mapping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exercise</a:t>
            </a:r>
            <a:endParaRPr sz="1100">
              <a:latin typeface="Arial"/>
              <a:cs typeface="Arial"/>
            </a:endParaRPr>
          </a:p>
          <a:p>
            <a:pPr marL="183515" marR="393700">
              <a:lnSpc>
                <a:spcPct val="136400"/>
              </a:lnSpc>
              <a:spcBef>
                <a:spcPts val="37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Launch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5-year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comprehensive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warranty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as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market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differentiator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73599" y="6016625"/>
            <a:ext cx="157988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Timeframe:</a:t>
            </a:r>
            <a:r>
              <a:rPr dirty="0" sz="110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110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15-</a:t>
            </a:r>
            <a:r>
              <a:rPr dirty="0" sz="1100" spc="-25" b="1">
                <a:solidFill>
                  <a:srgbClr val="FFFFFF"/>
                </a:solidFill>
                <a:latin typeface="Arial"/>
                <a:cs typeface="Arial"/>
              </a:rPr>
              <a:t>60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077198" y="1181100"/>
            <a:ext cx="3486150" cy="5295900"/>
            <a:chOff x="8077198" y="1181100"/>
            <a:chExt cx="3486150" cy="5295900"/>
          </a:xfrm>
        </p:grpSpPr>
        <p:sp>
          <p:nvSpPr>
            <p:cNvPr id="17" name="object 17"/>
            <p:cNvSpPr/>
            <p:nvPr/>
          </p:nvSpPr>
          <p:spPr>
            <a:xfrm>
              <a:off x="8077198" y="1209675"/>
              <a:ext cx="3486150" cy="5267325"/>
            </a:xfrm>
            <a:custGeom>
              <a:avLst/>
              <a:gdLst/>
              <a:ahLst/>
              <a:cxnLst/>
              <a:rect l="l" t="t" r="r" b="b"/>
              <a:pathLst>
                <a:path w="3486150" h="5267325">
                  <a:moveTo>
                    <a:pt x="3414953" y="5267324"/>
                  </a:moveTo>
                  <a:lnTo>
                    <a:pt x="71196" y="5267324"/>
                  </a:lnTo>
                  <a:lnTo>
                    <a:pt x="66241" y="5266836"/>
                  </a:lnTo>
                  <a:lnTo>
                    <a:pt x="29703" y="5251702"/>
                  </a:lnTo>
                  <a:lnTo>
                    <a:pt x="3885" y="5215662"/>
                  </a:lnTo>
                  <a:lnTo>
                    <a:pt x="0" y="5196127"/>
                  </a:lnTo>
                  <a:lnTo>
                    <a:pt x="0" y="5191124"/>
                  </a:lnTo>
                  <a:lnTo>
                    <a:pt x="0" y="44498"/>
                  </a:lnTo>
                  <a:lnTo>
                    <a:pt x="25855" y="11737"/>
                  </a:lnTo>
                  <a:lnTo>
                    <a:pt x="66241" y="305"/>
                  </a:lnTo>
                  <a:lnTo>
                    <a:pt x="71196" y="0"/>
                  </a:lnTo>
                  <a:lnTo>
                    <a:pt x="3414953" y="0"/>
                  </a:lnTo>
                  <a:lnTo>
                    <a:pt x="3456444" y="9763"/>
                  </a:lnTo>
                  <a:lnTo>
                    <a:pt x="3485661" y="41400"/>
                  </a:lnTo>
                  <a:lnTo>
                    <a:pt x="3486150" y="44498"/>
                  </a:lnTo>
                  <a:lnTo>
                    <a:pt x="3486150" y="5196127"/>
                  </a:lnTo>
                  <a:lnTo>
                    <a:pt x="3470527" y="5237619"/>
                  </a:lnTo>
                  <a:lnTo>
                    <a:pt x="3434488" y="5263438"/>
                  </a:lnTo>
                  <a:lnTo>
                    <a:pt x="3419907" y="5266836"/>
                  </a:lnTo>
                  <a:lnTo>
                    <a:pt x="3414953" y="526732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077320" y="1181100"/>
              <a:ext cx="3486150" cy="74295"/>
            </a:xfrm>
            <a:custGeom>
              <a:avLst/>
              <a:gdLst/>
              <a:ahLst/>
              <a:cxnLst/>
              <a:rect l="l" t="t" r="r" b="b"/>
              <a:pathLst>
                <a:path w="3486150" h="74294">
                  <a:moveTo>
                    <a:pt x="0" y="73680"/>
                  </a:moveTo>
                  <a:lnTo>
                    <a:pt x="117" y="71243"/>
                  </a:lnTo>
                  <a:lnTo>
                    <a:pt x="240" y="68693"/>
                  </a:lnTo>
                  <a:lnTo>
                    <a:pt x="1327" y="61331"/>
                  </a:lnTo>
                  <a:lnTo>
                    <a:pt x="22196" y="22318"/>
                  </a:lnTo>
                  <a:lnTo>
                    <a:pt x="61209" y="1450"/>
                  </a:lnTo>
                  <a:lnTo>
                    <a:pt x="76078" y="0"/>
                  </a:lnTo>
                  <a:lnTo>
                    <a:pt x="3409828" y="0"/>
                  </a:lnTo>
                  <a:lnTo>
                    <a:pt x="3452169" y="12830"/>
                  </a:lnTo>
                  <a:lnTo>
                    <a:pt x="3480227" y="47039"/>
                  </a:lnTo>
                  <a:lnTo>
                    <a:pt x="3483550" y="57240"/>
                  </a:lnTo>
                  <a:lnTo>
                    <a:pt x="68571" y="57240"/>
                  </a:lnTo>
                  <a:lnTo>
                    <a:pt x="61209" y="57512"/>
                  </a:lnTo>
                  <a:lnTo>
                    <a:pt x="15050" y="64515"/>
                  </a:lnTo>
                  <a:lnTo>
                    <a:pt x="1810" y="71243"/>
                  </a:lnTo>
                  <a:lnTo>
                    <a:pt x="0" y="73680"/>
                  </a:lnTo>
                  <a:close/>
                </a:path>
                <a:path w="3486150" h="74294">
                  <a:moveTo>
                    <a:pt x="3485906" y="73680"/>
                  </a:moveTo>
                  <a:lnTo>
                    <a:pt x="3448322" y="59566"/>
                  </a:lnTo>
                  <a:lnTo>
                    <a:pt x="3417334" y="57240"/>
                  </a:lnTo>
                  <a:lnTo>
                    <a:pt x="3483550" y="57240"/>
                  </a:lnTo>
                  <a:lnTo>
                    <a:pt x="3484479" y="60943"/>
                  </a:lnTo>
                  <a:lnTo>
                    <a:pt x="3484577" y="61331"/>
                  </a:lnTo>
                  <a:lnTo>
                    <a:pt x="3485665" y="68693"/>
                  </a:lnTo>
                  <a:lnTo>
                    <a:pt x="3485788" y="71243"/>
                  </a:lnTo>
                  <a:lnTo>
                    <a:pt x="3485906" y="73680"/>
                  </a:lnTo>
                  <a:close/>
                </a:path>
              </a:pathLst>
            </a:custGeom>
            <a:solidFill>
              <a:srgbClr val="0D4A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8286748" y="5972175"/>
              <a:ext cx="3067050" cy="314325"/>
            </a:xfrm>
            <a:custGeom>
              <a:avLst/>
              <a:gdLst/>
              <a:ahLst/>
              <a:cxnLst/>
              <a:rect l="l" t="t" r="r" b="b"/>
              <a:pathLst>
                <a:path w="3067050" h="314325">
                  <a:moveTo>
                    <a:pt x="3013652" y="314324"/>
                  </a:moveTo>
                  <a:lnTo>
                    <a:pt x="53397" y="314324"/>
                  </a:lnTo>
                  <a:lnTo>
                    <a:pt x="49681" y="313958"/>
                  </a:lnTo>
                  <a:lnTo>
                    <a:pt x="14085" y="294931"/>
                  </a:lnTo>
                  <a:lnTo>
                    <a:pt x="0" y="260927"/>
                  </a:lnTo>
                  <a:lnTo>
                    <a:pt x="0" y="257174"/>
                  </a:lnTo>
                  <a:lnTo>
                    <a:pt x="0" y="53397"/>
                  </a:lnTo>
                  <a:lnTo>
                    <a:pt x="19391" y="14084"/>
                  </a:lnTo>
                  <a:lnTo>
                    <a:pt x="53397" y="0"/>
                  </a:lnTo>
                  <a:lnTo>
                    <a:pt x="3013652" y="0"/>
                  </a:lnTo>
                  <a:lnTo>
                    <a:pt x="3052962" y="19391"/>
                  </a:lnTo>
                  <a:lnTo>
                    <a:pt x="3067049" y="53397"/>
                  </a:lnTo>
                  <a:lnTo>
                    <a:pt x="3067049" y="260927"/>
                  </a:lnTo>
                  <a:lnTo>
                    <a:pt x="3047656" y="300238"/>
                  </a:lnTo>
                  <a:lnTo>
                    <a:pt x="3017368" y="313958"/>
                  </a:lnTo>
                  <a:lnTo>
                    <a:pt x="3013652" y="3143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/>
          <p:nvPr/>
        </p:nvSpPr>
        <p:spPr>
          <a:xfrm>
            <a:off x="8315312" y="2152662"/>
            <a:ext cx="38100" cy="2057400"/>
          </a:xfrm>
          <a:custGeom>
            <a:avLst/>
            <a:gdLst/>
            <a:ahLst/>
            <a:cxnLst/>
            <a:rect l="l" t="t" r="r" b="b"/>
            <a:pathLst>
              <a:path w="38100" h="2057400">
                <a:moveTo>
                  <a:pt x="38100" y="2035822"/>
                </a:moveTo>
                <a:lnTo>
                  <a:pt x="21577" y="2019300"/>
                </a:lnTo>
                <a:lnTo>
                  <a:pt x="16522" y="2019300"/>
                </a:lnTo>
                <a:lnTo>
                  <a:pt x="0" y="2035822"/>
                </a:lnTo>
                <a:lnTo>
                  <a:pt x="0" y="2040864"/>
                </a:lnTo>
                <a:lnTo>
                  <a:pt x="16522" y="2057387"/>
                </a:lnTo>
                <a:lnTo>
                  <a:pt x="21577" y="2057387"/>
                </a:lnTo>
                <a:lnTo>
                  <a:pt x="38100" y="2040864"/>
                </a:lnTo>
                <a:lnTo>
                  <a:pt x="38100" y="2038350"/>
                </a:lnTo>
                <a:lnTo>
                  <a:pt x="38100" y="2035822"/>
                </a:lnTo>
                <a:close/>
              </a:path>
              <a:path w="38100" h="2057400">
                <a:moveTo>
                  <a:pt x="38100" y="1530997"/>
                </a:moveTo>
                <a:lnTo>
                  <a:pt x="21577" y="1514475"/>
                </a:lnTo>
                <a:lnTo>
                  <a:pt x="16522" y="1514475"/>
                </a:lnTo>
                <a:lnTo>
                  <a:pt x="0" y="1530997"/>
                </a:lnTo>
                <a:lnTo>
                  <a:pt x="0" y="1536039"/>
                </a:lnTo>
                <a:lnTo>
                  <a:pt x="16522" y="1552562"/>
                </a:lnTo>
                <a:lnTo>
                  <a:pt x="21577" y="1552562"/>
                </a:lnTo>
                <a:lnTo>
                  <a:pt x="38100" y="1536039"/>
                </a:lnTo>
                <a:lnTo>
                  <a:pt x="38100" y="1533525"/>
                </a:lnTo>
                <a:lnTo>
                  <a:pt x="38100" y="1530997"/>
                </a:lnTo>
                <a:close/>
              </a:path>
              <a:path w="38100" h="2057400">
                <a:moveTo>
                  <a:pt x="38100" y="1026172"/>
                </a:moveTo>
                <a:lnTo>
                  <a:pt x="21577" y="1009650"/>
                </a:lnTo>
                <a:lnTo>
                  <a:pt x="16522" y="1009650"/>
                </a:lnTo>
                <a:lnTo>
                  <a:pt x="0" y="1026172"/>
                </a:lnTo>
                <a:lnTo>
                  <a:pt x="0" y="1031214"/>
                </a:lnTo>
                <a:lnTo>
                  <a:pt x="16522" y="1047737"/>
                </a:lnTo>
                <a:lnTo>
                  <a:pt x="21577" y="1047737"/>
                </a:lnTo>
                <a:lnTo>
                  <a:pt x="38100" y="1031214"/>
                </a:lnTo>
                <a:lnTo>
                  <a:pt x="38100" y="1028700"/>
                </a:lnTo>
                <a:lnTo>
                  <a:pt x="38100" y="1026172"/>
                </a:lnTo>
                <a:close/>
              </a:path>
              <a:path w="38100" h="2057400">
                <a:moveTo>
                  <a:pt x="38100" y="521347"/>
                </a:moveTo>
                <a:lnTo>
                  <a:pt x="21577" y="504825"/>
                </a:lnTo>
                <a:lnTo>
                  <a:pt x="16522" y="504825"/>
                </a:lnTo>
                <a:lnTo>
                  <a:pt x="0" y="521347"/>
                </a:lnTo>
                <a:lnTo>
                  <a:pt x="0" y="526389"/>
                </a:lnTo>
                <a:lnTo>
                  <a:pt x="16522" y="542925"/>
                </a:lnTo>
                <a:lnTo>
                  <a:pt x="21577" y="542925"/>
                </a:lnTo>
                <a:lnTo>
                  <a:pt x="38100" y="526389"/>
                </a:lnTo>
                <a:lnTo>
                  <a:pt x="38100" y="523875"/>
                </a:lnTo>
                <a:lnTo>
                  <a:pt x="38100" y="521347"/>
                </a:lnTo>
                <a:close/>
              </a:path>
              <a:path w="38100" h="2057400">
                <a:moveTo>
                  <a:pt x="38100" y="16522"/>
                </a:moveTo>
                <a:lnTo>
                  <a:pt x="21577" y="0"/>
                </a:lnTo>
                <a:lnTo>
                  <a:pt x="16522" y="0"/>
                </a:lnTo>
                <a:lnTo>
                  <a:pt x="0" y="16522"/>
                </a:lnTo>
                <a:lnTo>
                  <a:pt x="0" y="21564"/>
                </a:lnTo>
                <a:lnTo>
                  <a:pt x="16522" y="38100"/>
                </a:lnTo>
                <a:lnTo>
                  <a:pt x="21577" y="38100"/>
                </a:lnTo>
                <a:lnTo>
                  <a:pt x="38100" y="21564"/>
                </a:lnTo>
                <a:lnTo>
                  <a:pt x="38100" y="19050"/>
                </a:lnTo>
                <a:lnTo>
                  <a:pt x="38100" y="16522"/>
                </a:lnTo>
                <a:close/>
              </a:path>
            </a:pathLst>
          </a:custGeom>
          <a:solidFill>
            <a:srgbClr val="FFFFFF">
              <a:alpha val="9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8274050" y="1356822"/>
            <a:ext cx="2952750" cy="3142615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O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T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Y</a:t>
            </a:r>
            <a:r>
              <a:rPr dirty="0" sz="1050" spc="28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3</a:t>
            </a:r>
            <a:r>
              <a:rPr dirty="0" sz="1050" spc="3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050" spc="3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S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T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R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AT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E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G</a:t>
            </a:r>
            <a:r>
              <a:rPr dirty="0" sz="1050" spc="-14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I</a:t>
            </a:r>
            <a:r>
              <a:rPr dirty="0" sz="1050" spc="-14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50" b="1">
                <a:solidFill>
                  <a:srgbClr val="FEFEFE"/>
                </a:solidFill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Grow</a:t>
            </a:r>
            <a:r>
              <a:rPr dirty="0" sz="165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6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 b="1">
                <a:solidFill>
                  <a:srgbClr val="FFFFFF"/>
                </a:solidFill>
                <a:latin typeface="Arial"/>
                <a:cs typeface="Arial"/>
              </a:rPr>
              <a:t>Defend</a:t>
            </a:r>
            <a:endParaRPr sz="1650">
              <a:latin typeface="Arial"/>
              <a:cs typeface="Arial"/>
            </a:endParaRPr>
          </a:p>
          <a:p>
            <a:pPr marL="183515" marR="20320">
              <a:lnSpc>
                <a:spcPct val="136400"/>
              </a:lnSpc>
              <a:spcBef>
                <a:spcPts val="79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Deploy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academic</a:t>
            </a:r>
            <a:r>
              <a:rPr dirty="0" sz="1100" spc="9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engagement</a:t>
            </a:r>
            <a:r>
              <a:rPr dirty="0" sz="1100" spc="9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programme: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CMEs,</a:t>
            </a:r>
            <a:r>
              <a:rPr dirty="0" sz="110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fellowships,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KOL</a:t>
            </a:r>
            <a:r>
              <a:rPr dirty="0" sz="110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dinners</a:t>
            </a:r>
            <a:endParaRPr sz="1100">
              <a:latin typeface="Arial"/>
              <a:cs typeface="Arial"/>
            </a:endParaRPr>
          </a:p>
          <a:p>
            <a:pPr marL="183515" marR="4445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Seed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Apollo,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Fortis,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Max,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Manipal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chains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via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GCC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partnerships</a:t>
            </a:r>
            <a:endParaRPr sz="1100">
              <a:latin typeface="Arial"/>
              <a:cs typeface="Arial"/>
            </a:endParaRPr>
          </a:p>
          <a:p>
            <a:pPr marL="183515" marR="361950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Build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ZBEdge</a:t>
            </a:r>
            <a:r>
              <a:rPr dirty="0" sz="110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Analytics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dashboard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for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outcome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data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drive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evidence</a:t>
            </a:r>
            <a:endParaRPr sz="1100">
              <a:latin typeface="Arial"/>
              <a:cs typeface="Arial"/>
            </a:endParaRPr>
          </a:p>
          <a:p>
            <a:pPr marL="183515" marR="194945">
              <a:lnSpc>
                <a:spcPct val="1364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Introduce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Tier-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2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city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surgeon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onboarding programme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36400"/>
              </a:lnSpc>
              <a:spcBef>
                <a:spcPts val="37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Launch mymobility patient recovery app </a:t>
            </a:r>
            <a:r>
              <a:rPr dirty="0" sz="1100" spc="-25">
                <a:solidFill>
                  <a:srgbClr val="FEFEFE"/>
                </a:solidFill>
                <a:latin typeface="Arial"/>
                <a:cs typeface="Arial"/>
              </a:rPr>
              <a:t>co-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promotion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with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surgeons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8350" y="6016625"/>
            <a:ext cx="157988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Timeframe:</a:t>
            </a:r>
            <a:r>
              <a:rPr dirty="0" sz="110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110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30-</a:t>
            </a:r>
            <a:r>
              <a:rPr dirty="0" sz="1100" spc="-25" b="1">
                <a:solidFill>
                  <a:srgbClr val="FFFFFF"/>
                </a:solidFill>
                <a:latin typeface="Arial"/>
                <a:cs typeface="Arial"/>
              </a:rPr>
              <a:t>90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634999" y="6654800"/>
            <a:ext cx="510921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Survey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Priority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Framework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0"/>
                  </a:lnTo>
                  <a:lnTo>
                    <a:pt x="12134837" y="9525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14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Key</a:t>
            </a:r>
            <a:r>
              <a:rPr dirty="0" spc="-105"/>
              <a:t> </a:t>
            </a:r>
            <a:r>
              <a:rPr dirty="0"/>
              <a:t>Action Points — Ownership &amp;</a:t>
            </a:r>
            <a:r>
              <a:rPr dirty="0" spc="-105"/>
              <a:t> </a:t>
            </a:r>
            <a:r>
              <a:rPr dirty="0" spc="-10"/>
              <a:t>Accountability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Specific, assigned, measurable actions to be initiated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immediately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162050"/>
            <a:ext cx="5343525" cy="1162050"/>
            <a:chOff x="647699" y="1162050"/>
            <a:chExt cx="5343525" cy="1162050"/>
          </a:xfrm>
        </p:grpSpPr>
        <p:sp>
          <p:nvSpPr>
            <p:cNvPr id="7" name="object 7"/>
            <p:cNvSpPr/>
            <p:nvPr/>
          </p:nvSpPr>
          <p:spPr>
            <a:xfrm>
              <a:off x="671512" y="1162050"/>
              <a:ext cx="5320030" cy="1162050"/>
            </a:xfrm>
            <a:custGeom>
              <a:avLst/>
              <a:gdLst/>
              <a:ahLst/>
              <a:cxnLst/>
              <a:rect l="l" t="t" r="r" b="b"/>
              <a:pathLst>
                <a:path w="5320030" h="1162050">
                  <a:moveTo>
                    <a:pt x="5266314" y="1162049"/>
                  </a:moveTo>
                  <a:lnTo>
                    <a:pt x="28916" y="1162049"/>
                  </a:lnTo>
                  <a:lnTo>
                    <a:pt x="24664" y="1160599"/>
                  </a:lnTo>
                  <a:lnTo>
                    <a:pt x="845" y="1119768"/>
                  </a:lnTo>
                  <a:lnTo>
                    <a:pt x="0" y="1112478"/>
                  </a:lnTo>
                  <a:lnTo>
                    <a:pt x="0" y="1104899"/>
                  </a:lnTo>
                  <a:lnTo>
                    <a:pt x="0" y="49571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1" y="53397"/>
                  </a:lnTo>
                  <a:lnTo>
                    <a:pt x="5319711" y="1108652"/>
                  </a:lnTo>
                  <a:lnTo>
                    <a:pt x="5300319" y="1147964"/>
                  </a:lnTo>
                  <a:lnTo>
                    <a:pt x="5270030" y="1161683"/>
                  </a:lnTo>
                  <a:lnTo>
                    <a:pt x="5266314" y="1162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7699" y="1162050"/>
              <a:ext cx="54610" cy="1162050"/>
            </a:xfrm>
            <a:custGeom>
              <a:avLst/>
              <a:gdLst/>
              <a:ahLst/>
              <a:cxnLst/>
              <a:rect l="l" t="t" r="r" b="b"/>
              <a:pathLst>
                <a:path w="54609" h="1162050">
                  <a:moveTo>
                    <a:pt x="54519" y="1162049"/>
                  </a:moveTo>
                  <a:lnTo>
                    <a:pt x="49571" y="1162049"/>
                  </a:lnTo>
                  <a:lnTo>
                    <a:pt x="42281" y="1160599"/>
                  </a:lnTo>
                  <a:lnTo>
                    <a:pt x="7250" y="1133771"/>
                  </a:lnTo>
                  <a:lnTo>
                    <a:pt x="0" y="1112478"/>
                  </a:lnTo>
                  <a:lnTo>
                    <a:pt x="0" y="49571"/>
                  </a:lnTo>
                  <a:lnTo>
                    <a:pt x="22097" y="11380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104899"/>
                  </a:lnTo>
                  <a:lnTo>
                    <a:pt x="50414" y="1145311"/>
                  </a:lnTo>
                  <a:lnTo>
                    <a:pt x="52274" y="1156470"/>
                  </a:lnTo>
                  <a:lnTo>
                    <a:pt x="54519" y="11620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54075" y="1263650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003366"/>
                </a:solidFill>
                <a:latin typeface="Arial"/>
                <a:cs typeface="Arial"/>
              </a:rPr>
              <a:t>A1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04924" y="2009775"/>
            <a:ext cx="1838325" cy="180975"/>
          </a:xfrm>
          <a:custGeom>
            <a:avLst/>
            <a:gdLst/>
            <a:ahLst/>
            <a:cxnLst/>
            <a:rect l="l" t="t" r="r" b="b"/>
            <a:pathLst>
              <a:path w="1838325" h="180975">
                <a:moveTo>
                  <a:pt x="1753779" y="180974"/>
                </a:moveTo>
                <a:lnTo>
                  <a:pt x="84545" y="180974"/>
                </a:lnTo>
                <a:lnTo>
                  <a:pt x="78661" y="180395"/>
                </a:lnTo>
                <a:lnTo>
                  <a:pt x="35275" y="162423"/>
                </a:lnTo>
                <a:lnTo>
                  <a:pt x="9161" y="130604"/>
                </a:lnTo>
                <a:lnTo>
                  <a:pt x="0" y="96428"/>
                </a:lnTo>
                <a:lnTo>
                  <a:pt x="0" y="90487"/>
                </a:lnTo>
                <a:lnTo>
                  <a:pt x="0" y="84545"/>
                </a:lnTo>
                <a:lnTo>
                  <a:pt x="11948" y="45155"/>
                </a:lnTo>
                <a:lnTo>
                  <a:pt x="45155" y="11948"/>
                </a:lnTo>
                <a:lnTo>
                  <a:pt x="84545" y="0"/>
                </a:lnTo>
                <a:lnTo>
                  <a:pt x="1753779" y="0"/>
                </a:lnTo>
                <a:lnTo>
                  <a:pt x="1793168" y="11948"/>
                </a:lnTo>
                <a:lnTo>
                  <a:pt x="1826375" y="45155"/>
                </a:lnTo>
                <a:lnTo>
                  <a:pt x="1838324" y="84545"/>
                </a:lnTo>
                <a:lnTo>
                  <a:pt x="1838324" y="96428"/>
                </a:lnTo>
                <a:lnTo>
                  <a:pt x="1826375" y="135819"/>
                </a:lnTo>
                <a:lnTo>
                  <a:pt x="1793168" y="169025"/>
                </a:lnTo>
                <a:lnTo>
                  <a:pt x="1759663" y="180395"/>
                </a:lnTo>
                <a:lnTo>
                  <a:pt x="1753779" y="180974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292224" y="1203198"/>
            <a:ext cx="4409440" cy="9779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CSR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Recruitment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Deployment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30700"/>
              </a:lnSpc>
              <a:spcBef>
                <a:spcPts val="4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JDs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issued,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interviews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initiated,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onboarding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completed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within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30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days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for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minimum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6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CSRs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across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key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territories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85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National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Sales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219824" y="1162050"/>
            <a:ext cx="5343525" cy="1162050"/>
            <a:chOff x="6219824" y="1162050"/>
            <a:chExt cx="5343525" cy="1162050"/>
          </a:xfrm>
        </p:grpSpPr>
        <p:sp>
          <p:nvSpPr>
            <p:cNvPr id="31" name="object 31"/>
            <p:cNvSpPr/>
            <p:nvPr/>
          </p:nvSpPr>
          <p:spPr>
            <a:xfrm>
              <a:off x="6243636" y="1162050"/>
              <a:ext cx="5320030" cy="1162050"/>
            </a:xfrm>
            <a:custGeom>
              <a:avLst/>
              <a:gdLst/>
              <a:ahLst/>
              <a:cxnLst/>
              <a:rect l="l" t="t" r="r" b="b"/>
              <a:pathLst>
                <a:path w="5320030" h="1162050">
                  <a:moveTo>
                    <a:pt x="5266314" y="1162049"/>
                  </a:moveTo>
                  <a:lnTo>
                    <a:pt x="28916" y="1162049"/>
                  </a:lnTo>
                  <a:lnTo>
                    <a:pt x="24663" y="1160599"/>
                  </a:lnTo>
                  <a:lnTo>
                    <a:pt x="845" y="1119768"/>
                  </a:lnTo>
                  <a:lnTo>
                    <a:pt x="0" y="1112478"/>
                  </a:lnTo>
                  <a:lnTo>
                    <a:pt x="0" y="1104899"/>
                  </a:lnTo>
                  <a:lnTo>
                    <a:pt x="0" y="49571"/>
                  </a:lnTo>
                  <a:lnTo>
                    <a:pt x="12889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2" y="53397"/>
                  </a:lnTo>
                  <a:lnTo>
                    <a:pt x="5319712" y="1108652"/>
                  </a:lnTo>
                  <a:lnTo>
                    <a:pt x="5300320" y="1147964"/>
                  </a:lnTo>
                  <a:lnTo>
                    <a:pt x="5270030" y="1161683"/>
                  </a:lnTo>
                  <a:lnTo>
                    <a:pt x="5266314" y="1162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19824" y="1162050"/>
              <a:ext cx="54610" cy="1162050"/>
            </a:xfrm>
            <a:custGeom>
              <a:avLst/>
              <a:gdLst/>
              <a:ahLst/>
              <a:cxnLst/>
              <a:rect l="l" t="t" r="r" b="b"/>
              <a:pathLst>
                <a:path w="54610" h="1162050">
                  <a:moveTo>
                    <a:pt x="54520" y="1162049"/>
                  </a:moveTo>
                  <a:lnTo>
                    <a:pt x="49571" y="1162049"/>
                  </a:lnTo>
                  <a:lnTo>
                    <a:pt x="42280" y="1160599"/>
                  </a:lnTo>
                  <a:lnTo>
                    <a:pt x="7250" y="1133771"/>
                  </a:lnTo>
                  <a:lnTo>
                    <a:pt x="0" y="1112478"/>
                  </a:lnTo>
                  <a:lnTo>
                    <a:pt x="0" y="49571"/>
                  </a:lnTo>
                  <a:lnTo>
                    <a:pt x="22097" y="11380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104899"/>
                  </a:lnTo>
                  <a:lnTo>
                    <a:pt x="50414" y="1145311"/>
                  </a:lnTo>
                  <a:lnTo>
                    <a:pt x="52273" y="1156470"/>
                  </a:lnTo>
                  <a:lnTo>
                    <a:pt x="54520" y="1162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426199" y="1263650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C77800"/>
                </a:solidFill>
                <a:latin typeface="Arial"/>
                <a:cs typeface="Arial"/>
              </a:rPr>
              <a:t>A5</a:t>
            </a:r>
            <a:endParaRPr sz="165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877049" y="2009775"/>
            <a:ext cx="2057400" cy="180975"/>
          </a:xfrm>
          <a:custGeom>
            <a:avLst/>
            <a:gdLst/>
            <a:ahLst/>
            <a:cxnLst/>
            <a:rect l="l" t="t" r="r" b="b"/>
            <a:pathLst>
              <a:path w="2057400" h="180975">
                <a:moveTo>
                  <a:pt x="1972853" y="180974"/>
                </a:moveTo>
                <a:lnTo>
                  <a:pt x="84545" y="180974"/>
                </a:lnTo>
                <a:lnTo>
                  <a:pt x="78661" y="180395"/>
                </a:lnTo>
                <a:lnTo>
                  <a:pt x="35274" y="162423"/>
                </a:lnTo>
                <a:lnTo>
                  <a:pt x="9161" y="130604"/>
                </a:lnTo>
                <a:lnTo>
                  <a:pt x="0" y="96428"/>
                </a:lnTo>
                <a:lnTo>
                  <a:pt x="0" y="90487"/>
                </a:lnTo>
                <a:lnTo>
                  <a:pt x="0" y="84545"/>
                </a:lnTo>
                <a:lnTo>
                  <a:pt x="11948" y="45155"/>
                </a:lnTo>
                <a:lnTo>
                  <a:pt x="45154" y="11948"/>
                </a:lnTo>
                <a:lnTo>
                  <a:pt x="84545" y="0"/>
                </a:lnTo>
                <a:lnTo>
                  <a:pt x="1972853" y="0"/>
                </a:lnTo>
                <a:lnTo>
                  <a:pt x="2012242" y="11948"/>
                </a:lnTo>
                <a:lnTo>
                  <a:pt x="2045449" y="45155"/>
                </a:lnTo>
                <a:lnTo>
                  <a:pt x="2057399" y="84545"/>
                </a:lnTo>
                <a:lnTo>
                  <a:pt x="2057399" y="96428"/>
                </a:lnTo>
                <a:lnTo>
                  <a:pt x="2045449" y="135819"/>
                </a:lnTo>
                <a:lnTo>
                  <a:pt x="2012242" y="169025"/>
                </a:lnTo>
                <a:lnTo>
                  <a:pt x="1978737" y="180395"/>
                </a:lnTo>
                <a:lnTo>
                  <a:pt x="1972853" y="180974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6864350" y="1203198"/>
            <a:ext cx="4496435" cy="9779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Territory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Demarcation</a:t>
            </a:r>
            <a:r>
              <a:rPr dirty="0" sz="12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Mapping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30700"/>
              </a:lnSpc>
              <a:spcBef>
                <a:spcPts val="4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All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territories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re-mapped;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distributor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overlaps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resolved;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clear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ownership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assigned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each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account;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Gorakhpur-type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conflicts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eliminated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85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ASMs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Regional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Heads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47699" y="2438400"/>
            <a:ext cx="5343525" cy="1381125"/>
            <a:chOff x="647699" y="2438400"/>
            <a:chExt cx="5343525" cy="1381125"/>
          </a:xfrm>
        </p:grpSpPr>
        <p:sp>
          <p:nvSpPr>
            <p:cNvPr id="13" name="object 13"/>
            <p:cNvSpPr/>
            <p:nvPr/>
          </p:nvSpPr>
          <p:spPr>
            <a:xfrm>
              <a:off x="671512" y="2438400"/>
              <a:ext cx="5320030" cy="1381125"/>
            </a:xfrm>
            <a:custGeom>
              <a:avLst/>
              <a:gdLst/>
              <a:ahLst/>
              <a:cxnLst/>
              <a:rect l="l" t="t" r="r" b="b"/>
              <a:pathLst>
                <a:path w="5320030" h="1381125">
                  <a:moveTo>
                    <a:pt x="5266314" y="1381124"/>
                  </a:moveTo>
                  <a:lnTo>
                    <a:pt x="28916" y="1381124"/>
                  </a:lnTo>
                  <a:lnTo>
                    <a:pt x="845" y="1338843"/>
                  </a:lnTo>
                  <a:lnTo>
                    <a:pt x="0" y="1331553"/>
                  </a:lnTo>
                  <a:lnTo>
                    <a:pt x="0" y="1323974"/>
                  </a:lnTo>
                  <a:lnTo>
                    <a:pt x="0" y="49571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1" y="53397"/>
                  </a:lnTo>
                  <a:lnTo>
                    <a:pt x="5319711" y="1327727"/>
                  </a:lnTo>
                  <a:lnTo>
                    <a:pt x="5300319" y="1367039"/>
                  </a:lnTo>
                  <a:lnTo>
                    <a:pt x="5270030" y="1380758"/>
                  </a:lnTo>
                  <a:lnTo>
                    <a:pt x="5266314" y="1381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47699" y="2438400"/>
              <a:ext cx="54610" cy="1381125"/>
            </a:xfrm>
            <a:custGeom>
              <a:avLst/>
              <a:gdLst/>
              <a:ahLst/>
              <a:cxnLst/>
              <a:rect l="l" t="t" r="r" b="b"/>
              <a:pathLst>
                <a:path w="54609" h="1381125">
                  <a:moveTo>
                    <a:pt x="54519" y="1381124"/>
                  </a:moveTo>
                  <a:lnTo>
                    <a:pt x="49571" y="1381124"/>
                  </a:lnTo>
                  <a:lnTo>
                    <a:pt x="42281" y="1379674"/>
                  </a:lnTo>
                  <a:lnTo>
                    <a:pt x="7250" y="1352846"/>
                  </a:lnTo>
                  <a:lnTo>
                    <a:pt x="0" y="133155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323975"/>
                  </a:lnTo>
                  <a:lnTo>
                    <a:pt x="50414" y="1364385"/>
                  </a:lnTo>
                  <a:lnTo>
                    <a:pt x="52274" y="1375545"/>
                  </a:lnTo>
                  <a:lnTo>
                    <a:pt x="54519" y="13811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54075" y="2540000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C77800"/>
                </a:solidFill>
                <a:latin typeface="Arial"/>
                <a:cs typeface="Arial"/>
              </a:rPr>
              <a:t>A2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04924" y="3505200"/>
            <a:ext cx="1924050" cy="180975"/>
          </a:xfrm>
          <a:custGeom>
            <a:avLst/>
            <a:gdLst/>
            <a:ahLst/>
            <a:cxnLst/>
            <a:rect l="l" t="t" r="r" b="b"/>
            <a:pathLst>
              <a:path w="1924050" h="180975">
                <a:moveTo>
                  <a:pt x="1839504" y="180974"/>
                </a:moveTo>
                <a:lnTo>
                  <a:pt x="84545" y="180974"/>
                </a:lnTo>
                <a:lnTo>
                  <a:pt x="78661" y="180395"/>
                </a:lnTo>
                <a:lnTo>
                  <a:pt x="35275" y="162423"/>
                </a:lnTo>
                <a:lnTo>
                  <a:pt x="9161" y="130604"/>
                </a:lnTo>
                <a:lnTo>
                  <a:pt x="0" y="96428"/>
                </a:lnTo>
                <a:lnTo>
                  <a:pt x="0" y="90487"/>
                </a:lnTo>
                <a:lnTo>
                  <a:pt x="0" y="84545"/>
                </a:lnTo>
                <a:lnTo>
                  <a:pt x="11948" y="45155"/>
                </a:lnTo>
                <a:lnTo>
                  <a:pt x="45155" y="11948"/>
                </a:lnTo>
                <a:lnTo>
                  <a:pt x="84545" y="0"/>
                </a:lnTo>
                <a:lnTo>
                  <a:pt x="1839504" y="0"/>
                </a:lnTo>
                <a:lnTo>
                  <a:pt x="1878894" y="11948"/>
                </a:lnTo>
                <a:lnTo>
                  <a:pt x="1912100" y="45155"/>
                </a:lnTo>
                <a:lnTo>
                  <a:pt x="1924049" y="84545"/>
                </a:lnTo>
                <a:lnTo>
                  <a:pt x="1924049" y="96428"/>
                </a:lnTo>
                <a:lnTo>
                  <a:pt x="1912100" y="135819"/>
                </a:lnTo>
                <a:lnTo>
                  <a:pt x="1878894" y="169025"/>
                </a:lnTo>
                <a:lnTo>
                  <a:pt x="1845388" y="180395"/>
                </a:lnTo>
                <a:lnTo>
                  <a:pt x="1839504" y="180974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292224" y="2479548"/>
            <a:ext cx="4505325" cy="119697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Demo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Unit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Procurement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Business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case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submitted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Global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Supply;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3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additional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units</a:t>
            </a:r>
            <a:r>
              <a:rPr dirty="0" sz="1100" spc="50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earmarked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for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India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within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Q1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2027;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regional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demo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hubs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established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Mumbai,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Delhi,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Bangalore,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Hyderabad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930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9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Business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219824" y="2438400"/>
            <a:ext cx="5343525" cy="1381125"/>
            <a:chOff x="6219824" y="2438400"/>
            <a:chExt cx="5343525" cy="1381125"/>
          </a:xfrm>
        </p:grpSpPr>
        <p:sp>
          <p:nvSpPr>
            <p:cNvPr id="37" name="object 37"/>
            <p:cNvSpPr/>
            <p:nvPr/>
          </p:nvSpPr>
          <p:spPr>
            <a:xfrm>
              <a:off x="6243636" y="2438400"/>
              <a:ext cx="5320030" cy="1381125"/>
            </a:xfrm>
            <a:custGeom>
              <a:avLst/>
              <a:gdLst/>
              <a:ahLst/>
              <a:cxnLst/>
              <a:rect l="l" t="t" r="r" b="b"/>
              <a:pathLst>
                <a:path w="5320030" h="1381125">
                  <a:moveTo>
                    <a:pt x="5266314" y="1381124"/>
                  </a:moveTo>
                  <a:lnTo>
                    <a:pt x="28916" y="1381124"/>
                  </a:lnTo>
                  <a:lnTo>
                    <a:pt x="845" y="1338843"/>
                  </a:lnTo>
                  <a:lnTo>
                    <a:pt x="0" y="1331553"/>
                  </a:lnTo>
                  <a:lnTo>
                    <a:pt x="0" y="1323974"/>
                  </a:lnTo>
                  <a:lnTo>
                    <a:pt x="0" y="49571"/>
                  </a:lnTo>
                  <a:lnTo>
                    <a:pt x="12889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2"/>
                  </a:lnTo>
                  <a:lnTo>
                    <a:pt x="5319712" y="53397"/>
                  </a:lnTo>
                  <a:lnTo>
                    <a:pt x="5319712" y="1327727"/>
                  </a:lnTo>
                  <a:lnTo>
                    <a:pt x="5300320" y="1367039"/>
                  </a:lnTo>
                  <a:lnTo>
                    <a:pt x="5270030" y="1380758"/>
                  </a:lnTo>
                  <a:lnTo>
                    <a:pt x="5266314" y="13811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6219824" y="2438400"/>
              <a:ext cx="54610" cy="1381125"/>
            </a:xfrm>
            <a:custGeom>
              <a:avLst/>
              <a:gdLst/>
              <a:ahLst/>
              <a:cxnLst/>
              <a:rect l="l" t="t" r="r" b="b"/>
              <a:pathLst>
                <a:path w="54610" h="1381125">
                  <a:moveTo>
                    <a:pt x="54519" y="1381124"/>
                  </a:moveTo>
                  <a:lnTo>
                    <a:pt x="49571" y="1381124"/>
                  </a:lnTo>
                  <a:lnTo>
                    <a:pt x="42280" y="1379674"/>
                  </a:lnTo>
                  <a:lnTo>
                    <a:pt x="7250" y="1352846"/>
                  </a:lnTo>
                  <a:lnTo>
                    <a:pt x="0" y="133155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323975"/>
                  </a:lnTo>
                  <a:lnTo>
                    <a:pt x="50414" y="1364385"/>
                  </a:lnTo>
                  <a:lnTo>
                    <a:pt x="52273" y="1375545"/>
                  </a:lnTo>
                  <a:lnTo>
                    <a:pt x="54519" y="138112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6426199" y="2540000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1A794A"/>
                </a:solidFill>
                <a:latin typeface="Arial"/>
                <a:cs typeface="Arial"/>
              </a:rPr>
              <a:t>A6</a:t>
            </a:r>
            <a:endParaRPr sz="165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877049" y="3505200"/>
            <a:ext cx="2114550" cy="180975"/>
          </a:xfrm>
          <a:custGeom>
            <a:avLst/>
            <a:gdLst/>
            <a:ahLst/>
            <a:cxnLst/>
            <a:rect l="l" t="t" r="r" b="b"/>
            <a:pathLst>
              <a:path w="2114550" h="180975">
                <a:moveTo>
                  <a:pt x="2030003" y="180974"/>
                </a:moveTo>
                <a:lnTo>
                  <a:pt x="84545" y="180974"/>
                </a:lnTo>
                <a:lnTo>
                  <a:pt x="78661" y="180395"/>
                </a:lnTo>
                <a:lnTo>
                  <a:pt x="35274" y="162423"/>
                </a:lnTo>
                <a:lnTo>
                  <a:pt x="9161" y="130604"/>
                </a:lnTo>
                <a:lnTo>
                  <a:pt x="0" y="96428"/>
                </a:lnTo>
                <a:lnTo>
                  <a:pt x="0" y="90487"/>
                </a:lnTo>
                <a:lnTo>
                  <a:pt x="0" y="84545"/>
                </a:lnTo>
                <a:lnTo>
                  <a:pt x="11948" y="45155"/>
                </a:lnTo>
                <a:lnTo>
                  <a:pt x="45154" y="11948"/>
                </a:lnTo>
                <a:lnTo>
                  <a:pt x="84545" y="0"/>
                </a:lnTo>
                <a:lnTo>
                  <a:pt x="2030003" y="0"/>
                </a:lnTo>
                <a:lnTo>
                  <a:pt x="2069393" y="11948"/>
                </a:lnTo>
                <a:lnTo>
                  <a:pt x="2102599" y="45155"/>
                </a:lnTo>
                <a:lnTo>
                  <a:pt x="2114549" y="84545"/>
                </a:lnTo>
                <a:lnTo>
                  <a:pt x="2114549" y="96428"/>
                </a:lnTo>
                <a:lnTo>
                  <a:pt x="2102599" y="135819"/>
                </a:lnTo>
                <a:lnTo>
                  <a:pt x="2069393" y="169025"/>
                </a:lnTo>
                <a:lnTo>
                  <a:pt x="2035887" y="180395"/>
                </a:lnTo>
                <a:lnTo>
                  <a:pt x="2030003" y="180974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6864350" y="2479548"/>
            <a:ext cx="4179570" cy="119697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Clinical</a:t>
            </a:r>
            <a:r>
              <a:rPr dirty="0" sz="1250" spc="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Turnaround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Reduction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Evaluation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process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reengineered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5-day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turnaround;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dedicated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evaluation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scheduling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team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created;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progress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reviewed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fortnightly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against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5-day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target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930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Service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Clinical</a:t>
            </a:r>
            <a:r>
              <a:rPr dirty="0" sz="9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Affairs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47699" y="3933825"/>
            <a:ext cx="5343525" cy="1162050"/>
            <a:chOff x="647699" y="3933825"/>
            <a:chExt cx="5343525" cy="1162050"/>
          </a:xfrm>
        </p:grpSpPr>
        <p:sp>
          <p:nvSpPr>
            <p:cNvPr id="19" name="object 19"/>
            <p:cNvSpPr/>
            <p:nvPr/>
          </p:nvSpPr>
          <p:spPr>
            <a:xfrm>
              <a:off x="671512" y="3933825"/>
              <a:ext cx="5320030" cy="1162050"/>
            </a:xfrm>
            <a:custGeom>
              <a:avLst/>
              <a:gdLst/>
              <a:ahLst/>
              <a:cxnLst/>
              <a:rect l="l" t="t" r="r" b="b"/>
              <a:pathLst>
                <a:path w="5320030" h="1162050">
                  <a:moveTo>
                    <a:pt x="5266314" y="1162049"/>
                  </a:moveTo>
                  <a:lnTo>
                    <a:pt x="28916" y="1162049"/>
                  </a:lnTo>
                  <a:lnTo>
                    <a:pt x="845" y="1119768"/>
                  </a:lnTo>
                  <a:lnTo>
                    <a:pt x="0" y="1112477"/>
                  </a:lnTo>
                  <a:lnTo>
                    <a:pt x="0" y="1104899"/>
                  </a:lnTo>
                  <a:lnTo>
                    <a:pt x="0" y="49571"/>
                  </a:lnTo>
                  <a:lnTo>
                    <a:pt x="12890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1" y="53397"/>
                  </a:lnTo>
                  <a:lnTo>
                    <a:pt x="5319711" y="1108651"/>
                  </a:lnTo>
                  <a:lnTo>
                    <a:pt x="5300319" y="1147963"/>
                  </a:lnTo>
                  <a:lnTo>
                    <a:pt x="5270030" y="1161683"/>
                  </a:lnTo>
                  <a:lnTo>
                    <a:pt x="5266314" y="1162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47699" y="3933825"/>
              <a:ext cx="54610" cy="1162050"/>
            </a:xfrm>
            <a:custGeom>
              <a:avLst/>
              <a:gdLst/>
              <a:ahLst/>
              <a:cxnLst/>
              <a:rect l="l" t="t" r="r" b="b"/>
              <a:pathLst>
                <a:path w="54609" h="1162050">
                  <a:moveTo>
                    <a:pt x="54519" y="1162049"/>
                  </a:moveTo>
                  <a:lnTo>
                    <a:pt x="49571" y="1162049"/>
                  </a:lnTo>
                  <a:lnTo>
                    <a:pt x="42281" y="1160599"/>
                  </a:lnTo>
                  <a:lnTo>
                    <a:pt x="7250" y="1133771"/>
                  </a:lnTo>
                  <a:lnTo>
                    <a:pt x="0" y="111247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104900"/>
                  </a:lnTo>
                  <a:lnTo>
                    <a:pt x="50414" y="1145310"/>
                  </a:lnTo>
                  <a:lnTo>
                    <a:pt x="52274" y="1156470"/>
                  </a:lnTo>
                  <a:lnTo>
                    <a:pt x="54519" y="11620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54075" y="4035425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1A794A"/>
                </a:solidFill>
                <a:latin typeface="Arial"/>
                <a:cs typeface="Arial"/>
              </a:rPr>
              <a:t>A3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04924" y="4781550"/>
            <a:ext cx="1866900" cy="180975"/>
          </a:xfrm>
          <a:custGeom>
            <a:avLst/>
            <a:gdLst/>
            <a:ahLst/>
            <a:cxnLst/>
            <a:rect l="l" t="t" r="r" b="b"/>
            <a:pathLst>
              <a:path w="1866900" h="180975">
                <a:moveTo>
                  <a:pt x="1782353" y="180974"/>
                </a:moveTo>
                <a:lnTo>
                  <a:pt x="84545" y="180974"/>
                </a:lnTo>
                <a:lnTo>
                  <a:pt x="78661" y="180394"/>
                </a:lnTo>
                <a:lnTo>
                  <a:pt x="35275" y="162423"/>
                </a:lnTo>
                <a:lnTo>
                  <a:pt x="9161" y="130604"/>
                </a:lnTo>
                <a:lnTo>
                  <a:pt x="0" y="96428"/>
                </a:lnTo>
                <a:lnTo>
                  <a:pt x="0" y="90487"/>
                </a:lnTo>
                <a:lnTo>
                  <a:pt x="0" y="84545"/>
                </a:lnTo>
                <a:lnTo>
                  <a:pt x="11948" y="45154"/>
                </a:lnTo>
                <a:lnTo>
                  <a:pt x="45155" y="11948"/>
                </a:lnTo>
                <a:lnTo>
                  <a:pt x="84545" y="0"/>
                </a:lnTo>
                <a:lnTo>
                  <a:pt x="1782353" y="0"/>
                </a:lnTo>
                <a:lnTo>
                  <a:pt x="1821744" y="11948"/>
                </a:lnTo>
                <a:lnTo>
                  <a:pt x="1854950" y="45154"/>
                </a:lnTo>
                <a:lnTo>
                  <a:pt x="1866899" y="84545"/>
                </a:lnTo>
                <a:lnTo>
                  <a:pt x="1866899" y="96428"/>
                </a:lnTo>
                <a:lnTo>
                  <a:pt x="1854950" y="135819"/>
                </a:lnTo>
                <a:lnTo>
                  <a:pt x="1821744" y="169025"/>
                </a:lnTo>
                <a:lnTo>
                  <a:pt x="1788238" y="180394"/>
                </a:lnTo>
                <a:lnTo>
                  <a:pt x="1782353" y="180974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292224" y="3974973"/>
            <a:ext cx="4459605" cy="9779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Unified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Marketing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Team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(UMT)</a:t>
            </a:r>
            <a:r>
              <a:rPr dirty="0" sz="12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Formation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12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UMT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charter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drafted,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roles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defined,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Robotics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Champion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appointed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per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region,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first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joint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meeting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within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2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weeks;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shared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P&amp;L view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established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930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Country</a:t>
            </a:r>
            <a:r>
              <a:rPr dirty="0" sz="9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Head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NSH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219824" y="3933825"/>
            <a:ext cx="5343525" cy="1162050"/>
            <a:chOff x="6219824" y="3933825"/>
            <a:chExt cx="5343525" cy="1162050"/>
          </a:xfrm>
        </p:grpSpPr>
        <p:sp>
          <p:nvSpPr>
            <p:cNvPr id="43" name="object 43"/>
            <p:cNvSpPr/>
            <p:nvPr/>
          </p:nvSpPr>
          <p:spPr>
            <a:xfrm>
              <a:off x="6243636" y="3933825"/>
              <a:ext cx="5320030" cy="1162050"/>
            </a:xfrm>
            <a:custGeom>
              <a:avLst/>
              <a:gdLst/>
              <a:ahLst/>
              <a:cxnLst/>
              <a:rect l="l" t="t" r="r" b="b"/>
              <a:pathLst>
                <a:path w="5320030" h="1162050">
                  <a:moveTo>
                    <a:pt x="5266314" y="1162049"/>
                  </a:moveTo>
                  <a:lnTo>
                    <a:pt x="28916" y="1162049"/>
                  </a:lnTo>
                  <a:lnTo>
                    <a:pt x="845" y="1119768"/>
                  </a:lnTo>
                  <a:lnTo>
                    <a:pt x="0" y="1112477"/>
                  </a:lnTo>
                  <a:lnTo>
                    <a:pt x="0" y="1104899"/>
                  </a:lnTo>
                  <a:lnTo>
                    <a:pt x="0" y="49571"/>
                  </a:lnTo>
                  <a:lnTo>
                    <a:pt x="12889" y="11379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2" y="53397"/>
                  </a:lnTo>
                  <a:lnTo>
                    <a:pt x="5319712" y="1108651"/>
                  </a:lnTo>
                  <a:lnTo>
                    <a:pt x="5300320" y="1147963"/>
                  </a:lnTo>
                  <a:lnTo>
                    <a:pt x="5270030" y="1161683"/>
                  </a:lnTo>
                  <a:lnTo>
                    <a:pt x="5266314" y="1162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219824" y="3933825"/>
              <a:ext cx="54610" cy="1162050"/>
            </a:xfrm>
            <a:custGeom>
              <a:avLst/>
              <a:gdLst/>
              <a:ahLst/>
              <a:cxnLst/>
              <a:rect l="l" t="t" r="r" b="b"/>
              <a:pathLst>
                <a:path w="54610" h="1162050">
                  <a:moveTo>
                    <a:pt x="54520" y="1162049"/>
                  </a:moveTo>
                  <a:lnTo>
                    <a:pt x="49571" y="1162049"/>
                  </a:lnTo>
                  <a:lnTo>
                    <a:pt x="42280" y="1160599"/>
                  </a:lnTo>
                  <a:lnTo>
                    <a:pt x="7250" y="1133771"/>
                  </a:lnTo>
                  <a:lnTo>
                    <a:pt x="0" y="111247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104900"/>
                  </a:lnTo>
                  <a:lnTo>
                    <a:pt x="50414" y="1145310"/>
                  </a:lnTo>
                  <a:lnTo>
                    <a:pt x="52273" y="1156470"/>
                  </a:lnTo>
                  <a:lnTo>
                    <a:pt x="54520" y="11620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6426199" y="4035425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003366"/>
                </a:solidFill>
                <a:latin typeface="Arial"/>
                <a:cs typeface="Arial"/>
              </a:rPr>
              <a:t>A7</a:t>
            </a:r>
            <a:endParaRPr sz="165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6877049" y="4781550"/>
            <a:ext cx="1847850" cy="180975"/>
          </a:xfrm>
          <a:custGeom>
            <a:avLst/>
            <a:gdLst/>
            <a:ahLst/>
            <a:cxnLst/>
            <a:rect l="l" t="t" r="r" b="b"/>
            <a:pathLst>
              <a:path w="1847850" h="180975">
                <a:moveTo>
                  <a:pt x="1763303" y="180974"/>
                </a:moveTo>
                <a:lnTo>
                  <a:pt x="84545" y="180974"/>
                </a:lnTo>
                <a:lnTo>
                  <a:pt x="78661" y="180394"/>
                </a:lnTo>
                <a:lnTo>
                  <a:pt x="35274" y="162423"/>
                </a:lnTo>
                <a:lnTo>
                  <a:pt x="9161" y="130604"/>
                </a:lnTo>
                <a:lnTo>
                  <a:pt x="0" y="96428"/>
                </a:lnTo>
                <a:lnTo>
                  <a:pt x="0" y="90487"/>
                </a:lnTo>
                <a:lnTo>
                  <a:pt x="0" y="84545"/>
                </a:lnTo>
                <a:lnTo>
                  <a:pt x="11948" y="45154"/>
                </a:lnTo>
                <a:lnTo>
                  <a:pt x="45154" y="11948"/>
                </a:lnTo>
                <a:lnTo>
                  <a:pt x="84545" y="0"/>
                </a:lnTo>
                <a:lnTo>
                  <a:pt x="1763303" y="0"/>
                </a:lnTo>
                <a:lnTo>
                  <a:pt x="1802693" y="11948"/>
                </a:lnTo>
                <a:lnTo>
                  <a:pt x="1835898" y="45154"/>
                </a:lnTo>
                <a:lnTo>
                  <a:pt x="1847849" y="84545"/>
                </a:lnTo>
                <a:lnTo>
                  <a:pt x="1847849" y="96428"/>
                </a:lnTo>
                <a:lnTo>
                  <a:pt x="1835898" y="135819"/>
                </a:lnTo>
                <a:lnTo>
                  <a:pt x="1802693" y="169025"/>
                </a:lnTo>
                <a:lnTo>
                  <a:pt x="1769187" y="180394"/>
                </a:lnTo>
                <a:lnTo>
                  <a:pt x="1763303" y="180974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6864350" y="3974973"/>
            <a:ext cx="4306570" cy="9779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Placement</a:t>
            </a:r>
            <a:r>
              <a:rPr dirty="0" sz="12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Rental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Model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Launch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12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Finance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team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build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India-specific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per-case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and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deferred-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payment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models;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pilot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3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hospitals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by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Day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45;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full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roll-out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by</a:t>
            </a:r>
            <a:r>
              <a:rPr dirty="0" sz="1100" spc="3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Day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90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930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Finance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Marketing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47699" y="5210175"/>
            <a:ext cx="5343525" cy="1162050"/>
            <a:chOff x="647699" y="5210175"/>
            <a:chExt cx="5343525" cy="1162050"/>
          </a:xfrm>
        </p:grpSpPr>
        <p:sp>
          <p:nvSpPr>
            <p:cNvPr id="25" name="object 25"/>
            <p:cNvSpPr/>
            <p:nvPr/>
          </p:nvSpPr>
          <p:spPr>
            <a:xfrm>
              <a:off x="671512" y="5210175"/>
              <a:ext cx="5320030" cy="1162050"/>
            </a:xfrm>
            <a:custGeom>
              <a:avLst/>
              <a:gdLst/>
              <a:ahLst/>
              <a:cxnLst/>
              <a:rect l="l" t="t" r="r" b="b"/>
              <a:pathLst>
                <a:path w="5320030" h="1162050">
                  <a:moveTo>
                    <a:pt x="5266314" y="1162049"/>
                  </a:moveTo>
                  <a:lnTo>
                    <a:pt x="28916" y="1162049"/>
                  </a:lnTo>
                  <a:lnTo>
                    <a:pt x="24664" y="1160598"/>
                  </a:lnTo>
                  <a:lnTo>
                    <a:pt x="845" y="1119767"/>
                  </a:lnTo>
                  <a:lnTo>
                    <a:pt x="0" y="1112477"/>
                  </a:lnTo>
                  <a:lnTo>
                    <a:pt x="0" y="1104899"/>
                  </a:lnTo>
                  <a:lnTo>
                    <a:pt x="0" y="49570"/>
                  </a:lnTo>
                  <a:lnTo>
                    <a:pt x="12890" y="11378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1" y="53397"/>
                  </a:lnTo>
                  <a:lnTo>
                    <a:pt x="5319711" y="1108652"/>
                  </a:lnTo>
                  <a:lnTo>
                    <a:pt x="5300319" y="1147963"/>
                  </a:lnTo>
                  <a:lnTo>
                    <a:pt x="5270030" y="1161683"/>
                  </a:lnTo>
                  <a:lnTo>
                    <a:pt x="5266314" y="11620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47699" y="5210175"/>
              <a:ext cx="54610" cy="1162050"/>
            </a:xfrm>
            <a:custGeom>
              <a:avLst/>
              <a:gdLst/>
              <a:ahLst/>
              <a:cxnLst/>
              <a:rect l="l" t="t" r="r" b="b"/>
              <a:pathLst>
                <a:path w="54609" h="1162050">
                  <a:moveTo>
                    <a:pt x="54519" y="1162049"/>
                  </a:moveTo>
                  <a:lnTo>
                    <a:pt x="49571" y="1162049"/>
                  </a:lnTo>
                  <a:lnTo>
                    <a:pt x="42281" y="1160599"/>
                  </a:lnTo>
                  <a:lnTo>
                    <a:pt x="7250" y="1133771"/>
                  </a:lnTo>
                  <a:lnTo>
                    <a:pt x="0" y="1112478"/>
                  </a:lnTo>
                  <a:lnTo>
                    <a:pt x="0" y="49571"/>
                  </a:lnTo>
                  <a:lnTo>
                    <a:pt x="22097" y="11380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4" y="5579"/>
                  </a:lnTo>
                  <a:lnTo>
                    <a:pt x="50414" y="16738"/>
                  </a:lnTo>
                  <a:lnTo>
                    <a:pt x="49194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104900"/>
                  </a:lnTo>
                  <a:lnTo>
                    <a:pt x="50414" y="1145310"/>
                  </a:lnTo>
                  <a:lnTo>
                    <a:pt x="52274" y="1156469"/>
                  </a:lnTo>
                  <a:lnTo>
                    <a:pt x="54519" y="11620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854075" y="5311775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003366"/>
                </a:solidFill>
                <a:latin typeface="Arial"/>
                <a:cs typeface="Arial"/>
              </a:rPr>
              <a:t>A4</a:t>
            </a:r>
            <a:endParaRPr sz="16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304924" y="6057900"/>
            <a:ext cx="2038350" cy="180975"/>
          </a:xfrm>
          <a:custGeom>
            <a:avLst/>
            <a:gdLst/>
            <a:ahLst/>
            <a:cxnLst/>
            <a:rect l="l" t="t" r="r" b="b"/>
            <a:pathLst>
              <a:path w="2038350" h="180975">
                <a:moveTo>
                  <a:pt x="1953803" y="180973"/>
                </a:moveTo>
                <a:lnTo>
                  <a:pt x="84545" y="180973"/>
                </a:lnTo>
                <a:lnTo>
                  <a:pt x="78661" y="180394"/>
                </a:lnTo>
                <a:lnTo>
                  <a:pt x="35275" y="162423"/>
                </a:lnTo>
                <a:lnTo>
                  <a:pt x="9161" y="130603"/>
                </a:lnTo>
                <a:lnTo>
                  <a:pt x="0" y="96427"/>
                </a:lnTo>
                <a:lnTo>
                  <a:pt x="0" y="90486"/>
                </a:lnTo>
                <a:lnTo>
                  <a:pt x="0" y="84545"/>
                </a:lnTo>
                <a:lnTo>
                  <a:pt x="11948" y="45154"/>
                </a:lnTo>
                <a:lnTo>
                  <a:pt x="45155" y="11947"/>
                </a:lnTo>
                <a:lnTo>
                  <a:pt x="84545" y="0"/>
                </a:lnTo>
                <a:lnTo>
                  <a:pt x="1953803" y="0"/>
                </a:lnTo>
                <a:lnTo>
                  <a:pt x="1993193" y="11947"/>
                </a:lnTo>
                <a:lnTo>
                  <a:pt x="2026400" y="45154"/>
                </a:lnTo>
                <a:lnTo>
                  <a:pt x="2038349" y="84545"/>
                </a:lnTo>
                <a:lnTo>
                  <a:pt x="2038349" y="96427"/>
                </a:lnTo>
                <a:lnTo>
                  <a:pt x="2026400" y="135817"/>
                </a:lnTo>
                <a:lnTo>
                  <a:pt x="1993193" y="169023"/>
                </a:lnTo>
                <a:lnTo>
                  <a:pt x="1959687" y="180394"/>
                </a:lnTo>
                <a:lnTo>
                  <a:pt x="1953803" y="180973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292224" y="5251323"/>
            <a:ext cx="4115435" cy="9779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Quotation</a:t>
            </a:r>
            <a:r>
              <a:rPr dirty="0" sz="125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SLA</a:t>
            </a:r>
            <a:r>
              <a:rPr dirty="0" sz="12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Implementation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12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48-hour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approval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SLA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enforced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via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CRM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workflow;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pre-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approved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pricing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bands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issued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all</a:t>
            </a:r>
            <a:r>
              <a:rPr dirty="0" sz="1100" spc="-1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ASMs;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compliance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tracked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weekly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930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Commercial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Excellence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219824" y="5210175"/>
            <a:ext cx="5343525" cy="1371600"/>
            <a:chOff x="6219824" y="5210175"/>
            <a:chExt cx="5343525" cy="1371600"/>
          </a:xfrm>
        </p:grpSpPr>
        <p:sp>
          <p:nvSpPr>
            <p:cNvPr id="49" name="object 49"/>
            <p:cNvSpPr/>
            <p:nvPr/>
          </p:nvSpPr>
          <p:spPr>
            <a:xfrm>
              <a:off x="6243636" y="5210175"/>
              <a:ext cx="5320030" cy="1371600"/>
            </a:xfrm>
            <a:custGeom>
              <a:avLst/>
              <a:gdLst/>
              <a:ahLst/>
              <a:cxnLst/>
              <a:rect l="l" t="t" r="r" b="b"/>
              <a:pathLst>
                <a:path w="5320030" h="1371600">
                  <a:moveTo>
                    <a:pt x="5266314" y="1371599"/>
                  </a:moveTo>
                  <a:lnTo>
                    <a:pt x="28916" y="1371599"/>
                  </a:lnTo>
                  <a:lnTo>
                    <a:pt x="845" y="1329318"/>
                  </a:lnTo>
                  <a:lnTo>
                    <a:pt x="0" y="1322027"/>
                  </a:lnTo>
                  <a:lnTo>
                    <a:pt x="0" y="1314449"/>
                  </a:lnTo>
                  <a:lnTo>
                    <a:pt x="0" y="49570"/>
                  </a:lnTo>
                  <a:lnTo>
                    <a:pt x="12889" y="11378"/>
                  </a:lnTo>
                  <a:lnTo>
                    <a:pt x="28916" y="0"/>
                  </a:lnTo>
                  <a:lnTo>
                    <a:pt x="5266314" y="0"/>
                  </a:lnTo>
                  <a:lnTo>
                    <a:pt x="5305626" y="19391"/>
                  </a:lnTo>
                  <a:lnTo>
                    <a:pt x="5319712" y="53397"/>
                  </a:lnTo>
                  <a:lnTo>
                    <a:pt x="5319712" y="1318202"/>
                  </a:lnTo>
                  <a:lnTo>
                    <a:pt x="5300320" y="1357513"/>
                  </a:lnTo>
                  <a:lnTo>
                    <a:pt x="5270030" y="1371233"/>
                  </a:lnTo>
                  <a:lnTo>
                    <a:pt x="5266314" y="1371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6219824" y="5210175"/>
              <a:ext cx="54610" cy="1371600"/>
            </a:xfrm>
            <a:custGeom>
              <a:avLst/>
              <a:gdLst/>
              <a:ahLst/>
              <a:cxnLst/>
              <a:rect l="l" t="t" r="r" b="b"/>
              <a:pathLst>
                <a:path w="54610" h="1371600">
                  <a:moveTo>
                    <a:pt x="54520" y="1371599"/>
                  </a:moveTo>
                  <a:lnTo>
                    <a:pt x="49571" y="1371599"/>
                  </a:lnTo>
                  <a:lnTo>
                    <a:pt x="42280" y="1370149"/>
                  </a:lnTo>
                  <a:lnTo>
                    <a:pt x="7250" y="1343321"/>
                  </a:lnTo>
                  <a:lnTo>
                    <a:pt x="0" y="1322028"/>
                  </a:lnTo>
                  <a:lnTo>
                    <a:pt x="0" y="49571"/>
                  </a:lnTo>
                  <a:lnTo>
                    <a:pt x="22097" y="11380"/>
                  </a:lnTo>
                  <a:lnTo>
                    <a:pt x="49571" y="0"/>
                  </a:lnTo>
                  <a:lnTo>
                    <a:pt x="54519" y="0"/>
                  </a:lnTo>
                  <a:lnTo>
                    <a:pt x="52273" y="5579"/>
                  </a:lnTo>
                  <a:lnTo>
                    <a:pt x="50414" y="16738"/>
                  </a:lnTo>
                  <a:lnTo>
                    <a:pt x="49193" y="25541"/>
                  </a:lnTo>
                  <a:lnTo>
                    <a:pt x="48322" y="35211"/>
                  </a:lnTo>
                  <a:lnTo>
                    <a:pt x="47799" y="45747"/>
                  </a:lnTo>
                  <a:lnTo>
                    <a:pt x="47625" y="57150"/>
                  </a:lnTo>
                  <a:lnTo>
                    <a:pt x="47625" y="1314450"/>
                  </a:lnTo>
                  <a:lnTo>
                    <a:pt x="50414" y="1354860"/>
                  </a:lnTo>
                  <a:lnTo>
                    <a:pt x="52273" y="1366019"/>
                  </a:lnTo>
                  <a:lnTo>
                    <a:pt x="54520" y="13715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6426199" y="5311775"/>
            <a:ext cx="29337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25" b="1">
                <a:solidFill>
                  <a:srgbClr val="C77800"/>
                </a:solidFill>
                <a:latin typeface="Arial"/>
                <a:cs typeface="Arial"/>
              </a:rPr>
              <a:t>A8</a:t>
            </a:r>
            <a:endParaRPr sz="165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6877049" y="6267450"/>
            <a:ext cx="1857375" cy="180975"/>
          </a:xfrm>
          <a:custGeom>
            <a:avLst/>
            <a:gdLst/>
            <a:ahLst/>
            <a:cxnLst/>
            <a:rect l="l" t="t" r="r" b="b"/>
            <a:pathLst>
              <a:path w="1857375" h="180975">
                <a:moveTo>
                  <a:pt x="1772828" y="180974"/>
                </a:moveTo>
                <a:lnTo>
                  <a:pt x="84545" y="180974"/>
                </a:lnTo>
                <a:lnTo>
                  <a:pt x="78661" y="180394"/>
                </a:lnTo>
                <a:lnTo>
                  <a:pt x="35274" y="162423"/>
                </a:lnTo>
                <a:lnTo>
                  <a:pt x="9161" y="130603"/>
                </a:lnTo>
                <a:lnTo>
                  <a:pt x="0" y="96428"/>
                </a:lnTo>
                <a:lnTo>
                  <a:pt x="0" y="90487"/>
                </a:lnTo>
                <a:lnTo>
                  <a:pt x="0" y="84545"/>
                </a:lnTo>
                <a:lnTo>
                  <a:pt x="11948" y="45154"/>
                </a:lnTo>
                <a:lnTo>
                  <a:pt x="45154" y="11948"/>
                </a:lnTo>
                <a:lnTo>
                  <a:pt x="84545" y="0"/>
                </a:lnTo>
                <a:lnTo>
                  <a:pt x="1772828" y="0"/>
                </a:lnTo>
                <a:lnTo>
                  <a:pt x="1812218" y="11948"/>
                </a:lnTo>
                <a:lnTo>
                  <a:pt x="1845425" y="45154"/>
                </a:lnTo>
                <a:lnTo>
                  <a:pt x="1857374" y="84545"/>
                </a:lnTo>
                <a:lnTo>
                  <a:pt x="1857374" y="96428"/>
                </a:lnTo>
                <a:lnTo>
                  <a:pt x="1845424" y="135818"/>
                </a:lnTo>
                <a:lnTo>
                  <a:pt x="1812218" y="169025"/>
                </a:lnTo>
                <a:lnTo>
                  <a:pt x="1778712" y="180394"/>
                </a:lnTo>
                <a:lnTo>
                  <a:pt x="1772828" y="180974"/>
                </a:lnTo>
                <a:close/>
              </a:path>
            </a:pathLst>
          </a:custGeom>
          <a:solidFill>
            <a:srgbClr val="EDF2F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6864350" y="5251323"/>
            <a:ext cx="4431030" cy="118745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5-Year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Warranty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Programme</a:t>
            </a:r>
            <a:r>
              <a:rPr dirty="0" sz="1250" spc="-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Activation</a:t>
            </a:r>
            <a:endParaRPr sz="1250">
              <a:latin typeface="Arial"/>
              <a:cs typeface="Arial"/>
            </a:endParaRPr>
          </a:p>
          <a:p>
            <a:pPr algn="just"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ROSA</a:t>
            </a:r>
            <a:r>
              <a:rPr dirty="0" sz="1100" spc="-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5-year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comprehensive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warranty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positioned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lead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commercial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offer;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sales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tools,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one-pagers,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and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objection-handling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scripts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updated;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all</a:t>
            </a:r>
            <a:r>
              <a:rPr dirty="0" sz="110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reps</a:t>
            </a:r>
            <a:r>
              <a:rPr dirty="0" sz="1100" spc="3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trained</a:t>
            </a:r>
            <a:endParaRPr sz="1100">
              <a:latin typeface="Arial"/>
              <a:cs typeface="Arial"/>
            </a:endParaRPr>
          </a:p>
          <a:p>
            <a:pPr marL="107314">
              <a:lnSpc>
                <a:spcPct val="100000"/>
              </a:lnSpc>
              <a:spcBef>
                <a:spcPts val="85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Owner:</a:t>
            </a:r>
            <a:r>
              <a:rPr dirty="0" sz="95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Marketing</a:t>
            </a:r>
            <a:r>
              <a:rPr dirty="0" sz="95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Training</a:t>
            </a:r>
            <a:endParaRPr sz="95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6199" y="6734175"/>
            <a:ext cx="12058650" cy="123825"/>
          </a:xfrm>
          <a:custGeom>
            <a:avLst/>
            <a:gdLst/>
            <a:ahLst/>
            <a:cxnLst/>
            <a:rect l="l" t="t" r="r" b="b"/>
            <a:pathLst>
              <a:path w="12058650" h="123825">
                <a:moveTo>
                  <a:pt x="0" y="0"/>
                </a:moveTo>
                <a:lnTo>
                  <a:pt x="12058649" y="0"/>
                </a:lnTo>
                <a:lnTo>
                  <a:pt x="12058649" y="123825"/>
                </a:lnTo>
                <a:lnTo>
                  <a:pt x="0" y="123825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634999" y="6759575"/>
            <a:ext cx="471043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Feedback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Survey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+</a:t>
            </a:r>
            <a:r>
              <a:rPr dirty="0" sz="800" spc="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Framework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0"/>
                  </a:lnTo>
                  <a:lnTo>
                    <a:pt x="12134837" y="9525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14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Implementation</a:t>
            </a:r>
            <a:r>
              <a:rPr dirty="0" spc="-15"/>
              <a:t> </a:t>
            </a:r>
            <a:r>
              <a:rPr dirty="0"/>
              <a:t>Timeline</a:t>
            </a:r>
            <a:r>
              <a:rPr dirty="0" spc="-15"/>
              <a:t> </a:t>
            </a:r>
            <a:r>
              <a:rPr dirty="0"/>
              <a:t>—</a:t>
            </a:r>
            <a:r>
              <a:rPr dirty="0" spc="-10"/>
              <a:t> </a:t>
            </a:r>
            <a:r>
              <a:rPr dirty="0"/>
              <a:t>90-Day</a:t>
            </a:r>
            <a:r>
              <a:rPr dirty="0" spc="-15"/>
              <a:t> </a:t>
            </a:r>
            <a:r>
              <a:rPr dirty="0"/>
              <a:t>Revival</a:t>
            </a:r>
            <a:r>
              <a:rPr dirty="0" spc="-15"/>
              <a:t> </a:t>
            </a:r>
            <a:r>
              <a:rPr dirty="0" spc="-10"/>
              <a:t>Sprint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Three sequential phases, each building on the previous, with measurable milestone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gates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162050"/>
            <a:ext cx="3486150" cy="5295900"/>
            <a:chOff x="647699" y="1162050"/>
            <a:chExt cx="3486150" cy="5295900"/>
          </a:xfrm>
        </p:grpSpPr>
        <p:sp>
          <p:nvSpPr>
            <p:cNvPr id="7" name="object 7"/>
            <p:cNvSpPr/>
            <p:nvPr/>
          </p:nvSpPr>
          <p:spPr>
            <a:xfrm>
              <a:off x="647699" y="1190625"/>
              <a:ext cx="3486150" cy="5267325"/>
            </a:xfrm>
            <a:custGeom>
              <a:avLst/>
              <a:gdLst/>
              <a:ahLst/>
              <a:cxnLst/>
              <a:rect l="l" t="t" r="r" b="b"/>
              <a:pathLst>
                <a:path w="3486150" h="5267325">
                  <a:moveTo>
                    <a:pt x="3414953" y="5267324"/>
                  </a:moveTo>
                  <a:lnTo>
                    <a:pt x="71196" y="5267324"/>
                  </a:lnTo>
                  <a:lnTo>
                    <a:pt x="66241" y="5266836"/>
                  </a:lnTo>
                  <a:lnTo>
                    <a:pt x="29705" y="5251702"/>
                  </a:lnTo>
                  <a:lnTo>
                    <a:pt x="3885" y="5215661"/>
                  </a:lnTo>
                  <a:lnTo>
                    <a:pt x="0" y="5196127"/>
                  </a:lnTo>
                  <a:lnTo>
                    <a:pt x="0" y="5191124"/>
                  </a:lnTo>
                  <a:lnTo>
                    <a:pt x="0" y="44497"/>
                  </a:lnTo>
                  <a:lnTo>
                    <a:pt x="25856" y="11737"/>
                  </a:lnTo>
                  <a:lnTo>
                    <a:pt x="66241" y="304"/>
                  </a:lnTo>
                  <a:lnTo>
                    <a:pt x="71196" y="0"/>
                  </a:lnTo>
                  <a:lnTo>
                    <a:pt x="3414953" y="0"/>
                  </a:lnTo>
                  <a:lnTo>
                    <a:pt x="3456444" y="9763"/>
                  </a:lnTo>
                  <a:lnTo>
                    <a:pt x="3485661" y="41400"/>
                  </a:lnTo>
                  <a:lnTo>
                    <a:pt x="3486149" y="44497"/>
                  </a:lnTo>
                  <a:lnTo>
                    <a:pt x="3486149" y="5196127"/>
                  </a:lnTo>
                  <a:lnTo>
                    <a:pt x="3470527" y="5237618"/>
                  </a:lnTo>
                  <a:lnTo>
                    <a:pt x="3434487" y="5263438"/>
                  </a:lnTo>
                  <a:lnTo>
                    <a:pt x="3419908" y="5266836"/>
                  </a:lnTo>
                  <a:lnTo>
                    <a:pt x="3414953" y="52673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7821" y="1162050"/>
              <a:ext cx="3486150" cy="74295"/>
            </a:xfrm>
            <a:custGeom>
              <a:avLst/>
              <a:gdLst/>
              <a:ahLst/>
              <a:cxnLst/>
              <a:rect l="l" t="t" r="r" b="b"/>
              <a:pathLst>
                <a:path w="3486150" h="74294">
                  <a:moveTo>
                    <a:pt x="0" y="73680"/>
                  </a:moveTo>
                  <a:lnTo>
                    <a:pt x="12708" y="33857"/>
                  </a:lnTo>
                  <a:lnTo>
                    <a:pt x="46917" y="5800"/>
                  </a:lnTo>
                  <a:lnTo>
                    <a:pt x="76078" y="0"/>
                  </a:lnTo>
                  <a:lnTo>
                    <a:pt x="3409828" y="0"/>
                  </a:lnTo>
                  <a:lnTo>
                    <a:pt x="3452170" y="12830"/>
                  </a:lnTo>
                  <a:lnTo>
                    <a:pt x="3480227" y="47039"/>
                  </a:lnTo>
                  <a:lnTo>
                    <a:pt x="3483550" y="57240"/>
                  </a:lnTo>
                  <a:lnTo>
                    <a:pt x="68571" y="57240"/>
                  </a:lnTo>
                  <a:lnTo>
                    <a:pt x="61209" y="57512"/>
                  </a:lnTo>
                  <a:lnTo>
                    <a:pt x="15051" y="64515"/>
                  </a:lnTo>
                  <a:lnTo>
                    <a:pt x="1811" y="71243"/>
                  </a:lnTo>
                  <a:lnTo>
                    <a:pt x="0" y="73680"/>
                  </a:lnTo>
                  <a:close/>
                </a:path>
                <a:path w="3486150" h="74294">
                  <a:moveTo>
                    <a:pt x="3485906" y="73680"/>
                  </a:moveTo>
                  <a:lnTo>
                    <a:pt x="3448324" y="59566"/>
                  </a:lnTo>
                  <a:lnTo>
                    <a:pt x="3417334" y="57240"/>
                  </a:lnTo>
                  <a:lnTo>
                    <a:pt x="3483550" y="57240"/>
                  </a:lnTo>
                  <a:lnTo>
                    <a:pt x="3484480" y="60943"/>
                  </a:lnTo>
                  <a:lnTo>
                    <a:pt x="3484577" y="61331"/>
                  </a:lnTo>
                  <a:lnTo>
                    <a:pt x="3485665" y="68693"/>
                  </a:lnTo>
                  <a:lnTo>
                    <a:pt x="3485788" y="71243"/>
                  </a:lnTo>
                  <a:lnTo>
                    <a:pt x="3485906" y="7368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38199" y="2143125"/>
              <a:ext cx="3105150" cy="9525"/>
            </a:xfrm>
            <a:custGeom>
              <a:avLst/>
              <a:gdLst/>
              <a:ahLst/>
              <a:cxnLst/>
              <a:rect l="l" t="t" r="r" b="b"/>
              <a:pathLst>
                <a:path w="3105150" h="9525">
                  <a:moveTo>
                    <a:pt x="31051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105149" y="0"/>
                  </a:lnTo>
                  <a:lnTo>
                    <a:pt x="3105149" y="9524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25500" y="1354917"/>
            <a:ext cx="1845945" cy="69088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P</a:t>
            </a:r>
            <a:r>
              <a:rPr dirty="0" sz="950" spc="-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H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</a:t>
            </a:r>
            <a:r>
              <a:rPr dirty="0" sz="950" spc="-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950" spc="3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Days 1 – </a:t>
            </a:r>
            <a:r>
              <a:rPr dirty="0" sz="1650" spc="-25" b="1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250" b="1">
                <a:solidFill>
                  <a:srgbClr val="F0A500"/>
                </a:solidFill>
                <a:latin typeface="Arial"/>
                <a:cs typeface="Arial"/>
              </a:rPr>
              <a:t>STABILISE</a:t>
            </a:r>
            <a:r>
              <a:rPr dirty="0" sz="12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0A500"/>
                </a:solidFill>
                <a:latin typeface="Arial"/>
                <a:cs typeface="Arial"/>
              </a:rPr>
              <a:t>&amp;</a:t>
            </a:r>
            <a:r>
              <a:rPr dirty="0" sz="12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0A500"/>
                </a:solidFill>
                <a:latin typeface="Arial"/>
                <a:cs typeface="Arial"/>
              </a:rPr>
              <a:t>STAFF</a:t>
            </a:r>
            <a:r>
              <a:rPr dirty="0" sz="1250" spc="-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50" spc="-25" b="1">
                <a:solidFill>
                  <a:srgbClr val="F0A500"/>
                </a:solidFill>
                <a:latin typeface="Arial"/>
                <a:cs typeface="Arial"/>
              </a:rPr>
              <a:t>UP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38199" y="2362200"/>
            <a:ext cx="3105150" cy="3924300"/>
            <a:chOff x="838199" y="2362200"/>
            <a:chExt cx="3105150" cy="3924300"/>
          </a:xfrm>
        </p:grpSpPr>
        <p:sp>
          <p:nvSpPr>
            <p:cNvPr id="12" name="object 12"/>
            <p:cNvSpPr/>
            <p:nvPr/>
          </p:nvSpPr>
          <p:spPr>
            <a:xfrm>
              <a:off x="866762" y="2362212"/>
              <a:ext cx="38100" cy="1924050"/>
            </a:xfrm>
            <a:custGeom>
              <a:avLst/>
              <a:gdLst/>
              <a:ahLst/>
              <a:cxnLst/>
              <a:rect l="l" t="t" r="r" b="b"/>
              <a:pathLst>
                <a:path w="38100" h="1924050">
                  <a:moveTo>
                    <a:pt x="38100" y="1902472"/>
                  </a:moveTo>
                  <a:lnTo>
                    <a:pt x="21577" y="1885950"/>
                  </a:lnTo>
                  <a:lnTo>
                    <a:pt x="16535" y="1885950"/>
                  </a:lnTo>
                  <a:lnTo>
                    <a:pt x="0" y="1902472"/>
                  </a:lnTo>
                  <a:lnTo>
                    <a:pt x="0" y="1907514"/>
                  </a:lnTo>
                  <a:lnTo>
                    <a:pt x="16535" y="1924037"/>
                  </a:lnTo>
                  <a:lnTo>
                    <a:pt x="21577" y="1924037"/>
                  </a:lnTo>
                  <a:lnTo>
                    <a:pt x="38100" y="1907514"/>
                  </a:lnTo>
                  <a:lnTo>
                    <a:pt x="38100" y="1905000"/>
                  </a:lnTo>
                  <a:lnTo>
                    <a:pt x="38100" y="1902472"/>
                  </a:lnTo>
                  <a:close/>
                </a:path>
                <a:path w="38100" h="1924050">
                  <a:moveTo>
                    <a:pt x="38100" y="1388122"/>
                  </a:moveTo>
                  <a:lnTo>
                    <a:pt x="21577" y="1371600"/>
                  </a:lnTo>
                  <a:lnTo>
                    <a:pt x="16535" y="1371600"/>
                  </a:lnTo>
                  <a:lnTo>
                    <a:pt x="0" y="1388122"/>
                  </a:lnTo>
                  <a:lnTo>
                    <a:pt x="0" y="1393164"/>
                  </a:lnTo>
                  <a:lnTo>
                    <a:pt x="16535" y="1409687"/>
                  </a:lnTo>
                  <a:lnTo>
                    <a:pt x="21577" y="1409687"/>
                  </a:lnTo>
                  <a:lnTo>
                    <a:pt x="38100" y="1393164"/>
                  </a:lnTo>
                  <a:lnTo>
                    <a:pt x="38100" y="1390650"/>
                  </a:lnTo>
                  <a:lnTo>
                    <a:pt x="38100" y="1388122"/>
                  </a:lnTo>
                  <a:close/>
                </a:path>
                <a:path w="38100" h="1924050">
                  <a:moveTo>
                    <a:pt x="38100" y="1102372"/>
                  </a:moveTo>
                  <a:lnTo>
                    <a:pt x="21577" y="1085850"/>
                  </a:lnTo>
                  <a:lnTo>
                    <a:pt x="16535" y="1085850"/>
                  </a:lnTo>
                  <a:lnTo>
                    <a:pt x="0" y="1102372"/>
                  </a:lnTo>
                  <a:lnTo>
                    <a:pt x="0" y="1107414"/>
                  </a:lnTo>
                  <a:lnTo>
                    <a:pt x="16535" y="1123937"/>
                  </a:lnTo>
                  <a:lnTo>
                    <a:pt x="21577" y="1123937"/>
                  </a:lnTo>
                  <a:lnTo>
                    <a:pt x="38100" y="1107414"/>
                  </a:lnTo>
                  <a:lnTo>
                    <a:pt x="38100" y="1104900"/>
                  </a:lnTo>
                  <a:lnTo>
                    <a:pt x="38100" y="1102372"/>
                  </a:lnTo>
                  <a:close/>
                </a:path>
                <a:path w="38100" h="1924050">
                  <a:moveTo>
                    <a:pt x="38100" y="588022"/>
                  </a:moveTo>
                  <a:lnTo>
                    <a:pt x="21577" y="571500"/>
                  </a:lnTo>
                  <a:lnTo>
                    <a:pt x="16535" y="571500"/>
                  </a:lnTo>
                  <a:lnTo>
                    <a:pt x="0" y="588022"/>
                  </a:lnTo>
                  <a:lnTo>
                    <a:pt x="0" y="593064"/>
                  </a:lnTo>
                  <a:lnTo>
                    <a:pt x="16535" y="609587"/>
                  </a:lnTo>
                  <a:lnTo>
                    <a:pt x="21577" y="609587"/>
                  </a:lnTo>
                  <a:lnTo>
                    <a:pt x="38100" y="593064"/>
                  </a:lnTo>
                  <a:lnTo>
                    <a:pt x="38100" y="590550"/>
                  </a:lnTo>
                  <a:lnTo>
                    <a:pt x="38100" y="588022"/>
                  </a:lnTo>
                  <a:close/>
                </a:path>
                <a:path w="38100" h="1924050">
                  <a:moveTo>
                    <a:pt x="38100" y="302272"/>
                  </a:moveTo>
                  <a:lnTo>
                    <a:pt x="21577" y="285750"/>
                  </a:lnTo>
                  <a:lnTo>
                    <a:pt x="16535" y="285750"/>
                  </a:lnTo>
                  <a:lnTo>
                    <a:pt x="0" y="302272"/>
                  </a:lnTo>
                  <a:lnTo>
                    <a:pt x="0" y="307314"/>
                  </a:lnTo>
                  <a:lnTo>
                    <a:pt x="16535" y="323850"/>
                  </a:lnTo>
                  <a:lnTo>
                    <a:pt x="21577" y="323850"/>
                  </a:lnTo>
                  <a:lnTo>
                    <a:pt x="38100" y="307314"/>
                  </a:lnTo>
                  <a:lnTo>
                    <a:pt x="38100" y="304800"/>
                  </a:lnTo>
                  <a:lnTo>
                    <a:pt x="38100" y="302272"/>
                  </a:lnTo>
                  <a:close/>
                </a:path>
                <a:path w="38100" h="192405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FFFFFF">
                <a:alpha val="921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38199" y="5295900"/>
              <a:ext cx="3105150" cy="990600"/>
            </a:xfrm>
            <a:custGeom>
              <a:avLst/>
              <a:gdLst/>
              <a:ahLst/>
              <a:cxnLst/>
              <a:rect l="l" t="t" r="r" b="b"/>
              <a:pathLst>
                <a:path w="3105150" h="990600">
                  <a:moveTo>
                    <a:pt x="3051752" y="990599"/>
                  </a:moveTo>
                  <a:lnTo>
                    <a:pt x="53397" y="990599"/>
                  </a:lnTo>
                  <a:lnTo>
                    <a:pt x="49681" y="990233"/>
                  </a:lnTo>
                  <a:lnTo>
                    <a:pt x="14085" y="971206"/>
                  </a:lnTo>
                  <a:lnTo>
                    <a:pt x="0" y="937202"/>
                  </a:lnTo>
                  <a:lnTo>
                    <a:pt x="0" y="933449"/>
                  </a:lnTo>
                  <a:lnTo>
                    <a:pt x="0" y="53397"/>
                  </a:lnTo>
                  <a:lnTo>
                    <a:pt x="19392" y="14084"/>
                  </a:lnTo>
                  <a:lnTo>
                    <a:pt x="53397" y="0"/>
                  </a:lnTo>
                  <a:lnTo>
                    <a:pt x="3051752" y="0"/>
                  </a:lnTo>
                  <a:lnTo>
                    <a:pt x="3091064" y="19391"/>
                  </a:lnTo>
                  <a:lnTo>
                    <a:pt x="3105149" y="53397"/>
                  </a:lnTo>
                  <a:lnTo>
                    <a:pt x="3105149" y="937202"/>
                  </a:lnTo>
                  <a:lnTo>
                    <a:pt x="3085757" y="976513"/>
                  </a:lnTo>
                  <a:lnTo>
                    <a:pt x="3055468" y="990233"/>
                  </a:lnTo>
                  <a:lnTo>
                    <a:pt x="3051752" y="990599"/>
                  </a:lnTo>
                  <a:close/>
                </a:path>
              </a:pathLst>
            </a:custGeom>
            <a:solidFill>
              <a:srgbClr val="FFFFFF">
                <a:alpha val="121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62012" y="5657862"/>
              <a:ext cx="38100" cy="447675"/>
            </a:xfrm>
            <a:custGeom>
              <a:avLst/>
              <a:gdLst/>
              <a:ahLst/>
              <a:cxnLst/>
              <a:rect l="l" t="t" r="r" b="b"/>
              <a:pathLst>
                <a:path w="38100" h="447675">
                  <a:moveTo>
                    <a:pt x="38100" y="426097"/>
                  </a:moveTo>
                  <a:lnTo>
                    <a:pt x="21577" y="409575"/>
                  </a:lnTo>
                  <a:lnTo>
                    <a:pt x="16535" y="409575"/>
                  </a:lnTo>
                  <a:lnTo>
                    <a:pt x="0" y="426097"/>
                  </a:lnTo>
                  <a:lnTo>
                    <a:pt x="0" y="431139"/>
                  </a:lnTo>
                  <a:lnTo>
                    <a:pt x="16535" y="447662"/>
                  </a:lnTo>
                  <a:lnTo>
                    <a:pt x="21577" y="447662"/>
                  </a:lnTo>
                  <a:lnTo>
                    <a:pt x="38100" y="431139"/>
                  </a:lnTo>
                  <a:lnTo>
                    <a:pt x="38100" y="428625"/>
                  </a:lnTo>
                  <a:lnTo>
                    <a:pt x="38100" y="426097"/>
                  </a:lnTo>
                  <a:close/>
                </a:path>
                <a:path w="38100" h="447675">
                  <a:moveTo>
                    <a:pt x="38100" y="216547"/>
                  </a:moveTo>
                  <a:lnTo>
                    <a:pt x="21577" y="200025"/>
                  </a:lnTo>
                  <a:lnTo>
                    <a:pt x="16535" y="200025"/>
                  </a:lnTo>
                  <a:lnTo>
                    <a:pt x="0" y="216547"/>
                  </a:lnTo>
                  <a:lnTo>
                    <a:pt x="0" y="221589"/>
                  </a:lnTo>
                  <a:lnTo>
                    <a:pt x="16535" y="238112"/>
                  </a:lnTo>
                  <a:lnTo>
                    <a:pt x="21577" y="238112"/>
                  </a:lnTo>
                  <a:lnTo>
                    <a:pt x="38100" y="221589"/>
                  </a:lnTo>
                  <a:lnTo>
                    <a:pt x="38100" y="219075"/>
                  </a:lnTo>
                  <a:lnTo>
                    <a:pt x="38100" y="216547"/>
                  </a:lnTo>
                  <a:close/>
                </a:path>
                <a:path w="38100" h="4476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FFFFFF">
                <a:alpha val="850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996950" y="2263775"/>
            <a:ext cx="2924175" cy="20828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Launch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CSR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recruitment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drive;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target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6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hires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Submit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demo</a:t>
            </a:r>
            <a:r>
              <a:rPr dirty="0" sz="110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unit</a:t>
            </a:r>
            <a:r>
              <a:rPr dirty="0" sz="110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procurement</a:t>
            </a:r>
            <a:r>
              <a:rPr dirty="0" sz="110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business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case</a:t>
            </a:r>
            <a:endParaRPr sz="1100">
              <a:latin typeface="Arial"/>
              <a:cs typeface="Arial"/>
            </a:endParaRPr>
          </a:p>
          <a:p>
            <a:pPr marL="12700" marR="610870">
              <a:lnSpc>
                <a:spcPct val="136400"/>
              </a:lnSpc>
              <a:spcBef>
                <a:spcPts val="45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Draft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UMT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charter;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appoint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Regional Champions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Issue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48-hr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quotation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SLA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across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all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regions</a:t>
            </a:r>
            <a:endParaRPr sz="1100">
              <a:latin typeface="Arial"/>
              <a:cs typeface="Arial"/>
            </a:endParaRPr>
          </a:p>
          <a:p>
            <a:pPr marL="12700" marR="92075">
              <a:lnSpc>
                <a:spcPct val="1420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Resolve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territory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demarcation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distributor conflicts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Activate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5-year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warranty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sales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toolkit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9800" y="5315585"/>
            <a:ext cx="2084705" cy="84645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Phase</a:t>
            </a:r>
            <a:r>
              <a:rPr dirty="0" sz="1050" spc="-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r>
              <a:rPr dirty="0" sz="1050" spc="-20" b="1">
                <a:solidFill>
                  <a:srgbClr val="F0A500"/>
                </a:solidFill>
                <a:latin typeface="Arial"/>
                <a:cs typeface="Arial"/>
              </a:rPr>
              <a:t> KPIs</a:t>
            </a:r>
            <a:endParaRPr sz="1050">
              <a:latin typeface="Arial"/>
              <a:cs typeface="Arial"/>
            </a:endParaRPr>
          </a:p>
          <a:p>
            <a:pPr marL="164465">
              <a:lnSpc>
                <a:spcPct val="100000"/>
              </a:lnSpc>
              <a:spcBef>
                <a:spcPts val="415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6</a:t>
            </a:r>
            <a:r>
              <a:rPr dirty="0" sz="9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CSR</a:t>
            </a:r>
            <a:r>
              <a:rPr dirty="0" sz="9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offers</a:t>
            </a:r>
            <a:r>
              <a:rPr dirty="0" sz="9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accepted</a:t>
            </a:r>
            <a:endParaRPr sz="950">
              <a:latin typeface="Arial"/>
              <a:cs typeface="Arial"/>
            </a:endParaRPr>
          </a:p>
          <a:p>
            <a:pPr marL="164465" marR="5080">
              <a:lnSpc>
                <a:spcPts val="1650"/>
              </a:lnSpc>
              <a:spcBef>
                <a:spcPts val="3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Demo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procurement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case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approved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Quotation</a:t>
            </a:r>
            <a:r>
              <a:rPr dirty="0" sz="95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SLA</a:t>
            </a:r>
            <a:r>
              <a:rPr dirty="0" sz="95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compliance</a:t>
            </a:r>
            <a:r>
              <a:rPr dirty="0" sz="950" spc="114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&gt;80%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362449" y="1162050"/>
            <a:ext cx="3486150" cy="5295900"/>
            <a:chOff x="4362449" y="1162050"/>
            <a:chExt cx="3486150" cy="5295900"/>
          </a:xfrm>
        </p:grpSpPr>
        <p:sp>
          <p:nvSpPr>
            <p:cNvPr id="18" name="object 18"/>
            <p:cNvSpPr/>
            <p:nvPr/>
          </p:nvSpPr>
          <p:spPr>
            <a:xfrm>
              <a:off x="4362449" y="1190625"/>
              <a:ext cx="3486150" cy="5267325"/>
            </a:xfrm>
            <a:custGeom>
              <a:avLst/>
              <a:gdLst/>
              <a:ahLst/>
              <a:cxnLst/>
              <a:rect l="l" t="t" r="r" b="b"/>
              <a:pathLst>
                <a:path w="3486150" h="5267325">
                  <a:moveTo>
                    <a:pt x="3414952" y="5267324"/>
                  </a:moveTo>
                  <a:lnTo>
                    <a:pt x="71196" y="5267324"/>
                  </a:lnTo>
                  <a:lnTo>
                    <a:pt x="66241" y="5266836"/>
                  </a:lnTo>
                  <a:lnTo>
                    <a:pt x="29704" y="5251702"/>
                  </a:lnTo>
                  <a:lnTo>
                    <a:pt x="3885" y="5215661"/>
                  </a:lnTo>
                  <a:lnTo>
                    <a:pt x="0" y="5196127"/>
                  </a:lnTo>
                  <a:lnTo>
                    <a:pt x="0" y="5191124"/>
                  </a:lnTo>
                  <a:lnTo>
                    <a:pt x="0" y="44497"/>
                  </a:lnTo>
                  <a:lnTo>
                    <a:pt x="25855" y="11737"/>
                  </a:lnTo>
                  <a:lnTo>
                    <a:pt x="66241" y="304"/>
                  </a:lnTo>
                  <a:lnTo>
                    <a:pt x="71196" y="0"/>
                  </a:lnTo>
                  <a:lnTo>
                    <a:pt x="3414952" y="0"/>
                  </a:lnTo>
                  <a:lnTo>
                    <a:pt x="3456444" y="9763"/>
                  </a:lnTo>
                  <a:lnTo>
                    <a:pt x="3485661" y="41400"/>
                  </a:lnTo>
                  <a:lnTo>
                    <a:pt x="3486149" y="44497"/>
                  </a:lnTo>
                  <a:lnTo>
                    <a:pt x="3486149" y="5196127"/>
                  </a:lnTo>
                  <a:lnTo>
                    <a:pt x="3470527" y="5237618"/>
                  </a:lnTo>
                  <a:lnTo>
                    <a:pt x="3434486" y="5263438"/>
                  </a:lnTo>
                  <a:lnTo>
                    <a:pt x="3419907" y="5266836"/>
                  </a:lnTo>
                  <a:lnTo>
                    <a:pt x="3414952" y="5267324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362571" y="1162050"/>
              <a:ext cx="3486150" cy="74295"/>
            </a:xfrm>
            <a:custGeom>
              <a:avLst/>
              <a:gdLst/>
              <a:ahLst/>
              <a:cxnLst/>
              <a:rect l="l" t="t" r="r" b="b"/>
              <a:pathLst>
                <a:path w="3486150" h="74294">
                  <a:moveTo>
                    <a:pt x="0" y="73680"/>
                  </a:moveTo>
                  <a:lnTo>
                    <a:pt x="117" y="71243"/>
                  </a:lnTo>
                  <a:lnTo>
                    <a:pt x="240" y="68693"/>
                  </a:lnTo>
                  <a:lnTo>
                    <a:pt x="1328" y="61331"/>
                  </a:lnTo>
                  <a:lnTo>
                    <a:pt x="22196" y="22318"/>
                  </a:lnTo>
                  <a:lnTo>
                    <a:pt x="61209" y="1450"/>
                  </a:lnTo>
                  <a:lnTo>
                    <a:pt x="76078" y="0"/>
                  </a:lnTo>
                  <a:lnTo>
                    <a:pt x="3409828" y="0"/>
                  </a:lnTo>
                  <a:lnTo>
                    <a:pt x="3452169" y="12830"/>
                  </a:lnTo>
                  <a:lnTo>
                    <a:pt x="3480226" y="47039"/>
                  </a:lnTo>
                  <a:lnTo>
                    <a:pt x="3483550" y="57240"/>
                  </a:lnTo>
                  <a:lnTo>
                    <a:pt x="68571" y="57240"/>
                  </a:lnTo>
                  <a:lnTo>
                    <a:pt x="61209" y="57512"/>
                  </a:lnTo>
                  <a:lnTo>
                    <a:pt x="15051" y="64515"/>
                  </a:lnTo>
                  <a:lnTo>
                    <a:pt x="1811" y="71243"/>
                  </a:lnTo>
                  <a:lnTo>
                    <a:pt x="0" y="73680"/>
                  </a:lnTo>
                  <a:close/>
                </a:path>
                <a:path w="3486150" h="74294">
                  <a:moveTo>
                    <a:pt x="3485906" y="73680"/>
                  </a:moveTo>
                  <a:lnTo>
                    <a:pt x="3448322" y="59566"/>
                  </a:lnTo>
                  <a:lnTo>
                    <a:pt x="3417334" y="57240"/>
                  </a:lnTo>
                  <a:lnTo>
                    <a:pt x="3483550" y="57240"/>
                  </a:lnTo>
                  <a:lnTo>
                    <a:pt x="3484480" y="60943"/>
                  </a:lnTo>
                  <a:lnTo>
                    <a:pt x="3484577" y="61331"/>
                  </a:lnTo>
                  <a:lnTo>
                    <a:pt x="3485665" y="68693"/>
                  </a:lnTo>
                  <a:lnTo>
                    <a:pt x="3485788" y="71243"/>
                  </a:lnTo>
                  <a:lnTo>
                    <a:pt x="3485906" y="7368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552949" y="2143125"/>
              <a:ext cx="3105150" cy="9525"/>
            </a:xfrm>
            <a:custGeom>
              <a:avLst/>
              <a:gdLst/>
              <a:ahLst/>
              <a:cxnLst/>
              <a:rect l="l" t="t" r="r" b="b"/>
              <a:pathLst>
                <a:path w="3105150" h="9525">
                  <a:moveTo>
                    <a:pt x="31051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105149" y="0"/>
                  </a:lnTo>
                  <a:lnTo>
                    <a:pt x="3105149" y="9524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540250" y="1354917"/>
            <a:ext cx="1824989" cy="69088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P</a:t>
            </a:r>
            <a:r>
              <a:rPr dirty="0" sz="950" spc="-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H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</a:t>
            </a:r>
            <a:r>
              <a:rPr dirty="0" sz="950" spc="-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950" spc="3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Days 31 – </a:t>
            </a:r>
            <a:r>
              <a:rPr dirty="0" sz="1650" spc="-25" b="1">
                <a:solidFill>
                  <a:srgbClr val="FFFFFF"/>
                </a:solidFill>
                <a:latin typeface="Arial"/>
                <a:cs typeface="Arial"/>
              </a:rPr>
              <a:t>60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250" b="1">
                <a:solidFill>
                  <a:srgbClr val="F0A500"/>
                </a:solidFill>
                <a:latin typeface="Arial"/>
                <a:cs typeface="Arial"/>
              </a:rPr>
              <a:t>ALIGN</a:t>
            </a:r>
            <a:r>
              <a:rPr dirty="0" sz="1250" spc="5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0A500"/>
                </a:solidFill>
                <a:latin typeface="Arial"/>
                <a:cs typeface="Arial"/>
              </a:rPr>
              <a:t>&amp; </a:t>
            </a:r>
            <a:r>
              <a:rPr dirty="0" sz="1250" spc="-10" b="1">
                <a:solidFill>
                  <a:srgbClr val="F0A500"/>
                </a:solidFill>
                <a:latin typeface="Arial"/>
                <a:cs typeface="Arial"/>
              </a:rPr>
              <a:t>ACCELERATE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552949" y="2362200"/>
            <a:ext cx="3105150" cy="3924300"/>
            <a:chOff x="4552949" y="2362200"/>
            <a:chExt cx="3105150" cy="3924300"/>
          </a:xfrm>
        </p:grpSpPr>
        <p:sp>
          <p:nvSpPr>
            <p:cNvPr id="23" name="object 23"/>
            <p:cNvSpPr/>
            <p:nvPr/>
          </p:nvSpPr>
          <p:spPr>
            <a:xfrm>
              <a:off x="4581512" y="2362212"/>
              <a:ext cx="38100" cy="1695450"/>
            </a:xfrm>
            <a:custGeom>
              <a:avLst/>
              <a:gdLst/>
              <a:ahLst/>
              <a:cxnLst/>
              <a:rect l="l" t="t" r="r" b="b"/>
              <a:pathLst>
                <a:path w="38100" h="1695450">
                  <a:moveTo>
                    <a:pt x="38100" y="1673872"/>
                  </a:moveTo>
                  <a:lnTo>
                    <a:pt x="21577" y="1657350"/>
                  </a:lnTo>
                  <a:lnTo>
                    <a:pt x="16535" y="1657350"/>
                  </a:lnTo>
                  <a:lnTo>
                    <a:pt x="0" y="1673872"/>
                  </a:lnTo>
                  <a:lnTo>
                    <a:pt x="0" y="1678914"/>
                  </a:lnTo>
                  <a:lnTo>
                    <a:pt x="16535" y="1695437"/>
                  </a:lnTo>
                  <a:lnTo>
                    <a:pt x="21577" y="1695437"/>
                  </a:lnTo>
                  <a:lnTo>
                    <a:pt x="38100" y="1678914"/>
                  </a:lnTo>
                  <a:lnTo>
                    <a:pt x="38100" y="1676400"/>
                  </a:lnTo>
                  <a:lnTo>
                    <a:pt x="38100" y="1673872"/>
                  </a:lnTo>
                  <a:close/>
                </a:path>
                <a:path w="38100" h="1695450">
                  <a:moveTo>
                    <a:pt x="38100" y="1388122"/>
                  </a:moveTo>
                  <a:lnTo>
                    <a:pt x="21577" y="1371600"/>
                  </a:lnTo>
                  <a:lnTo>
                    <a:pt x="16535" y="1371600"/>
                  </a:lnTo>
                  <a:lnTo>
                    <a:pt x="0" y="1388122"/>
                  </a:lnTo>
                  <a:lnTo>
                    <a:pt x="0" y="1393164"/>
                  </a:lnTo>
                  <a:lnTo>
                    <a:pt x="16535" y="1409687"/>
                  </a:lnTo>
                  <a:lnTo>
                    <a:pt x="21577" y="1409687"/>
                  </a:lnTo>
                  <a:lnTo>
                    <a:pt x="38100" y="1393164"/>
                  </a:lnTo>
                  <a:lnTo>
                    <a:pt x="38100" y="1390650"/>
                  </a:lnTo>
                  <a:lnTo>
                    <a:pt x="38100" y="1388122"/>
                  </a:lnTo>
                  <a:close/>
                </a:path>
                <a:path w="38100" h="1695450">
                  <a:moveTo>
                    <a:pt x="38100" y="1102372"/>
                  </a:moveTo>
                  <a:lnTo>
                    <a:pt x="21577" y="1085850"/>
                  </a:lnTo>
                  <a:lnTo>
                    <a:pt x="16535" y="1085850"/>
                  </a:lnTo>
                  <a:lnTo>
                    <a:pt x="0" y="1102372"/>
                  </a:lnTo>
                  <a:lnTo>
                    <a:pt x="0" y="1107414"/>
                  </a:lnTo>
                  <a:lnTo>
                    <a:pt x="16535" y="1123937"/>
                  </a:lnTo>
                  <a:lnTo>
                    <a:pt x="21577" y="1123937"/>
                  </a:lnTo>
                  <a:lnTo>
                    <a:pt x="38100" y="1107414"/>
                  </a:lnTo>
                  <a:lnTo>
                    <a:pt x="38100" y="1104900"/>
                  </a:lnTo>
                  <a:lnTo>
                    <a:pt x="38100" y="1102372"/>
                  </a:lnTo>
                  <a:close/>
                </a:path>
                <a:path w="38100" h="1695450">
                  <a:moveTo>
                    <a:pt x="38100" y="588022"/>
                  </a:moveTo>
                  <a:lnTo>
                    <a:pt x="21577" y="571500"/>
                  </a:lnTo>
                  <a:lnTo>
                    <a:pt x="16535" y="571500"/>
                  </a:lnTo>
                  <a:lnTo>
                    <a:pt x="0" y="588022"/>
                  </a:lnTo>
                  <a:lnTo>
                    <a:pt x="0" y="593064"/>
                  </a:lnTo>
                  <a:lnTo>
                    <a:pt x="16535" y="609587"/>
                  </a:lnTo>
                  <a:lnTo>
                    <a:pt x="21577" y="609587"/>
                  </a:lnTo>
                  <a:lnTo>
                    <a:pt x="38100" y="593064"/>
                  </a:lnTo>
                  <a:lnTo>
                    <a:pt x="38100" y="590550"/>
                  </a:lnTo>
                  <a:lnTo>
                    <a:pt x="38100" y="588022"/>
                  </a:lnTo>
                  <a:close/>
                </a:path>
                <a:path w="38100" h="1695450">
                  <a:moveTo>
                    <a:pt x="38100" y="302272"/>
                  </a:moveTo>
                  <a:lnTo>
                    <a:pt x="21577" y="285750"/>
                  </a:lnTo>
                  <a:lnTo>
                    <a:pt x="16535" y="285750"/>
                  </a:lnTo>
                  <a:lnTo>
                    <a:pt x="0" y="302272"/>
                  </a:lnTo>
                  <a:lnTo>
                    <a:pt x="0" y="307314"/>
                  </a:lnTo>
                  <a:lnTo>
                    <a:pt x="16535" y="323850"/>
                  </a:lnTo>
                  <a:lnTo>
                    <a:pt x="21577" y="323850"/>
                  </a:lnTo>
                  <a:lnTo>
                    <a:pt x="38100" y="307314"/>
                  </a:lnTo>
                  <a:lnTo>
                    <a:pt x="38100" y="304800"/>
                  </a:lnTo>
                  <a:lnTo>
                    <a:pt x="38100" y="302272"/>
                  </a:lnTo>
                  <a:close/>
                </a:path>
                <a:path w="38100" h="169545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FFFFFF">
                <a:alpha val="921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552949" y="5295900"/>
              <a:ext cx="3105150" cy="990600"/>
            </a:xfrm>
            <a:custGeom>
              <a:avLst/>
              <a:gdLst/>
              <a:ahLst/>
              <a:cxnLst/>
              <a:rect l="l" t="t" r="r" b="b"/>
              <a:pathLst>
                <a:path w="3105150" h="990600">
                  <a:moveTo>
                    <a:pt x="3051752" y="990599"/>
                  </a:moveTo>
                  <a:lnTo>
                    <a:pt x="53397" y="990599"/>
                  </a:lnTo>
                  <a:lnTo>
                    <a:pt x="49681" y="990233"/>
                  </a:lnTo>
                  <a:lnTo>
                    <a:pt x="14085" y="971206"/>
                  </a:lnTo>
                  <a:lnTo>
                    <a:pt x="0" y="937202"/>
                  </a:lnTo>
                  <a:lnTo>
                    <a:pt x="0" y="933449"/>
                  </a:lnTo>
                  <a:lnTo>
                    <a:pt x="0" y="53397"/>
                  </a:lnTo>
                  <a:lnTo>
                    <a:pt x="19392" y="14084"/>
                  </a:lnTo>
                  <a:lnTo>
                    <a:pt x="53397" y="0"/>
                  </a:lnTo>
                  <a:lnTo>
                    <a:pt x="3051752" y="0"/>
                  </a:lnTo>
                  <a:lnTo>
                    <a:pt x="3091064" y="19391"/>
                  </a:lnTo>
                  <a:lnTo>
                    <a:pt x="3105149" y="53397"/>
                  </a:lnTo>
                  <a:lnTo>
                    <a:pt x="3105149" y="937202"/>
                  </a:lnTo>
                  <a:lnTo>
                    <a:pt x="3085757" y="976513"/>
                  </a:lnTo>
                  <a:lnTo>
                    <a:pt x="3055468" y="990233"/>
                  </a:lnTo>
                  <a:lnTo>
                    <a:pt x="3051752" y="990599"/>
                  </a:lnTo>
                  <a:close/>
                </a:path>
              </a:pathLst>
            </a:custGeom>
            <a:solidFill>
              <a:srgbClr val="FFFFFF">
                <a:alpha val="121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676762" y="5657862"/>
              <a:ext cx="38100" cy="447675"/>
            </a:xfrm>
            <a:custGeom>
              <a:avLst/>
              <a:gdLst/>
              <a:ahLst/>
              <a:cxnLst/>
              <a:rect l="l" t="t" r="r" b="b"/>
              <a:pathLst>
                <a:path w="38100" h="447675">
                  <a:moveTo>
                    <a:pt x="38100" y="426097"/>
                  </a:moveTo>
                  <a:lnTo>
                    <a:pt x="21577" y="409575"/>
                  </a:lnTo>
                  <a:lnTo>
                    <a:pt x="16535" y="409575"/>
                  </a:lnTo>
                  <a:lnTo>
                    <a:pt x="0" y="426097"/>
                  </a:lnTo>
                  <a:lnTo>
                    <a:pt x="0" y="431139"/>
                  </a:lnTo>
                  <a:lnTo>
                    <a:pt x="16535" y="447662"/>
                  </a:lnTo>
                  <a:lnTo>
                    <a:pt x="21577" y="447662"/>
                  </a:lnTo>
                  <a:lnTo>
                    <a:pt x="38100" y="431139"/>
                  </a:lnTo>
                  <a:lnTo>
                    <a:pt x="38100" y="428625"/>
                  </a:lnTo>
                  <a:lnTo>
                    <a:pt x="38100" y="426097"/>
                  </a:lnTo>
                  <a:close/>
                </a:path>
                <a:path w="38100" h="447675">
                  <a:moveTo>
                    <a:pt x="38100" y="216547"/>
                  </a:moveTo>
                  <a:lnTo>
                    <a:pt x="21577" y="200025"/>
                  </a:lnTo>
                  <a:lnTo>
                    <a:pt x="16535" y="200025"/>
                  </a:lnTo>
                  <a:lnTo>
                    <a:pt x="0" y="216547"/>
                  </a:lnTo>
                  <a:lnTo>
                    <a:pt x="0" y="221589"/>
                  </a:lnTo>
                  <a:lnTo>
                    <a:pt x="16535" y="238112"/>
                  </a:lnTo>
                  <a:lnTo>
                    <a:pt x="21577" y="238112"/>
                  </a:lnTo>
                  <a:lnTo>
                    <a:pt x="38100" y="221589"/>
                  </a:lnTo>
                  <a:lnTo>
                    <a:pt x="38100" y="219075"/>
                  </a:lnTo>
                  <a:lnTo>
                    <a:pt x="38100" y="216547"/>
                  </a:lnTo>
                  <a:close/>
                </a:path>
                <a:path w="38100" h="4476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FFFFFF">
                <a:alpha val="850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4711699" y="2263775"/>
            <a:ext cx="2945130" cy="20828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UMT</a:t>
            </a:r>
            <a:r>
              <a:rPr dirty="0" sz="1100" spc="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first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joint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review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meeting;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shared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KPI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live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Pilot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placement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model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3</a:t>
            </a:r>
            <a:r>
              <a:rPr dirty="0" sz="110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hospitals</a:t>
            </a:r>
            <a:endParaRPr sz="1100">
              <a:latin typeface="Arial"/>
              <a:cs typeface="Arial"/>
            </a:endParaRPr>
          </a:p>
          <a:p>
            <a:pPr marL="12700" marR="207645">
              <a:lnSpc>
                <a:spcPct val="136400"/>
              </a:lnSpc>
              <a:spcBef>
                <a:spcPts val="45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Clinical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evaluation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turnaround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reduced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FEFEFE"/>
                </a:solidFill>
                <a:latin typeface="Arial"/>
                <a:cs typeface="Arial"/>
              </a:rPr>
              <a:t>7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  <a:p>
            <a:pPr marL="12700" marR="104775">
              <a:lnSpc>
                <a:spcPct val="170500"/>
              </a:lnSpc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Regional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demo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hubs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established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2</a:t>
            </a:r>
            <a:r>
              <a:rPr dirty="0" sz="110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metros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First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Clinical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Champion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cohort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trained</a:t>
            </a:r>
            <a:endParaRPr sz="1100">
              <a:latin typeface="Arial"/>
              <a:cs typeface="Arial"/>
            </a:endParaRPr>
          </a:p>
          <a:p>
            <a:pPr marL="12700" marR="334645">
              <a:lnSpc>
                <a:spcPct val="136400"/>
              </a:lnSpc>
              <a:spcBef>
                <a:spcPts val="44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ZBEdge</a:t>
            </a:r>
            <a:r>
              <a:rPr dirty="0" sz="1100" spc="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Analytics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dashboard</a:t>
            </a:r>
            <a:r>
              <a:rPr dirty="0" sz="1100" spc="9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onboarding starts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54549" y="5315585"/>
            <a:ext cx="2573020" cy="84645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Phase</a:t>
            </a:r>
            <a:r>
              <a:rPr dirty="0" sz="1050" spc="-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r>
              <a:rPr dirty="0" sz="1050" spc="-20" b="1">
                <a:solidFill>
                  <a:srgbClr val="F0A500"/>
                </a:solidFill>
                <a:latin typeface="Arial"/>
                <a:cs typeface="Arial"/>
              </a:rPr>
              <a:t> KPIs</a:t>
            </a:r>
            <a:endParaRPr sz="1050">
              <a:latin typeface="Arial"/>
              <a:cs typeface="Arial"/>
            </a:endParaRPr>
          </a:p>
          <a:p>
            <a:pPr marL="164465" marR="5080">
              <a:lnSpc>
                <a:spcPts val="1580"/>
              </a:lnSpc>
              <a:spcBef>
                <a:spcPts val="10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Placement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model</a:t>
            </a:r>
            <a:r>
              <a:rPr dirty="0" sz="95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pilots</a:t>
            </a:r>
            <a:r>
              <a:rPr dirty="0" sz="95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active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95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3</a:t>
            </a:r>
            <a:r>
              <a:rPr dirty="0" sz="95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hospitals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Evaluation</a:t>
            </a:r>
            <a:r>
              <a:rPr dirty="0" sz="950" spc="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35">
                <a:solidFill>
                  <a:srgbClr val="FEFEFE"/>
                </a:solidFill>
                <a:latin typeface="Arial"/>
                <a:cs typeface="Arial"/>
              </a:rPr>
              <a:t>TAT</a:t>
            </a:r>
            <a:r>
              <a:rPr dirty="0" sz="950" spc="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&lt;7</a:t>
            </a:r>
            <a:r>
              <a:rPr dirty="0" sz="9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9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9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pilot</a:t>
            </a:r>
            <a:r>
              <a:rPr dirty="0" sz="9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regions</a:t>
            </a:r>
            <a:endParaRPr sz="950">
              <a:latin typeface="Arial"/>
              <a:cs typeface="Arial"/>
            </a:endParaRPr>
          </a:p>
          <a:p>
            <a:pPr marL="164465">
              <a:lnSpc>
                <a:spcPct val="100000"/>
              </a:lnSpc>
              <a:spcBef>
                <a:spcPts val="38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8+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 cases/month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pilot</a:t>
            </a:r>
            <a:r>
              <a:rPr dirty="0" sz="95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territories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077198" y="1162050"/>
            <a:ext cx="3486150" cy="5295900"/>
            <a:chOff x="8077198" y="1162050"/>
            <a:chExt cx="3486150" cy="5295900"/>
          </a:xfrm>
        </p:grpSpPr>
        <p:sp>
          <p:nvSpPr>
            <p:cNvPr id="29" name="object 29"/>
            <p:cNvSpPr/>
            <p:nvPr/>
          </p:nvSpPr>
          <p:spPr>
            <a:xfrm>
              <a:off x="8077198" y="1190625"/>
              <a:ext cx="3486150" cy="5267325"/>
            </a:xfrm>
            <a:custGeom>
              <a:avLst/>
              <a:gdLst/>
              <a:ahLst/>
              <a:cxnLst/>
              <a:rect l="l" t="t" r="r" b="b"/>
              <a:pathLst>
                <a:path w="3486150" h="5267325">
                  <a:moveTo>
                    <a:pt x="3414953" y="5267324"/>
                  </a:moveTo>
                  <a:lnTo>
                    <a:pt x="71196" y="5267324"/>
                  </a:lnTo>
                  <a:lnTo>
                    <a:pt x="66241" y="5266836"/>
                  </a:lnTo>
                  <a:lnTo>
                    <a:pt x="29703" y="5251702"/>
                  </a:lnTo>
                  <a:lnTo>
                    <a:pt x="3885" y="5215661"/>
                  </a:lnTo>
                  <a:lnTo>
                    <a:pt x="0" y="5196127"/>
                  </a:lnTo>
                  <a:lnTo>
                    <a:pt x="0" y="5191124"/>
                  </a:lnTo>
                  <a:lnTo>
                    <a:pt x="0" y="44497"/>
                  </a:lnTo>
                  <a:lnTo>
                    <a:pt x="25855" y="11737"/>
                  </a:lnTo>
                  <a:lnTo>
                    <a:pt x="66241" y="304"/>
                  </a:lnTo>
                  <a:lnTo>
                    <a:pt x="71196" y="0"/>
                  </a:lnTo>
                  <a:lnTo>
                    <a:pt x="3414953" y="0"/>
                  </a:lnTo>
                  <a:lnTo>
                    <a:pt x="3456444" y="9763"/>
                  </a:lnTo>
                  <a:lnTo>
                    <a:pt x="3485661" y="41400"/>
                  </a:lnTo>
                  <a:lnTo>
                    <a:pt x="3486150" y="44497"/>
                  </a:lnTo>
                  <a:lnTo>
                    <a:pt x="3486150" y="5196127"/>
                  </a:lnTo>
                  <a:lnTo>
                    <a:pt x="3470527" y="5237618"/>
                  </a:lnTo>
                  <a:lnTo>
                    <a:pt x="3434488" y="5263438"/>
                  </a:lnTo>
                  <a:lnTo>
                    <a:pt x="3419907" y="5266836"/>
                  </a:lnTo>
                  <a:lnTo>
                    <a:pt x="3414953" y="526732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077320" y="1162050"/>
              <a:ext cx="3486150" cy="74295"/>
            </a:xfrm>
            <a:custGeom>
              <a:avLst/>
              <a:gdLst/>
              <a:ahLst/>
              <a:cxnLst/>
              <a:rect l="l" t="t" r="r" b="b"/>
              <a:pathLst>
                <a:path w="3486150" h="74294">
                  <a:moveTo>
                    <a:pt x="0" y="73680"/>
                  </a:moveTo>
                  <a:lnTo>
                    <a:pt x="117" y="71243"/>
                  </a:lnTo>
                  <a:lnTo>
                    <a:pt x="240" y="68693"/>
                  </a:lnTo>
                  <a:lnTo>
                    <a:pt x="1327" y="61331"/>
                  </a:lnTo>
                  <a:lnTo>
                    <a:pt x="22196" y="22318"/>
                  </a:lnTo>
                  <a:lnTo>
                    <a:pt x="61209" y="1450"/>
                  </a:lnTo>
                  <a:lnTo>
                    <a:pt x="76078" y="0"/>
                  </a:lnTo>
                  <a:lnTo>
                    <a:pt x="3409828" y="0"/>
                  </a:lnTo>
                  <a:lnTo>
                    <a:pt x="3452169" y="12830"/>
                  </a:lnTo>
                  <a:lnTo>
                    <a:pt x="3480227" y="47039"/>
                  </a:lnTo>
                  <a:lnTo>
                    <a:pt x="3483550" y="57240"/>
                  </a:lnTo>
                  <a:lnTo>
                    <a:pt x="68571" y="57240"/>
                  </a:lnTo>
                  <a:lnTo>
                    <a:pt x="61209" y="57512"/>
                  </a:lnTo>
                  <a:lnTo>
                    <a:pt x="15050" y="64515"/>
                  </a:lnTo>
                  <a:lnTo>
                    <a:pt x="1810" y="71243"/>
                  </a:lnTo>
                  <a:lnTo>
                    <a:pt x="0" y="73680"/>
                  </a:lnTo>
                  <a:close/>
                </a:path>
                <a:path w="3486150" h="74294">
                  <a:moveTo>
                    <a:pt x="3485906" y="73680"/>
                  </a:moveTo>
                  <a:lnTo>
                    <a:pt x="3448322" y="59566"/>
                  </a:lnTo>
                  <a:lnTo>
                    <a:pt x="3417334" y="57240"/>
                  </a:lnTo>
                  <a:lnTo>
                    <a:pt x="3483550" y="57240"/>
                  </a:lnTo>
                  <a:lnTo>
                    <a:pt x="3484479" y="60943"/>
                  </a:lnTo>
                  <a:lnTo>
                    <a:pt x="3484577" y="61331"/>
                  </a:lnTo>
                  <a:lnTo>
                    <a:pt x="3485665" y="68693"/>
                  </a:lnTo>
                  <a:lnTo>
                    <a:pt x="3485788" y="71243"/>
                  </a:lnTo>
                  <a:lnTo>
                    <a:pt x="3485906" y="7368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267699" y="2143125"/>
              <a:ext cx="3105150" cy="9525"/>
            </a:xfrm>
            <a:custGeom>
              <a:avLst/>
              <a:gdLst/>
              <a:ahLst/>
              <a:cxnLst/>
              <a:rect l="l" t="t" r="r" b="b"/>
              <a:pathLst>
                <a:path w="3105150" h="9525">
                  <a:moveTo>
                    <a:pt x="31051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105149" y="0"/>
                  </a:lnTo>
                  <a:lnTo>
                    <a:pt x="3105149" y="9524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8255000" y="1354917"/>
            <a:ext cx="1447165" cy="69088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P</a:t>
            </a:r>
            <a:r>
              <a:rPr dirty="0" sz="950" spc="-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H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</a:t>
            </a:r>
            <a:r>
              <a:rPr dirty="0" sz="950" spc="-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950" spc="3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Days 61 – </a:t>
            </a:r>
            <a:r>
              <a:rPr dirty="0" sz="1650" spc="-25" b="1">
                <a:solidFill>
                  <a:srgbClr val="FFFFFF"/>
                </a:solidFill>
                <a:latin typeface="Arial"/>
                <a:cs typeface="Arial"/>
              </a:rPr>
              <a:t>90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250" b="1">
                <a:solidFill>
                  <a:srgbClr val="F0A500"/>
                </a:solidFill>
                <a:latin typeface="Arial"/>
                <a:cs typeface="Arial"/>
              </a:rPr>
              <a:t>SCALE</a:t>
            </a:r>
            <a:r>
              <a:rPr dirty="0" sz="1250" spc="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0A500"/>
                </a:solidFill>
                <a:latin typeface="Arial"/>
                <a:cs typeface="Arial"/>
              </a:rPr>
              <a:t>&amp;</a:t>
            </a:r>
            <a:r>
              <a:rPr dirty="0" sz="1250" spc="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F0A500"/>
                </a:solidFill>
                <a:latin typeface="Arial"/>
                <a:cs typeface="Arial"/>
              </a:rPr>
              <a:t>DEFEND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267698" y="2362200"/>
            <a:ext cx="3105150" cy="3924300"/>
            <a:chOff x="8267698" y="2362200"/>
            <a:chExt cx="3105150" cy="3924300"/>
          </a:xfrm>
        </p:grpSpPr>
        <p:sp>
          <p:nvSpPr>
            <p:cNvPr id="34" name="object 34"/>
            <p:cNvSpPr/>
            <p:nvPr/>
          </p:nvSpPr>
          <p:spPr>
            <a:xfrm>
              <a:off x="8296262" y="2362212"/>
              <a:ext cx="38100" cy="1924050"/>
            </a:xfrm>
            <a:custGeom>
              <a:avLst/>
              <a:gdLst/>
              <a:ahLst/>
              <a:cxnLst/>
              <a:rect l="l" t="t" r="r" b="b"/>
              <a:pathLst>
                <a:path w="38100" h="1924050">
                  <a:moveTo>
                    <a:pt x="38100" y="1902472"/>
                  </a:moveTo>
                  <a:lnTo>
                    <a:pt x="21577" y="1885950"/>
                  </a:lnTo>
                  <a:lnTo>
                    <a:pt x="16535" y="1885950"/>
                  </a:lnTo>
                  <a:lnTo>
                    <a:pt x="0" y="1902472"/>
                  </a:lnTo>
                  <a:lnTo>
                    <a:pt x="0" y="1907514"/>
                  </a:lnTo>
                  <a:lnTo>
                    <a:pt x="16535" y="1924037"/>
                  </a:lnTo>
                  <a:lnTo>
                    <a:pt x="21577" y="1924037"/>
                  </a:lnTo>
                  <a:lnTo>
                    <a:pt x="38100" y="1907514"/>
                  </a:lnTo>
                  <a:lnTo>
                    <a:pt x="38100" y="1905000"/>
                  </a:lnTo>
                  <a:lnTo>
                    <a:pt x="38100" y="1902472"/>
                  </a:lnTo>
                  <a:close/>
                </a:path>
                <a:path w="38100" h="1924050">
                  <a:moveTo>
                    <a:pt x="38100" y="1626247"/>
                  </a:moveTo>
                  <a:lnTo>
                    <a:pt x="21577" y="1609725"/>
                  </a:lnTo>
                  <a:lnTo>
                    <a:pt x="16535" y="1609725"/>
                  </a:lnTo>
                  <a:lnTo>
                    <a:pt x="0" y="1626247"/>
                  </a:lnTo>
                  <a:lnTo>
                    <a:pt x="0" y="1631289"/>
                  </a:lnTo>
                  <a:lnTo>
                    <a:pt x="16535" y="1647812"/>
                  </a:lnTo>
                  <a:lnTo>
                    <a:pt x="21577" y="1647812"/>
                  </a:lnTo>
                  <a:lnTo>
                    <a:pt x="38100" y="1631289"/>
                  </a:lnTo>
                  <a:lnTo>
                    <a:pt x="38100" y="1628775"/>
                  </a:lnTo>
                  <a:lnTo>
                    <a:pt x="38100" y="1626247"/>
                  </a:lnTo>
                  <a:close/>
                </a:path>
                <a:path w="38100" h="1924050">
                  <a:moveTo>
                    <a:pt x="38100" y="1102372"/>
                  </a:moveTo>
                  <a:lnTo>
                    <a:pt x="21577" y="1085850"/>
                  </a:lnTo>
                  <a:lnTo>
                    <a:pt x="16535" y="1085850"/>
                  </a:lnTo>
                  <a:lnTo>
                    <a:pt x="0" y="1102372"/>
                  </a:lnTo>
                  <a:lnTo>
                    <a:pt x="0" y="1107414"/>
                  </a:lnTo>
                  <a:lnTo>
                    <a:pt x="16535" y="1123937"/>
                  </a:lnTo>
                  <a:lnTo>
                    <a:pt x="21577" y="1123937"/>
                  </a:lnTo>
                  <a:lnTo>
                    <a:pt x="38100" y="1107414"/>
                  </a:lnTo>
                  <a:lnTo>
                    <a:pt x="38100" y="1104900"/>
                  </a:lnTo>
                  <a:lnTo>
                    <a:pt x="38100" y="1102372"/>
                  </a:lnTo>
                  <a:close/>
                </a:path>
                <a:path w="38100" h="1924050">
                  <a:moveTo>
                    <a:pt x="38100" y="816622"/>
                  </a:moveTo>
                  <a:lnTo>
                    <a:pt x="21577" y="800100"/>
                  </a:lnTo>
                  <a:lnTo>
                    <a:pt x="16535" y="800100"/>
                  </a:lnTo>
                  <a:lnTo>
                    <a:pt x="0" y="816622"/>
                  </a:lnTo>
                  <a:lnTo>
                    <a:pt x="0" y="821664"/>
                  </a:lnTo>
                  <a:lnTo>
                    <a:pt x="16535" y="838187"/>
                  </a:lnTo>
                  <a:lnTo>
                    <a:pt x="21577" y="838187"/>
                  </a:lnTo>
                  <a:lnTo>
                    <a:pt x="38100" y="821664"/>
                  </a:lnTo>
                  <a:lnTo>
                    <a:pt x="38100" y="819150"/>
                  </a:lnTo>
                  <a:lnTo>
                    <a:pt x="38100" y="816622"/>
                  </a:lnTo>
                  <a:close/>
                </a:path>
                <a:path w="38100" h="1924050">
                  <a:moveTo>
                    <a:pt x="38100" y="302272"/>
                  </a:moveTo>
                  <a:lnTo>
                    <a:pt x="21577" y="285750"/>
                  </a:lnTo>
                  <a:lnTo>
                    <a:pt x="16535" y="285750"/>
                  </a:lnTo>
                  <a:lnTo>
                    <a:pt x="0" y="302272"/>
                  </a:lnTo>
                  <a:lnTo>
                    <a:pt x="0" y="307314"/>
                  </a:lnTo>
                  <a:lnTo>
                    <a:pt x="16535" y="323850"/>
                  </a:lnTo>
                  <a:lnTo>
                    <a:pt x="21577" y="323850"/>
                  </a:lnTo>
                  <a:lnTo>
                    <a:pt x="38100" y="307314"/>
                  </a:lnTo>
                  <a:lnTo>
                    <a:pt x="38100" y="304800"/>
                  </a:lnTo>
                  <a:lnTo>
                    <a:pt x="38100" y="302272"/>
                  </a:lnTo>
                  <a:close/>
                </a:path>
                <a:path w="38100" h="1924050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100"/>
                  </a:lnTo>
                  <a:lnTo>
                    <a:pt x="21577" y="38100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FFFFFF">
                <a:alpha val="921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267698" y="5295900"/>
              <a:ext cx="3105150" cy="990600"/>
            </a:xfrm>
            <a:custGeom>
              <a:avLst/>
              <a:gdLst/>
              <a:ahLst/>
              <a:cxnLst/>
              <a:rect l="l" t="t" r="r" b="b"/>
              <a:pathLst>
                <a:path w="3105150" h="990600">
                  <a:moveTo>
                    <a:pt x="3051752" y="990599"/>
                  </a:moveTo>
                  <a:lnTo>
                    <a:pt x="53397" y="990599"/>
                  </a:lnTo>
                  <a:lnTo>
                    <a:pt x="49680" y="990233"/>
                  </a:lnTo>
                  <a:lnTo>
                    <a:pt x="14085" y="971206"/>
                  </a:lnTo>
                  <a:lnTo>
                    <a:pt x="0" y="937202"/>
                  </a:lnTo>
                  <a:lnTo>
                    <a:pt x="0" y="933449"/>
                  </a:lnTo>
                  <a:lnTo>
                    <a:pt x="0" y="53397"/>
                  </a:lnTo>
                  <a:lnTo>
                    <a:pt x="19391" y="14084"/>
                  </a:lnTo>
                  <a:lnTo>
                    <a:pt x="53397" y="0"/>
                  </a:lnTo>
                  <a:lnTo>
                    <a:pt x="3051752" y="0"/>
                  </a:lnTo>
                  <a:lnTo>
                    <a:pt x="3091062" y="19391"/>
                  </a:lnTo>
                  <a:lnTo>
                    <a:pt x="3105150" y="53397"/>
                  </a:lnTo>
                  <a:lnTo>
                    <a:pt x="3105150" y="937202"/>
                  </a:lnTo>
                  <a:lnTo>
                    <a:pt x="3085757" y="976513"/>
                  </a:lnTo>
                  <a:lnTo>
                    <a:pt x="3055468" y="990233"/>
                  </a:lnTo>
                  <a:lnTo>
                    <a:pt x="3051752" y="990599"/>
                  </a:lnTo>
                  <a:close/>
                </a:path>
              </a:pathLst>
            </a:custGeom>
            <a:solidFill>
              <a:srgbClr val="FFFFFF">
                <a:alpha val="121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391512" y="5657862"/>
              <a:ext cx="38100" cy="447675"/>
            </a:xfrm>
            <a:custGeom>
              <a:avLst/>
              <a:gdLst/>
              <a:ahLst/>
              <a:cxnLst/>
              <a:rect l="l" t="t" r="r" b="b"/>
              <a:pathLst>
                <a:path w="38100" h="447675">
                  <a:moveTo>
                    <a:pt x="38100" y="426097"/>
                  </a:moveTo>
                  <a:lnTo>
                    <a:pt x="21577" y="409575"/>
                  </a:lnTo>
                  <a:lnTo>
                    <a:pt x="16535" y="409575"/>
                  </a:lnTo>
                  <a:lnTo>
                    <a:pt x="0" y="426097"/>
                  </a:lnTo>
                  <a:lnTo>
                    <a:pt x="0" y="431139"/>
                  </a:lnTo>
                  <a:lnTo>
                    <a:pt x="16535" y="447662"/>
                  </a:lnTo>
                  <a:lnTo>
                    <a:pt x="21577" y="447662"/>
                  </a:lnTo>
                  <a:lnTo>
                    <a:pt x="38100" y="431139"/>
                  </a:lnTo>
                  <a:lnTo>
                    <a:pt x="38100" y="428625"/>
                  </a:lnTo>
                  <a:lnTo>
                    <a:pt x="38100" y="426097"/>
                  </a:lnTo>
                  <a:close/>
                </a:path>
                <a:path w="38100" h="447675">
                  <a:moveTo>
                    <a:pt x="38100" y="216547"/>
                  </a:moveTo>
                  <a:lnTo>
                    <a:pt x="21577" y="200025"/>
                  </a:lnTo>
                  <a:lnTo>
                    <a:pt x="16535" y="200025"/>
                  </a:lnTo>
                  <a:lnTo>
                    <a:pt x="0" y="216547"/>
                  </a:lnTo>
                  <a:lnTo>
                    <a:pt x="0" y="221589"/>
                  </a:lnTo>
                  <a:lnTo>
                    <a:pt x="16535" y="238112"/>
                  </a:lnTo>
                  <a:lnTo>
                    <a:pt x="21577" y="238112"/>
                  </a:lnTo>
                  <a:lnTo>
                    <a:pt x="38100" y="221589"/>
                  </a:lnTo>
                  <a:lnTo>
                    <a:pt x="38100" y="219075"/>
                  </a:lnTo>
                  <a:lnTo>
                    <a:pt x="38100" y="216547"/>
                  </a:lnTo>
                  <a:close/>
                </a:path>
                <a:path w="38100" h="4476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FFFFFF">
                <a:alpha val="850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8426450" y="2263775"/>
            <a:ext cx="2931160" cy="23209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Full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placement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model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roll-out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nationally</a:t>
            </a:r>
            <a:endParaRPr sz="1100">
              <a:latin typeface="Arial"/>
              <a:cs typeface="Arial"/>
            </a:endParaRPr>
          </a:p>
          <a:p>
            <a:pPr marL="12700" marR="353060">
              <a:lnSpc>
                <a:spcPct val="142000"/>
              </a:lnSpc>
              <a:spcBef>
                <a:spcPts val="37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Apollo</a:t>
            </a:r>
            <a:r>
              <a:rPr dirty="0" sz="110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/</a:t>
            </a:r>
            <a:r>
              <a:rPr dirty="0" sz="110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Fortis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/</a:t>
            </a:r>
            <a:r>
              <a:rPr dirty="0" sz="110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Max</a:t>
            </a:r>
            <a:r>
              <a:rPr dirty="0" sz="110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110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GCC</a:t>
            </a:r>
            <a:r>
              <a:rPr dirty="0" sz="1100" spc="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partnership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proposals</a:t>
            </a:r>
            <a:r>
              <a:rPr dirty="0" sz="110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submitted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CME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/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KOL</a:t>
            </a:r>
            <a:r>
              <a:rPr dirty="0" sz="1100" spc="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programme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launched</a:t>
            </a:r>
            <a:r>
              <a:rPr dirty="0" sz="11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10+</a:t>
            </a:r>
            <a:r>
              <a:rPr dirty="0" sz="11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cities</a:t>
            </a:r>
            <a:endParaRPr sz="1100">
              <a:latin typeface="Arial"/>
              <a:cs typeface="Arial"/>
            </a:endParaRPr>
          </a:p>
          <a:p>
            <a:pPr marL="12700" marR="207010">
              <a:lnSpc>
                <a:spcPct val="142000"/>
              </a:lnSpc>
              <a:spcBef>
                <a:spcPts val="375"/>
              </a:spcBef>
            </a:pP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Tier-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2</a:t>
            </a:r>
            <a:r>
              <a:rPr dirty="0" sz="11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city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surgeon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onboarding</a:t>
            </a:r>
            <a:r>
              <a:rPr dirty="0" sz="110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EFEFE"/>
                </a:solidFill>
                <a:latin typeface="Arial"/>
                <a:cs typeface="Arial"/>
              </a:rPr>
              <a:t>programme active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mymobility</a:t>
            </a:r>
            <a:r>
              <a:rPr dirty="0" sz="110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co-promotion</a:t>
            </a:r>
            <a:r>
              <a:rPr dirty="0" sz="1100" spc="114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campaign</a:t>
            </a:r>
            <a:r>
              <a:rPr dirty="0" sz="1100" spc="114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live</a:t>
            </a:r>
            <a:endParaRPr sz="1100">
              <a:latin typeface="Arial"/>
              <a:cs typeface="Arial"/>
            </a:endParaRPr>
          </a:p>
          <a:p>
            <a:pPr marL="12700" marR="384810">
              <a:lnSpc>
                <a:spcPct val="142000"/>
              </a:lnSpc>
              <a:spcBef>
                <a:spcPts val="300"/>
              </a:spcBef>
            </a:pP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Monthly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case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volume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review</a:t>
            </a:r>
            <a:r>
              <a:rPr dirty="0" sz="11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with </a:t>
            </a:r>
            <a:r>
              <a:rPr dirty="0" sz="1100">
                <a:solidFill>
                  <a:srgbClr val="FEFEFE"/>
                </a:solidFill>
                <a:latin typeface="Arial"/>
                <a:cs typeface="Arial"/>
              </a:rPr>
              <a:t>Country</a:t>
            </a:r>
            <a:r>
              <a:rPr dirty="0" sz="110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EFEFE"/>
                </a:solidFill>
                <a:latin typeface="Arial"/>
                <a:cs typeface="Arial"/>
              </a:rPr>
              <a:t>Head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69300" y="5315585"/>
            <a:ext cx="2649220" cy="84645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Phase</a:t>
            </a:r>
            <a:r>
              <a:rPr dirty="0" sz="1050" spc="-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r>
              <a:rPr dirty="0" sz="1050" spc="-20" b="1">
                <a:solidFill>
                  <a:srgbClr val="F0A500"/>
                </a:solidFill>
                <a:latin typeface="Arial"/>
                <a:cs typeface="Arial"/>
              </a:rPr>
              <a:t> KPIs</a:t>
            </a:r>
            <a:endParaRPr sz="1050">
              <a:latin typeface="Arial"/>
              <a:cs typeface="Arial"/>
            </a:endParaRPr>
          </a:p>
          <a:p>
            <a:pPr marL="164465" marR="5080">
              <a:lnSpc>
                <a:spcPts val="1580"/>
              </a:lnSpc>
              <a:spcBef>
                <a:spcPts val="10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30%</a:t>
            </a:r>
            <a:r>
              <a:rPr dirty="0" sz="9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uplift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95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case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volume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vs.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baseline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2+</a:t>
            </a:r>
            <a:r>
              <a:rPr dirty="0" sz="9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GCC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MoUs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signed</a:t>
            </a:r>
            <a:r>
              <a:rPr dirty="0" sz="9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by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Day</a:t>
            </a:r>
            <a:r>
              <a:rPr dirty="0" sz="9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FEFEFE"/>
                </a:solidFill>
                <a:latin typeface="Arial"/>
                <a:cs typeface="Arial"/>
              </a:rPr>
              <a:t>90</a:t>
            </a:r>
            <a:endParaRPr sz="950">
              <a:latin typeface="Arial"/>
              <a:cs typeface="Arial"/>
            </a:endParaRPr>
          </a:p>
          <a:p>
            <a:pPr marL="164465">
              <a:lnSpc>
                <a:spcPct val="100000"/>
              </a:lnSpc>
              <a:spcBef>
                <a:spcPts val="38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NPS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score</a:t>
            </a:r>
            <a:r>
              <a:rPr dirty="0" sz="95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from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field</a:t>
            </a:r>
            <a:r>
              <a:rPr dirty="0" sz="95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team</a:t>
            </a:r>
            <a:r>
              <a:rPr dirty="0" sz="95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improved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&gt;+20pts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634999" y="6654800"/>
            <a:ext cx="514413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r>
              <a:rPr dirty="0" sz="8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8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Revival</a:t>
            </a:r>
            <a:r>
              <a:rPr dirty="0" sz="8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Framework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October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0"/>
                  </a:lnTo>
                  <a:lnTo>
                    <a:pt x="12134837" y="9525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14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Key Strategies Suggested by </a:t>
            </a:r>
            <a:r>
              <a:rPr dirty="0" spc="-10"/>
              <a:t>Respondents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Direct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field voice — strategies proposed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by ZB India sales team and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distributor partners in the feedback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survey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7699" y="1162050"/>
            <a:ext cx="5343525" cy="1381125"/>
          </a:xfrm>
          <a:custGeom>
            <a:avLst/>
            <a:gdLst/>
            <a:ahLst/>
            <a:cxnLst/>
            <a:rect l="l" t="t" r="r" b="b"/>
            <a:pathLst>
              <a:path w="5343525" h="1381125">
                <a:moveTo>
                  <a:pt x="5272328" y="1381124"/>
                </a:moveTo>
                <a:lnTo>
                  <a:pt x="71196" y="1381124"/>
                </a:lnTo>
                <a:lnTo>
                  <a:pt x="66241" y="1380636"/>
                </a:lnTo>
                <a:lnTo>
                  <a:pt x="29705" y="1365502"/>
                </a:lnTo>
                <a:lnTo>
                  <a:pt x="3885" y="1329462"/>
                </a:lnTo>
                <a:lnTo>
                  <a:pt x="0" y="1309928"/>
                </a:lnTo>
                <a:lnTo>
                  <a:pt x="0" y="1304924"/>
                </a:lnTo>
                <a:lnTo>
                  <a:pt x="0" y="71196"/>
                </a:lnTo>
                <a:lnTo>
                  <a:pt x="15621" y="29705"/>
                </a:lnTo>
                <a:lnTo>
                  <a:pt x="51662" y="3885"/>
                </a:lnTo>
                <a:lnTo>
                  <a:pt x="71196" y="0"/>
                </a:lnTo>
                <a:lnTo>
                  <a:pt x="5272328" y="0"/>
                </a:lnTo>
                <a:lnTo>
                  <a:pt x="5313818" y="15621"/>
                </a:lnTo>
                <a:lnTo>
                  <a:pt x="5339637" y="51661"/>
                </a:lnTo>
                <a:lnTo>
                  <a:pt x="5343524" y="71196"/>
                </a:lnTo>
                <a:lnTo>
                  <a:pt x="5343524" y="1309928"/>
                </a:lnTo>
                <a:lnTo>
                  <a:pt x="5327902" y="1351419"/>
                </a:lnTo>
                <a:lnTo>
                  <a:pt x="5291862" y="1377238"/>
                </a:lnTo>
                <a:lnTo>
                  <a:pt x="5277283" y="1380636"/>
                </a:lnTo>
                <a:lnTo>
                  <a:pt x="5272328" y="13811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44550" y="1265555"/>
            <a:ext cx="4868545" cy="106362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42400"/>
              </a:lnSpc>
              <a:spcBef>
                <a:spcPts val="75"/>
              </a:spcBef>
            </a:pP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Respondents did not just identify problems — they proposed 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specific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strategic</a:t>
            </a:r>
            <a:r>
              <a:rPr dirty="0" sz="1200" spc="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interventions</a:t>
            </a:r>
            <a:r>
              <a:rPr dirty="0" sz="1200" spc="-10">
                <a:solidFill>
                  <a:srgbClr val="C7D8F0"/>
                </a:solidFill>
                <a:latin typeface="Arial"/>
                <a:cs typeface="Arial"/>
              </a:rPr>
              <a:t>.</a:t>
            </a:r>
            <a:r>
              <a:rPr dirty="0" sz="120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These</a:t>
            </a:r>
            <a:r>
              <a:rPr dirty="0" sz="1200" spc="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are</a:t>
            </a:r>
            <a:r>
              <a:rPr dirty="0" sz="1200" spc="1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not</a:t>
            </a:r>
            <a:r>
              <a:rPr dirty="0" sz="1200" spc="1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consultant-led</a:t>
            </a:r>
            <a:r>
              <a:rPr dirty="0" sz="1200" spc="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hypotheses;</a:t>
            </a:r>
            <a:r>
              <a:rPr dirty="0" sz="1200" spc="1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C7D8F0"/>
                </a:solidFill>
                <a:latin typeface="Arial"/>
                <a:cs typeface="Arial"/>
              </a:rPr>
              <a:t>they </a:t>
            </a: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are ground-level solutions from those who interact with </a:t>
            </a:r>
            <a:r>
              <a:rPr dirty="0" sz="1200" spc="-10">
                <a:solidFill>
                  <a:srgbClr val="C7D8F0"/>
                </a:solidFill>
                <a:latin typeface="Arial"/>
                <a:cs typeface="Arial"/>
              </a:rPr>
              <a:t>surgeons, </a:t>
            </a:r>
            <a:r>
              <a:rPr dirty="0" sz="1200">
                <a:solidFill>
                  <a:srgbClr val="C7D8F0"/>
                </a:solidFill>
                <a:latin typeface="Arial"/>
                <a:cs typeface="Arial"/>
              </a:rPr>
              <a:t>hospitals, and competitors </a:t>
            </a:r>
            <a:r>
              <a:rPr dirty="0" sz="1200" spc="-10">
                <a:solidFill>
                  <a:srgbClr val="C7D8F0"/>
                </a:solidFill>
                <a:latin typeface="Arial"/>
                <a:cs typeface="Arial"/>
              </a:rPr>
              <a:t>daily.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19823" y="1162050"/>
            <a:ext cx="5343525" cy="1828800"/>
            <a:chOff x="6219823" y="1162050"/>
            <a:chExt cx="5343525" cy="1828800"/>
          </a:xfrm>
        </p:grpSpPr>
        <p:sp>
          <p:nvSpPr>
            <p:cNvPr id="21" name="object 21"/>
            <p:cNvSpPr/>
            <p:nvPr/>
          </p:nvSpPr>
          <p:spPr>
            <a:xfrm>
              <a:off x="6219823" y="1181100"/>
              <a:ext cx="5343525" cy="1809750"/>
            </a:xfrm>
            <a:custGeom>
              <a:avLst/>
              <a:gdLst/>
              <a:ahLst/>
              <a:cxnLst/>
              <a:rect l="l" t="t" r="r" b="b"/>
              <a:pathLst>
                <a:path w="5343525" h="1809750">
                  <a:moveTo>
                    <a:pt x="5290127" y="1809749"/>
                  </a:moveTo>
                  <a:lnTo>
                    <a:pt x="53397" y="1809749"/>
                  </a:lnTo>
                  <a:lnTo>
                    <a:pt x="49681" y="1809383"/>
                  </a:lnTo>
                  <a:lnTo>
                    <a:pt x="14085" y="1790357"/>
                  </a:lnTo>
                  <a:lnTo>
                    <a:pt x="0" y="1756352"/>
                  </a:lnTo>
                  <a:lnTo>
                    <a:pt x="0" y="1752599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293952" y="0"/>
                  </a:lnTo>
                  <a:lnTo>
                    <a:pt x="5332145" y="14731"/>
                  </a:lnTo>
                  <a:lnTo>
                    <a:pt x="5343525" y="33047"/>
                  </a:lnTo>
                  <a:lnTo>
                    <a:pt x="5343525" y="1756352"/>
                  </a:lnTo>
                  <a:lnTo>
                    <a:pt x="5324133" y="1795664"/>
                  </a:lnTo>
                  <a:lnTo>
                    <a:pt x="5293843" y="1809383"/>
                  </a:lnTo>
                  <a:lnTo>
                    <a:pt x="5290127" y="1809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219824" y="1162050"/>
              <a:ext cx="5343525" cy="52069"/>
            </a:xfrm>
            <a:custGeom>
              <a:avLst/>
              <a:gdLst/>
              <a:ahLst/>
              <a:cxnLst/>
              <a:rect l="l" t="t" r="r" b="b"/>
              <a:pathLst>
                <a:path w="5343525" h="52069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5293952" y="0"/>
                  </a:lnTo>
                  <a:lnTo>
                    <a:pt x="5332143" y="22097"/>
                  </a:lnTo>
                  <a:lnTo>
                    <a:pt x="5340341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5343525" h="52069">
                  <a:moveTo>
                    <a:pt x="5343524" y="51889"/>
                  </a:moveTo>
                  <a:lnTo>
                    <a:pt x="5297777" y="38448"/>
                  </a:lnTo>
                  <a:lnTo>
                    <a:pt x="5286374" y="38099"/>
                  </a:lnTo>
                  <a:lnTo>
                    <a:pt x="5340341" y="38099"/>
                  </a:lnTo>
                  <a:lnTo>
                    <a:pt x="5342073" y="42281"/>
                  </a:lnTo>
                  <a:lnTo>
                    <a:pt x="5343524" y="49571"/>
                  </a:lnTo>
                  <a:lnTo>
                    <a:pt x="5343524" y="5188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415086" y="1357313"/>
              <a:ext cx="1981200" cy="209550"/>
            </a:xfrm>
            <a:custGeom>
              <a:avLst/>
              <a:gdLst/>
              <a:ahLst/>
              <a:cxnLst/>
              <a:rect l="l" t="t" r="r" b="b"/>
              <a:pathLst>
                <a:path w="1981200" h="209550">
                  <a:moveTo>
                    <a:pt x="1883304" y="209549"/>
                  </a:moveTo>
                  <a:lnTo>
                    <a:pt x="97895" y="209549"/>
                  </a:lnTo>
                  <a:lnTo>
                    <a:pt x="91081" y="208878"/>
                  </a:lnTo>
                  <a:lnTo>
                    <a:pt x="52285" y="195714"/>
                  </a:lnTo>
                  <a:lnTo>
                    <a:pt x="21480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5"/>
                  </a:lnTo>
                  <a:lnTo>
                    <a:pt x="10608" y="58323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883304" y="0"/>
                  </a:lnTo>
                  <a:lnTo>
                    <a:pt x="1922876" y="10608"/>
                  </a:lnTo>
                  <a:lnTo>
                    <a:pt x="1955376" y="35552"/>
                  </a:lnTo>
                  <a:lnTo>
                    <a:pt x="1975857" y="71035"/>
                  </a:lnTo>
                  <a:lnTo>
                    <a:pt x="1981200" y="97895"/>
                  </a:lnTo>
                  <a:lnTo>
                    <a:pt x="1981200" y="111654"/>
                  </a:lnTo>
                  <a:lnTo>
                    <a:pt x="1970591" y="151226"/>
                  </a:lnTo>
                  <a:lnTo>
                    <a:pt x="1945647" y="183726"/>
                  </a:lnTo>
                  <a:lnTo>
                    <a:pt x="1910164" y="204206"/>
                  </a:lnTo>
                  <a:lnTo>
                    <a:pt x="1890118" y="208878"/>
                  </a:lnTo>
                  <a:lnTo>
                    <a:pt x="1883304" y="209549"/>
                  </a:lnTo>
                  <a:close/>
                </a:path>
              </a:pathLst>
            </a:custGeom>
            <a:solidFill>
              <a:srgbClr val="FFF7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415086" y="1357313"/>
              <a:ext cx="1981200" cy="209550"/>
            </a:xfrm>
            <a:custGeom>
              <a:avLst/>
              <a:gdLst/>
              <a:ahLst/>
              <a:cxnLst/>
              <a:rect l="l" t="t" r="r" b="b"/>
              <a:pathLst>
                <a:path w="1981200" h="209550">
                  <a:moveTo>
                    <a:pt x="0" y="104774"/>
                  </a:moveTo>
                  <a:lnTo>
                    <a:pt x="0" y="97895"/>
                  </a:lnTo>
                  <a:lnTo>
                    <a:pt x="671" y="91081"/>
                  </a:lnTo>
                  <a:lnTo>
                    <a:pt x="2013" y="84334"/>
                  </a:lnTo>
                  <a:lnTo>
                    <a:pt x="3355" y="77586"/>
                  </a:lnTo>
                  <a:lnTo>
                    <a:pt x="5342" y="71035"/>
                  </a:lnTo>
                  <a:lnTo>
                    <a:pt x="7975" y="64679"/>
                  </a:lnTo>
                  <a:lnTo>
                    <a:pt x="10608" y="58323"/>
                  </a:lnTo>
                  <a:lnTo>
                    <a:pt x="13835" y="52285"/>
                  </a:lnTo>
                  <a:lnTo>
                    <a:pt x="17658" y="46565"/>
                  </a:lnTo>
                  <a:lnTo>
                    <a:pt x="21480" y="40844"/>
                  </a:lnTo>
                  <a:lnTo>
                    <a:pt x="25823" y="35552"/>
                  </a:lnTo>
                  <a:lnTo>
                    <a:pt x="30688" y="30687"/>
                  </a:lnTo>
                  <a:lnTo>
                    <a:pt x="35552" y="25823"/>
                  </a:lnTo>
                  <a:lnTo>
                    <a:pt x="64679" y="7975"/>
                  </a:lnTo>
                  <a:lnTo>
                    <a:pt x="71035" y="5342"/>
                  </a:lnTo>
                  <a:lnTo>
                    <a:pt x="77587" y="3355"/>
                  </a:lnTo>
                  <a:lnTo>
                    <a:pt x="84334" y="2013"/>
                  </a:lnTo>
                  <a:lnTo>
                    <a:pt x="91081" y="671"/>
                  </a:lnTo>
                  <a:lnTo>
                    <a:pt x="97895" y="0"/>
                  </a:lnTo>
                  <a:lnTo>
                    <a:pt x="104775" y="0"/>
                  </a:lnTo>
                  <a:lnTo>
                    <a:pt x="1876425" y="0"/>
                  </a:lnTo>
                  <a:lnTo>
                    <a:pt x="1883304" y="0"/>
                  </a:lnTo>
                  <a:lnTo>
                    <a:pt x="1890118" y="671"/>
                  </a:lnTo>
                  <a:lnTo>
                    <a:pt x="1896865" y="2013"/>
                  </a:lnTo>
                  <a:lnTo>
                    <a:pt x="1903612" y="3355"/>
                  </a:lnTo>
                  <a:lnTo>
                    <a:pt x="1910164" y="5342"/>
                  </a:lnTo>
                  <a:lnTo>
                    <a:pt x="1916520" y="7975"/>
                  </a:lnTo>
                  <a:lnTo>
                    <a:pt x="1922876" y="10608"/>
                  </a:lnTo>
                  <a:lnTo>
                    <a:pt x="1928914" y="13835"/>
                  </a:lnTo>
                  <a:lnTo>
                    <a:pt x="1934634" y="17657"/>
                  </a:lnTo>
                  <a:lnTo>
                    <a:pt x="1940354" y="21479"/>
                  </a:lnTo>
                  <a:lnTo>
                    <a:pt x="1967364" y="52285"/>
                  </a:lnTo>
                  <a:lnTo>
                    <a:pt x="1973224" y="64679"/>
                  </a:lnTo>
                  <a:lnTo>
                    <a:pt x="1975857" y="71035"/>
                  </a:lnTo>
                  <a:lnTo>
                    <a:pt x="1977844" y="77586"/>
                  </a:lnTo>
                  <a:lnTo>
                    <a:pt x="1979187" y="84334"/>
                  </a:lnTo>
                  <a:lnTo>
                    <a:pt x="1980529" y="91081"/>
                  </a:lnTo>
                  <a:lnTo>
                    <a:pt x="1981200" y="97895"/>
                  </a:lnTo>
                  <a:lnTo>
                    <a:pt x="1981200" y="104774"/>
                  </a:lnTo>
                  <a:lnTo>
                    <a:pt x="1981200" y="111654"/>
                  </a:lnTo>
                  <a:lnTo>
                    <a:pt x="1970591" y="151226"/>
                  </a:lnTo>
                  <a:lnTo>
                    <a:pt x="1945647" y="183726"/>
                  </a:lnTo>
                  <a:lnTo>
                    <a:pt x="1916520" y="201574"/>
                  </a:lnTo>
                  <a:lnTo>
                    <a:pt x="1910164" y="204206"/>
                  </a:lnTo>
                  <a:lnTo>
                    <a:pt x="1903612" y="206194"/>
                  </a:lnTo>
                  <a:lnTo>
                    <a:pt x="1896865" y="207536"/>
                  </a:lnTo>
                  <a:lnTo>
                    <a:pt x="1890118" y="208878"/>
                  </a:lnTo>
                  <a:lnTo>
                    <a:pt x="1883304" y="209549"/>
                  </a:lnTo>
                  <a:lnTo>
                    <a:pt x="1876425" y="209549"/>
                  </a:lnTo>
                  <a:lnTo>
                    <a:pt x="104775" y="209549"/>
                  </a:lnTo>
                  <a:lnTo>
                    <a:pt x="97895" y="209549"/>
                  </a:lnTo>
                  <a:lnTo>
                    <a:pt x="91081" y="208878"/>
                  </a:lnTo>
                  <a:lnTo>
                    <a:pt x="84334" y="207536"/>
                  </a:lnTo>
                  <a:lnTo>
                    <a:pt x="77587" y="206194"/>
                  </a:lnTo>
                  <a:lnTo>
                    <a:pt x="71035" y="204206"/>
                  </a:lnTo>
                  <a:lnTo>
                    <a:pt x="64679" y="201574"/>
                  </a:lnTo>
                  <a:lnTo>
                    <a:pt x="58323" y="198941"/>
                  </a:lnTo>
                  <a:lnTo>
                    <a:pt x="30688" y="178862"/>
                  </a:lnTo>
                  <a:lnTo>
                    <a:pt x="25823" y="173997"/>
                  </a:lnTo>
                  <a:lnTo>
                    <a:pt x="21480" y="168704"/>
                  </a:lnTo>
                  <a:lnTo>
                    <a:pt x="17658" y="162984"/>
                  </a:lnTo>
                  <a:lnTo>
                    <a:pt x="13835" y="157264"/>
                  </a:lnTo>
                  <a:lnTo>
                    <a:pt x="10608" y="151226"/>
                  </a:lnTo>
                  <a:lnTo>
                    <a:pt x="7975" y="144870"/>
                  </a:lnTo>
                  <a:lnTo>
                    <a:pt x="5342" y="138514"/>
                  </a:lnTo>
                  <a:lnTo>
                    <a:pt x="3355" y="131962"/>
                  </a:lnTo>
                  <a:lnTo>
                    <a:pt x="2013" y="125215"/>
                  </a:lnTo>
                  <a:lnTo>
                    <a:pt x="671" y="118468"/>
                  </a:lnTo>
                  <a:lnTo>
                    <a:pt x="0" y="111654"/>
                  </a:lnTo>
                  <a:lnTo>
                    <a:pt x="0" y="104774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397624" y="1296882"/>
            <a:ext cx="4944745" cy="150685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C77800"/>
                </a:solidFill>
                <a:latin typeface="Arial"/>
                <a:cs typeface="Arial"/>
              </a:rPr>
              <a:t>Strategy:</a:t>
            </a:r>
            <a:r>
              <a:rPr dirty="0" sz="950" spc="110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7800"/>
                </a:solidFill>
                <a:latin typeface="Arial"/>
                <a:cs typeface="Arial"/>
              </a:rPr>
              <a:t>Market</a:t>
            </a:r>
            <a:r>
              <a:rPr dirty="0" sz="950" spc="110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C77800"/>
                </a:solidFill>
                <a:latin typeface="Arial"/>
                <a:cs typeface="Arial"/>
              </a:rPr>
              <a:t>Development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Seeding Sites — Stryker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Playbook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32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Implement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seeding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strategies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modelled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Stryker's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approach: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place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key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institutional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hospital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at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near-zero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margin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establish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market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presence,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generate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peer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influence,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create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reference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sites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surgeon-to-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surgeon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advocacy.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One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strong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seeding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site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can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unlock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entire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region.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7699" y="2676525"/>
            <a:ext cx="5343525" cy="1828800"/>
            <a:chOff x="647699" y="2676525"/>
            <a:chExt cx="5343525" cy="1828800"/>
          </a:xfrm>
        </p:grpSpPr>
        <p:sp>
          <p:nvSpPr>
            <p:cNvPr id="9" name="object 9"/>
            <p:cNvSpPr/>
            <p:nvPr/>
          </p:nvSpPr>
          <p:spPr>
            <a:xfrm>
              <a:off x="647699" y="2695575"/>
              <a:ext cx="5343525" cy="1809750"/>
            </a:xfrm>
            <a:custGeom>
              <a:avLst/>
              <a:gdLst/>
              <a:ahLst/>
              <a:cxnLst/>
              <a:rect l="l" t="t" r="r" b="b"/>
              <a:pathLst>
                <a:path w="5343525" h="1809750">
                  <a:moveTo>
                    <a:pt x="5290126" y="1809749"/>
                  </a:moveTo>
                  <a:lnTo>
                    <a:pt x="53397" y="1809749"/>
                  </a:lnTo>
                  <a:lnTo>
                    <a:pt x="49681" y="1809383"/>
                  </a:lnTo>
                  <a:lnTo>
                    <a:pt x="14085" y="1790357"/>
                  </a:lnTo>
                  <a:lnTo>
                    <a:pt x="0" y="1756352"/>
                  </a:lnTo>
                  <a:lnTo>
                    <a:pt x="0" y="1752599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293952" y="0"/>
                  </a:lnTo>
                  <a:lnTo>
                    <a:pt x="5332143" y="14731"/>
                  </a:lnTo>
                  <a:lnTo>
                    <a:pt x="5343524" y="33047"/>
                  </a:lnTo>
                  <a:lnTo>
                    <a:pt x="5343524" y="1756352"/>
                  </a:lnTo>
                  <a:lnTo>
                    <a:pt x="5324131" y="1795664"/>
                  </a:lnTo>
                  <a:lnTo>
                    <a:pt x="5293843" y="1809383"/>
                  </a:lnTo>
                  <a:lnTo>
                    <a:pt x="5290126" y="1809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2676525"/>
              <a:ext cx="5343525" cy="52069"/>
            </a:xfrm>
            <a:custGeom>
              <a:avLst/>
              <a:gdLst/>
              <a:ahLst/>
              <a:cxnLst/>
              <a:rect l="l" t="t" r="r" b="b"/>
              <a:pathLst>
                <a:path w="5343525" h="52069">
                  <a:moveTo>
                    <a:pt x="0" y="51889"/>
                  </a:moveTo>
                  <a:lnTo>
                    <a:pt x="22097" y="11379"/>
                  </a:lnTo>
                  <a:lnTo>
                    <a:pt x="49571" y="0"/>
                  </a:lnTo>
                  <a:lnTo>
                    <a:pt x="5293952" y="0"/>
                  </a:lnTo>
                  <a:lnTo>
                    <a:pt x="5332144" y="22097"/>
                  </a:lnTo>
                  <a:lnTo>
                    <a:pt x="5340342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1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5343525" h="52069">
                  <a:moveTo>
                    <a:pt x="5343524" y="51889"/>
                  </a:moveTo>
                  <a:lnTo>
                    <a:pt x="5297777" y="38448"/>
                  </a:lnTo>
                  <a:lnTo>
                    <a:pt x="5286374" y="38099"/>
                  </a:lnTo>
                  <a:lnTo>
                    <a:pt x="5340342" y="38099"/>
                  </a:lnTo>
                  <a:lnTo>
                    <a:pt x="5342073" y="42281"/>
                  </a:lnTo>
                  <a:lnTo>
                    <a:pt x="5343524" y="49571"/>
                  </a:lnTo>
                  <a:lnTo>
                    <a:pt x="5343524" y="5188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42962" y="2871788"/>
              <a:ext cx="1638300" cy="209550"/>
            </a:xfrm>
            <a:custGeom>
              <a:avLst/>
              <a:gdLst/>
              <a:ahLst/>
              <a:cxnLst/>
              <a:rect l="l" t="t" r="r" b="b"/>
              <a:pathLst>
                <a:path w="1638300" h="209550">
                  <a:moveTo>
                    <a:pt x="1540404" y="209549"/>
                  </a:moveTo>
                  <a:lnTo>
                    <a:pt x="97895" y="209549"/>
                  </a:lnTo>
                  <a:lnTo>
                    <a:pt x="91081" y="208878"/>
                  </a:lnTo>
                  <a:lnTo>
                    <a:pt x="52285" y="195713"/>
                  </a:lnTo>
                  <a:lnTo>
                    <a:pt x="21479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5"/>
                  </a:lnTo>
                  <a:lnTo>
                    <a:pt x="10608" y="58323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540404" y="0"/>
                  </a:lnTo>
                  <a:lnTo>
                    <a:pt x="1579975" y="10607"/>
                  </a:lnTo>
                  <a:lnTo>
                    <a:pt x="1612476" y="35552"/>
                  </a:lnTo>
                  <a:lnTo>
                    <a:pt x="1632956" y="71034"/>
                  </a:lnTo>
                  <a:lnTo>
                    <a:pt x="1638299" y="97895"/>
                  </a:lnTo>
                  <a:lnTo>
                    <a:pt x="1638299" y="111654"/>
                  </a:lnTo>
                  <a:lnTo>
                    <a:pt x="1627691" y="151225"/>
                  </a:lnTo>
                  <a:lnTo>
                    <a:pt x="1602746" y="183726"/>
                  </a:lnTo>
                  <a:lnTo>
                    <a:pt x="1567264" y="204206"/>
                  </a:lnTo>
                  <a:lnTo>
                    <a:pt x="1547217" y="208878"/>
                  </a:lnTo>
                  <a:lnTo>
                    <a:pt x="1540404" y="209549"/>
                  </a:lnTo>
                  <a:close/>
                </a:path>
              </a:pathLst>
            </a:custGeom>
            <a:solidFill>
              <a:srgbClr val="FFF7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842962" y="2871788"/>
              <a:ext cx="1638300" cy="209550"/>
            </a:xfrm>
            <a:custGeom>
              <a:avLst/>
              <a:gdLst/>
              <a:ahLst/>
              <a:cxnLst/>
              <a:rect l="l" t="t" r="r" b="b"/>
              <a:pathLst>
                <a:path w="1638300" h="209550">
                  <a:moveTo>
                    <a:pt x="0" y="104774"/>
                  </a:moveTo>
                  <a:lnTo>
                    <a:pt x="0" y="97895"/>
                  </a:lnTo>
                  <a:lnTo>
                    <a:pt x="671" y="91081"/>
                  </a:lnTo>
                  <a:lnTo>
                    <a:pt x="2013" y="84334"/>
                  </a:lnTo>
                  <a:lnTo>
                    <a:pt x="3355" y="77586"/>
                  </a:lnTo>
                  <a:lnTo>
                    <a:pt x="5342" y="71034"/>
                  </a:lnTo>
                  <a:lnTo>
                    <a:pt x="7975" y="64679"/>
                  </a:lnTo>
                  <a:lnTo>
                    <a:pt x="10608" y="58323"/>
                  </a:lnTo>
                  <a:lnTo>
                    <a:pt x="13835" y="52285"/>
                  </a:lnTo>
                  <a:lnTo>
                    <a:pt x="17657" y="46564"/>
                  </a:lnTo>
                  <a:lnTo>
                    <a:pt x="21479" y="40844"/>
                  </a:lnTo>
                  <a:lnTo>
                    <a:pt x="25823" y="35552"/>
                  </a:lnTo>
                  <a:lnTo>
                    <a:pt x="30687" y="30687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04774" y="0"/>
                  </a:lnTo>
                  <a:lnTo>
                    <a:pt x="1533524" y="0"/>
                  </a:lnTo>
                  <a:lnTo>
                    <a:pt x="1540404" y="0"/>
                  </a:lnTo>
                  <a:lnTo>
                    <a:pt x="1547217" y="670"/>
                  </a:lnTo>
                  <a:lnTo>
                    <a:pt x="1553965" y="2012"/>
                  </a:lnTo>
                  <a:lnTo>
                    <a:pt x="1560712" y="3354"/>
                  </a:lnTo>
                  <a:lnTo>
                    <a:pt x="1567264" y="5342"/>
                  </a:lnTo>
                  <a:lnTo>
                    <a:pt x="1573620" y="7975"/>
                  </a:lnTo>
                  <a:lnTo>
                    <a:pt x="1579975" y="10607"/>
                  </a:lnTo>
                  <a:lnTo>
                    <a:pt x="1612476" y="35552"/>
                  </a:lnTo>
                  <a:lnTo>
                    <a:pt x="1620641" y="46564"/>
                  </a:lnTo>
                  <a:lnTo>
                    <a:pt x="1624463" y="52285"/>
                  </a:lnTo>
                  <a:lnTo>
                    <a:pt x="1627691" y="58323"/>
                  </a:lnTo>
                  <a:lnTo>
                    <a:pt x="1630323" y="64679"/>
                  </a:lnTo>
                  <a:lnTo>
                    <a:pt x="1632956" y="71034"/>
                  </a:lnTo>
                  <a:lnTo>
                    <a:pt x="1634944" y="77586"/>
                  </a:lnTo>
                  <a:lnTo>
                    <a:pt x="1636286" y="84334"/>
                  </a:lnTo>
                  <a:lnTo>
                    <a:pt x="1637628" y="91081"/>
                  </a:lnTo>
                  <a:lnTo>
                    <a:pt x="1638299" y="97895"/>
                  </a:lnTo>
                  <a:lnTo>
                    <a:pt x="1638299" y="104774"/>
                  </a:lnTo>
                  <a:lnTo>
                    <a:pt x="1638299" y="111654"/>
                  </a:lnTo>
                  <a:lnTo>
                    <a:pt x="1637628" y="118467"/>
                  </a:lnTo>
                  <a:lnTo>
                    <a:pt x="1636286" y="125215"/>
                  </a:lnTo>
                  <a:lnTo>
                    <a:pt x="1634944" y="131962"/>
                  </a:lnTo>
                  <a:lnTo>
                    <a:pt x="1620641" y="162984"/>
                  </a:lnTo>
                  <a:lnTo>
                    <a:pt x="1616819" y="168704"/>
                  </a:lnTo>
                  <a:lnTo>
                    <a:pt x="1586014" y="195713"/>
                  </a:lnTo>
                  <a:lnTo>
                    <a:pt x="1573620" y="201573"/>
                  </a:lnTo>
                  <a:lnTo>
                    <a:pt x="1567264" y="204206"/>
                  </a:lnTo>
                  <a:lnTo>
                    <a:pt x="1560712" y="206194"/>
                  </a:lnTo>
                  <a:lnTo>
                    <a:pt x="1553965" y="207536"/>
                  </a:lnTo>
                  <a:lnTo>
                    <a:pt x="1547217" y="208878"/>
                  </a:lnTo>
                  <a:lnTo>
                    <a:pt x="1540404" y="209549"/>
                  </a:lnTo>
                  <a:lnTo>
                    <a:pt x="1533524" y="209549"/>
                  </a:lnTo>
                  <a:lnTo>
                    <a:pt x="104774" y="209549"/>
                  </a:lnTo>
                  <a:lnTo>
                    <a:pt x="97895" y="209549"/>
                  </a:lnTo>
                  <a:lnTo>
                    <a:pt x="91081" y="208878"/>
                  </a:lnTo>
                  <a:lnTo>
                    <a:pt x="84334" y="207536"/>
                  </a:lnTo>
                  <a:lnTo>
                    <a:pt x="77586" y="206194"/>
                  </a:lnTo>
                  <a:lnTo>
                    <a:pt x="71035" y="204206"/>
                  </a:lnTo>
                  <a:lnTo>
                    <a:pt x="64679" y="201573"/>
                  </a:lnTo>
                  <a:lnTo>
                    <a:pt x="58323" y="198941"/>
                  </a:lnTo>
                  <a:lnTo>
                    <a:pt x="52285" y="195713"/>
                  </a:lnTo>
                  <a:lnTo>
                    <a:pt x="46565" y="191891"/>
                  </a:lnTo>
                  <a:lnTo>
                    <a:pt x="40844" y="188069"/>
                  </a:lnTo>
                  <a:lnTo>
                    <a:pt x="35552" y="183726"/>
                  </a:lnTo>
                  <a:lnTo>
                    <a:pt x="30687" y="178861"/>
                  </a:lnTo>
                  <a:lnTo>
                    <a:pt x="25823" y="173997"/>
                  </a:lnTo>
                  <a:lnTo>
                    <a:pt x="5342" y="138514"/>
                  </a:lnTo>
                  <a:lnTo>
                    <a:pt x="0" y="111654"/>
                  </a:lnTo>
                  <a:lnTo>
                    <a:pt x="0" y="104774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825500" y="2811357"/>
            <a:ext cx="4838700" cy="150685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C77800"/>
                </a:solidFill>
                <a:latin typeface="Arial"/>
                <a:cs typeface="Arial"/>
              </a:rPr>
              <a:t>Strategy:</a:t>
            </a:r>
            <a:r>
              <a:rPr dirty="0" sz="950" spc="125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C77800"/>
                </a:solidFill>
                <a:latin typeface="Arial"/>
                <a:cs typeface="Arial"/>
              </a:rPr>
              <a:t>Organisational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"One</a:t>
            </a:r>
            <a:r>
              <a:rPr dirty="0" sz="13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Team,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One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Goal"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32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Respondents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call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unified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front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where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Robotics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teams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speak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unison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hospitals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surgeons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—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mirroring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successful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model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of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J&amp;J/Depuy,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where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one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salesperson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represents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full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portfolio.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This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eliminates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conflicting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messages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pricing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confusion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at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account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level.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219823" y="3124200"/>
            <a:ext cx="5343525" cy="1828800"/>
            <a:chOff x="6219823" y="3124200"/>
            <a:chExt cx="5343525" cy="1828800"/>
          </a:xfrm>
        </p:grpSpPr>
        <p:sp>
          <p:nvSpPr>
            <p:cNvPr id="27" name="object 27"/>
            <p:cNvSpPr/>
            <p:nvPr/>
          </p:nvSpPr>
          <p:spPr>
            <a:xfrm>
              <a:off x="6219823" y="3143250"/>
              <a:ext cx="5343525" cy="1809750"/>
            </a:xfrm>
            <a:custGeom>
              <a:avLst/>
              <a:gdLst/>
              <a:ahLst/>
              <a:cxnLst/>
              <a:rect l="l" t="t" r="r" b="b"/>
              <a:pathLst>
                <a:path w="5343525" h="1809750">
                  <a:moveTo>
                    <a:pt x="5290127" y="1809749"/>
                  </a:moveTo>
                  <a:lnTo>
                    <a:pt x="53397" y="1809749"/>
                  </a:lnTo>
                  <a:lnTo>
                    <a:pt x="49681" y="1809383"/>
                  </a:lnTo>
                  <a:lnTo>
                    <a:pt x="14085" y="1790357"/>
                  </a:lnTo>
                  <a:lnTo>
                    <a:pt x="0" y="1756352"/>
                  </a:lnTo>
                  <a:lnTo>
                    <a:pt x="0" y="1752599"/>
                  </a:lnTo>
                  <a:lnTo>
                    <a:pt x="0" y="33047"/>
                  </a:lnTo>
                  <a:lnTo>
                    <a:pt x="28277" y="4833"/>
                  </a:lnTo>
                  <a:lnTo>
                    <a:pt x="49571" y="0"/>
                  </a:lnTo>
                  <a:lnTo>
                    <a:pt x="5293952" y="0"/>
                  </a:lnTo>
                  <a:lnTo>
                    <a:pt x="5332145" y="14731"/>
                  </a:lnTo>
                  <a:lnTo>
                    <a:pt x="5343525" y="33047"/>
                  </a:lnTo>
                  <a:lnTo>
                    <a:pt x="5343525" y="1756352"/>
                  </a:lnTo>
                  <a:lnTo>
                    <a:pt x="5324133" y="1795664"/>
                  </a:lnTo>
                  <a:lnTo>
                    <a:pt x="5293843" y="1809383"/>
                  </a:lnTo>
                  <a:lnTo>
                    <a:pt x="5290127" y="1809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219824" y="3124200"/>
              <a:ext cx="5343525" cy="52069"/>
            </a:xfrm>
            <a:custGeom>
              <a:avLst/>
              <a:gdLst/>
              <a:ahLst/>
              <a:cxnLst/>
              <a:rect l="l" t="t" r="r" b="b"/>
              <a:pathLst>
                <a:path w="5343525" h="52069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5293952" y="0"/>
                  </a:lnTo>
                  <a:lnTo>
                    <a:pt x="5332143" y="22097"/>
                  </a:lnTo>
                  <a:lnTo>
                    <a:pt x="5340341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9"/>
                  </a:lnTo>
                  <a:lnTo>
                    <a:pt x="0" y="51889"/>
                  </a:lnTo>
                  <a:close/>
                </a:path>
                <a:path w="5343525" h="52069">
                  <a:moveTo>
                    <a:pt x="5343524" y="51889"/>
                  </a:moveTo>
                  <a:lnTo>
                    <a:pt x="5297777" y="38448"/>
                  </a:lnTo>
                  <a:lnTo>
                    <a:pt x="5286374" y="38099"/>
                  </a:lnTo>
                  <a:lnTo>
                    <a:pt x="5340341" y="38099"/>
                  </a:lnTo>
                  <a:lnTo>
                    <a:pt x="5342073" y="42280"/>
                  </a:lnTo>
                  <a:lnTo>
                    <a:pt x="5343524" y="49571"/>
                  </a:lnTo>
                  <a:lnTo>
                    <a:pt x="5343524" y="5188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415086" y="3319463"/>
              <a:ext cx="1362075" cy="209550"/>
            </a:xfrm>
            <a:custGeom>
              <a:avLst/>
              <a:gdLst/>
              <a:ahLst/>
              <a:cxnLst/>
              <a:rect l="l" t="t" r="r" b="b"/>
              <a:pathLst>
                <a:path w="1362075" h="209550">
                  <a:moveTo>
                    <a:pt x="1264179" y="209549"/>
                  </a:moveTo>
                  <a:lnTo>
                    <a:pt x="97895" y="209549"/>
                  </a:lnTo>
                  <a:lnTo>
                    <a:pt x="91081" y="208878"/>
                  </a:lnTo>
                  <a:lnTo>
                    <a:pt x="52285" y="195713"/>
                  </a:lnTo>
                  <a:lnTo>
                    <a:pt x="21480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5"/>
                  </a:lnTo>
                  <a:lnTo>
                    <a:pt x="10608" y="58322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264179" y="0"/>
                  </a:lnTo>
                  <a:lnTo>
                    <a:pt x="1303751" y="10608"/>
                  </a:lnTo>
                  <a:lnTo>
                    <a:pt x="1336251" y="35552"/>
                  </a:lnTo>
                  <a:lnTo>
                    <a:pt x="1356732" y="71034"/>
                  </a:lnTo>
                  <a:lnTo>
                    <a:pt x="1362075" y="97895"/>
                  </a:lnTo>
                  <a:lnTo>
                    <a:pt x="1362075" y="111654"/>
                  </a:lnTo>
                  <a:lnTo>
                    <a:pt x="1351466" y="151225"/>
                  </a:lnTo>
                  <a:lnTo>
                    <a:pt x="1326522" y="183726"/>
                  </a:lnTo>
                  <a:lnTo>
                    <a:pt x="1291039" y="204206"/>
                  </a:lnTo>
                  <a:lnTo>
                    <a:pt x="1270993" y="208878"/>
                  </a:lnTo>
                  <a:lnTo>
                    <a:pt x="1264179" y="209549"/>
                  </a:lnTo>
                  <a:close/>
                </a:path>
              </a:pathLst>
            </a:custGeom>
            <a:solidFill>
              <a:srgbClr val="FFF7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415086" y="3319463"/>
              <a:ext cx="1362075" cy="209550"/>
            </a:xfrm>
            <a:custGeom>
              <a:avLst/>
              <a:gdLst/>
              <a:ahLst/>
              <a:cxnLst/>
              <a:rect l="l" t="t" r="r" b="b"/>
              <a:pathLst>
                <a:path w="1362075" h="209550">
                  <a:moveTo>
                    <a:pt x="0" y="104774"/>
                  </a:moveTo>
                  <a:lnTo>
                    <a:pt x="0" y="97895"/>
                  </a:lnTo>
                  <a:lnTo>
                    <a:pt x="671" y="91081"/>
                  </a:lnTo>
                  <a:lnTo>
                    <a:pt x="2013" y="84334"/>
                  </a:lnTo>
                  <a:lnTo>
                    <a:pt x="3355" y="77586"/>
                  </a:lnTo>
                  <a:lnTo>
                    <a:pt x="5342" y="71034"/>
                  </a:lnTo>
                  <a:lnTo>
                    <a:pt x="7975" y="64678"/>
                  </a:lnTo>
                  <a:lnTo>
                    <a:pt x="10608" y="58322"/>
                  </a:lnTo>
                  <a:lnTo>
                    <a:pt x="13835" y="52284"/>
                  </a:lnTo>
                  <a:lnTo>
                    <a:pt x="17658" y="46564"/>
                  </a:lnTo>
                  <a:lnTo>
                    <a:pt x="21480" y="40844"/>
                  </a:lnTo>
                  <a:lnTo>
                    <a:pt x="25823" y="35552"/>
                  </a:lnTo>
                  <a:lnTo>
                    <a:pt x="30688" y="30687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04775" y="0"/>
                  </a:lnTo>
                  <a:lnTo>
                    <a:pt x="1257300" y="0"/>
                  </a:lnTo>
                  <a:lnTo>
                    <a:pt x="1264179" y="0"/>
                  </a:lnTo>
                  <a:lnTo>
                    <a:pt x="1270993" y="671"/>
                  </a:lnTo>
                  <a:lnTo>
                    <a:pt x="1309789" y="13835"/>
                  </a:lnTo>
                  <a:lnTo>
                    <a:pt x="1340594" y="40844"/>
                  </a:lnTo>
                  <a:lnTo>
                    <a:pt x="1354099" y="64678"/>
                  </a:lnTo>
                  <a:lnTo>
                    <a:pt x="1356732" y="71034"/>
                  </a:lnTo>
                  <a:lnTo>
                    <a:pt x="1358719" y="77586"/>
                  </a:lnTo>
                  <a:lnTo>
                    <a:pt x="1360061" y="84334"/>
                  </a:lnTo>
                  <a:lnTo>
                    <a:pt x="1361403" y="91081"/>
                  </a:lnTo>
                  <a:lnTo>
                    <a:pt x="1362075" y="97895"/>
                  </a:lnTo>
                  <a:lnTo>
                    <a:pt x="1362075" y="104774"/>
                  </a:lnTo>
                  <a:lnTo>
                    <a:pt x="1362075" y="111654"/>
                  </a:lnTo>
                  <a:lnTo>
                    <a:pt x="1351466" y="151225"/>
                  </a:lnTo>
                  <a:lnTo>
                    <a:pt x="1326522" y="183726"/>
                  </a:lnTo>
                  <a:lnTo>
                    <a:pt x="1297395" y="201574"/>
                  </a:lnTo>
                  <a:lnTo>
                    <a:pt x="1291039" y="204206"/>
                  </a:lnTo>
                  <a:lnTo>
                    <a:pt x="1284487" y="206194"/>
                  </a:lnTo>
                  <a:lnTo>
                    <a:pt x="1277740" y="207536"/>
                  </a:lnTo>
                  <a:lnTo>
                    <a:pt x="1270993" y="208878"/>
                  </a:lnTo>
                  <a:lnTo>
                    <a:pt x="1264179" y="209549"/>
                  </a:lnTo>
                  <a:lnTo>
                    <a:pt x="1257300" y="209549"/>
                  </a:lnTo>
                  <a:lnTo>
                    <a:pt x="104775" y="209549"/>
                  </a:lnTo>
                  <a:lnTo>
                    <a:pt x="97895" y="209549"/>
                  </a:lnTo>
                  <a:lnTo>
                    <a:pt x="91081" y="208878"/>
                  </a:lnTo>
                  <a:lnTo>
                    <a:pt x="84334" y="207536"/>
                  </a:lnTo>
                  <a:lnTo>
                    <a:pt x="77587" y="206194"/>
                  </a:lnTo>
                  <a:lnTo>
                    <a:pt x="71035" y="204206"/>
                  </a:lnTo>
                  <a:lnTo>
                    <a:pt x="64679" y="201574"/>
                  </a:lnTo>
                  <a:lnTo>
                    <a:pt x="58323" y="198941"/>
                  </a:lnTo>
                  <a:lnTo>
                    <a:pt x="30688" y="178861"/>
                  </a:lnTo>
                  <a:lnTo>
                    <a:pt x="25823" y="173997"/>
                  </a:lnTo>
                  <a:lnTo>
                    <a:pt x="21480" y="168704"/>
                  </a:lnTo>
                  <a:lnTo>
                    <a:pt x="17658" y="162984"/>
                  </a:lnTo>
                  <a:lnTo>
                    <a:pt x="13835" y="157263"/>
                  </a:lnTo>
                  <a:lnTo>
                    <a:pt x="10608" y="151225"/>
                  </a:lnTo>
                  <a:lnTo>
                    <a:pt x="7975" y="144870"/>
                  </a:lnTo>
                  <a:lnTo>
                    <a:pt x="5342" y="138514"/>
                  </a:lnTo>
                  <a:lnTo>
                    <a:pt x="3355" y="131962"/>
                  </a:lnTo>
                  <a:lnTo>
                    <a:pt x="2013" y="125215"/>
                  </a:lnTo>
                  <a:lnTo>
                    <a:pt x="671" y="118467"/>
                  </a:lnTo>
                  <a:lnTo>
                    <a:pt x="0" y="111654"/>
                  </a:lnTo>
                  <a:lnTo>
                    <a:pt x="0" y="104774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6397624" y="3259032"/>
            <a:ext cx="4839970" cy="150685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C77800"/>
                </a:solidFill>
                <a:latin typeface="Arial"/>
                <a:cs typeface="Arial"/>
              </a:rPr>
              <a:t>Strategy:</a:t>
            </a:r>
            <a:r>
              <a:rPr dirty="0" sz="950" spc="125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C77800"/>
                </a:solidFill>
                <a:latin typeface="Arial"/>
                <a:cs typeface="Arial"/>
              </a:rPr>
              <a:t>Capability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Target</a:t>
            </a:r>
            <a:r>
              <a:rPr dirty="0" sz="1350" spc="-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High-Volume</a:t>
            </a:r>
            <a:r>
              <a:rPr dirty="0" sz="135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Surgeons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32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Prioritise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surgeons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performing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300+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joints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per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year.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These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individuals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create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disproportionate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case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volume,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serve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as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KOLs,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influence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peers.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 single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high-volume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surgeon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converted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can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deliver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more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value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than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44444"/>
                </a:solidFill>
                <a:latin typeface="Arial"/>
                <a:cs typeface="Arial"/>
              </a:rPr>
              <a:t>10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average</a:t>
            </a:r>
            <a:r>
              <a:rPr dirty="0" sz="1100" spc="8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accounts.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47699" y="4638675"/>
            <a:ext cx="5343525" cy="1828800"/>
            <a:chOff x="647699" y="4638675"/>
            <a:chExt cx="5343525" cy="1828800"/>
          </a:xfrm>
        </p:grpSpPr>
        <p:sp>
          <p:nvSpPr>
            <p:cNvPr id="15" name="object 15"/>
            <p:cNvSpPr/>
            <p:nvPr/>
          </p:nvSpPr>
          <p:spPr>
            <a:xfrm>
              <a:off x="647699" y="4657725"/>
              <a:ext cx="5343525" cy="1809750"/>
            </a:xfrm>
            <a:custGeom>
              <a:avLst/>
              <a:gdLst/>
              <a:ahLst/>
              <a:cxnLst/>
              <a:rect l="l" t="t" r="r" b="b"/>
              <a:pathLst>
                <a:path w="5343525" h="1809750">
                  <a:moveTo>
                    <a:pt x="5290126" y="1809749"/>
                  </a:moveTo>
                  <a:lnTo>
                    <a:pt x="53397" y="1809749"/>
                  </a:lnTo>
                  <a:lnTo>
                    <a:pt x="49681" y="1809383"/>
                  </a:lnTo>
                  <a:lnTo>
                    <a:pt x="14085" y="1790357"/>
                  </a:lnTo>
                  <a:lnTo>
                    <a:pt x="0" y="1756352"/>
                  </a:lnTo>
                  <a:lnTo>
                    <a:pt x="0" y="1752599"/>
                  </a:lnTo>
                  <a:lnTo>
                    <a:pt x="0" y="33047"/>
                  </a:lnTo>
                  <a:lnTo>
                    <a:pt x="28277" y="4832"/>
                  </a:lnTo>
                  <a:lnTo>
                    <a:pt x="49571" y="0"/>
                  </a:lnTo>
                  <a:lnTo>
                    <a:pt x="5293952" y="0"/>
                  </a:lnTo>
                  <a:lnTo>
                    <a:pt x="5332143" y="14731"/>
                  </a:lnTo>
                  <a:lnTo>
                    <a:pt x="5343524" y="33047"/>
                  </a:lnTo>
                  <a:lnTo>
                    <a:pt x="5343524" y="1756352"/>
                  </a:lnTo>
                  <a:lnTo>
                    <a:pt x="5324131" y="1795663"/>
                  </a:lnTo>
                  <a:lnTo>
                    <a:pt x="5293843" y="1809383"/>
                  </a:lnTo>
                  <a:lnTo>
                    <a:pt x="5290126" y="1809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47699" y="4638675"/>
              <a:ext cx="5343525" cy="52069"/>
            </a:xfrm>
            <a:custGeom>
              <a:avLst/>
              <a:gdLst/>
              <a:ahLst/>
              <a:cxnLst/>
              <a:rect l="l" t="t" r="r" b="b"/>
              <a:pathLst>
                <a:path w="5343525" h="52070">
                  <a:moveTo>
                    <a:pt x="0" y="51889"/>
                  </a:moveTo>
                  <a:lnTo>
                    <a:pt x="22097" y="11379"/>
                  </a:lnTo>
                  <a:lnTo>
                    <a:pt x="49571" y="0"/>
                  </a:lnTo>
                  <a:lnTo>
                    <a:pt x="5293952" y="0"/>
                  </a:lnTo>
                  <a:lnTo>
                    <a:pt x="5332144" y="22097"/>
                  </a:lnTo>
                  <a:lnTo>
                    <a:pt x="5340342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1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8"/>
                  </a:lnTo>
                  <a:lnTo>
                    <a:pt x="0" y="51889"/>
                  </a:lnTo>
                  <a:close/>
                </a:path>
                <a:path w="5343525" h="52070">
                  <a:moveTo>
                    <a:pt x="5343524" y="51889"/>
                  </a:moveTo>
                  <a:lnTo>
                    <a:pt x="5297777" y="38448"/>
                  </a:lnTo>
                  <a:lnTo>
                    <a:pt x="5286374" y="38099"/>
                  </a:lnTo>
                  <a:lnTo>
                    <a:pt x="5340342" y="38099"/>
                  </a:lnTo>
                  <a:lnTo>
                    <a:pt x="5342073" y="42280"/>
                  </a:lnTo>
                  <a:lnTo>
                    <a:pt x="5343524" y="49571"/>
                  </a:lnTo>
                  <a:lnTo>
                    <a:pt x="5343524" y="5188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42962" y="4833938"/>
              <a:ext cx="1476375" cy="209550"/>
            </a:xfrm>
            <a:custGeom>
              <a:avLst/>
              <a:gdLst/>
              <a:ahLst/>
              <a:cxnLst/>
              <a:rect l="l" t="t" r="r" b="b"/>
              <a:pathLst>
                <a:path w="1476375" h="209550">
                  <a:moveTo>
                    <a:pt x="1378479" y="209549"/>
                  </a:moveTo>
                  <a:lnTo>
                    <a:pt x="97895" y="209549"/>
                  </a:lnTo>
                  <a:lnTo>
                    <a:pt x="91081" y="208878"/>
                  </a:lnTo>
                  <a:lnTo>
                    <a:pt x="52285" y="195713"/>
                  </a:lnTo>
                  <a:lnTo>
                    <a:pt x="21479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5"/>
                  </a:lnTo>
                  <a:lnTo>
                    <a:pt x="10608" y="58322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378479" y="0"/>
                  </a:lnTo>
                  <a:lnTo>
                    <a:pt x="1418050" y="10607"/>
                  </a:lnTo>
                  <a:lnTo>
                    <a:pt x="1450551" y="35552"/>
                  </a:lnTo>
                  <a:lnTo>
                    <a:pt x="1471031" y="71034"/>
                  </a:lnTo>
                  <a:lnTo>
                    <a:pt x="1476374" y="97895"/>
                  </a:lnTo>
                  <a:lnTo>
                    <a:pt x="1476374" y="111654"/>
                  </a:lnTo>
                  <a:lnTo>
                    <a:pt x="1465766" y="151226"/>
                  </a:lnTo>
                  <a:lnTo>
                    <a:pt x="1440822" y="183725"/>
                  </a:lnTo>
                  <a:lnTo>
                    <a:pt x="1405339" y="204206"/>
                  </a:lnTo>
                  <a:lnTo>
                    <a:pt x="1385292" y="208878"/>
                  </a:lnTo>
                  <a:lnTo>
                    <a:pt x="1378479" y="209549"/>
                  </a:lnTo>
                  <a:close/>
                </a:path>
              </a:pathLst>
            </a:custGeom>
            <a:solidFill>
              <a:srgbClr val="FFF7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42962" y="4833938"/>
              <a:ext cx="1476375" cy="209550"/>
            </a:xfrm>
            <a:custGeom>
              <a:avLst/>
              <a:gdLst/>
              <a:ahLst/>
              <a:cxnLst/>
              <a:rect l="l" t="t" r="r" b="b"/>
              <a:pathLst>
                <a:path w="1476375" h="209550">
                  <a:moveTo>
                    <a:pt x="0" y="104774"/>
                  </a:moveTo>
                  <a:lnTo>
                    <a:pt x="0" y="97895"/>
                  </a:lnTo>
                  <a:lnTo>
                    <a:pt x="671" y="91081"/>
                  </a:lnTo>
                  <a:lnTo>
                    <a:pt x="2013" y="84334"/>
                  </a:lnTo>
                  <a:lnTo>
                    <a:pt x="3355" y="77586"/>
                  </a:lnTo>
                  <a:lnTo>
                    <a:pt x="5342" y="71034"/>
                  </a:lnTo>
                  <a:lnTo>
                    <a:pt x="7975" y="64678"/>
                  </a:lnTo>
                  <a:lnTo>
                    <a:pt x="10608" y="58322"/>
                  </a:lnTo>
                  <a:lnTo>
                    <a:pt x="13835" y="52284"/>
                  </a:lnTo>
                  <a:lnTo>
                    <a:pt x="17657" y="46564"/>
                  </a:lnTo>
                  <a:lnTo>
                    <a:pt x="21479" y="40844"/>
                  </a:lnTo>
                  <a:lnTo>
                    <a:pt x="25823" y="35552"/>
                  </a:lnTo>
                  <a:lnTo>
                    <a:pt x="30687" y="30687"/>
                  </a:lnTo>
                  <a:lnTo>
                    <a:pt x="35552" y="25823"/>
                  </a:lnTo>
                  <a:lnTo>
                    <a:pt x="40844" y="21479"/>
                  </a:lnTo>
                  <a:lnTo>
                    <a:pt x="46565" y="17657"/>
                  </a:lnTo>
                  <a:lnTo>
                    <a:pt x="52285" y="13835"/>
                  </a:lnTo>
                  <a:lnTo>
                    <a:pt x="91081" y="670"/>
                  </a:lnTo>
                  <a:lnTo>
                    <a:pt x="97895" y="0"/>
                  </a:lnTo>
                  <a:lnTo>
                    <a:pt x="104774" y="0"/>
                  </a:lnTo>
                  <a:lnTo>
                    <a:pt x="1371599" y="0"/>
                  </a:lnTo>
                  <a:lnTo>
                    <a:pt x="1378479" y="0"/>
                  </a:lnTo>
                  <a:lnTo>
                    <a:pt x="1385292" y="670"/>
                  </a:lnTo>
                  <a:lnTo>
                    <a:pt x="1424089" y="13835"/>
                  </a:lnTo>
                  <a:lnTo>
                    <a:pt x="1429809" y="17657"/>
                  </a:lnTo>
                  <a:lnTo>
                    <a:pt x="1435529" y="21479"/>
                  </a:lnTo>
                  <a:lnTo>
                    <a:pt x="1458716" y="46564"/>
                  </a:lnTo>
                  <a:lnTo>
                    <a:pt x="1462538" y="52284"/>
                  </a:lnTo>
                  <a:lnTo>
                    <a:pt x="1465766" y="58322"/>
                  </a:lnTo>
                  <a:lnTo>
                    <a:pt x="1468399" y="64678"/>
                  </a:lnTo>
                  <a:lnTo>
                    <a:pt x="1471031" y="71034"/>
                  </a:lnTo>
                  <a:lnTo>
                    <a:pt x="1473019" y="77586"/>
                  </a:lnTo>
                  <a:lnTo>
                    <a:pt x="1474361" y="84334"/>
                  </a:lnTo>
                  <a:lnTo>
                    <a:pt x="1475703" y="91081"/>
                  </a:lnTo>
                  <a:lnTo>
                    <a:pt x="1476374" y="97895"/>
                  </a:lnTo>
                  <a:lnTo>
                    <a:pt x="1476374" y="104774"/>
                  </a:lnTo>
                  <a:lnTo>
                    <a:pt x="1476374" y="111654"/>
                  </a:lnTo>
                  <a:lnTo>
                    <a:pt x="1468399" y="144870"/>
                  </a:lnTo>
                  <a:lnTo>
                    <a:pt x="1465766" y="151226"/>
                  </a:lnTo>
                  <a:lnTo>
                    <a:pt x="1462538" y="157264"/>
                  </a:lnTo>
                  <a:lnTo>
                    <a:pt x="1458716" y="162984"/>
                  </a:lnTo>
                  <a:lnTo>
                    <a:pt x="1454894" y="168704"/>
                  </a:lnTo>
                  <a:lnTo>
                    <a:pt x="1429809" y="191891"/>
                  </a:lnTo>
                  <a:lnTo>
                    <a:pt x="1424089" y="195713"/>
                  </a:lnTo>
                  <a:lnTo>
                    <a:pt x="1385292" y="208878"/>
                  </a:lnTo>
                  <a:lnTo>
                    <a:pt x="1371599" y="209549"/>
                  </a:lnTo>
                  <a:lnTo>
                    <a:pt x="104774" y="209549"/>
                  </a:lnTo>
                  <a:lnTo>
                    <a:pt x="64679" y="201573"/>
                  </a:lnTo>
                  <a:lnTo>
                    <a:pt x="46565" y="191891"/>
                  </a:lnTo>
                  <a:lnTo>
                    <a:pt x="40844" y="188069"/>
                  </a:lnTo>
                  <a:lnTo>
                    <a:pt x="13835" y="157264"/>
                  </a:lnTo>
                  <a:lnTo>
                    <a:pt x="7975" y="144870"/>
                  </a:lnTo>
                  <a:lnTo>
                    <a:pt x="5342" y="138514"/>
                  </a:lnTo>
                  <a:lnTo>
                    <a:pt x="3355" y="131962"/>
                  </a:lnTo>
                  <a:lnTo>
                    <a:pt x="2013" y="125215"/>
                  </a:lnTo>
                  <a:lnTo>
                    <a:pt x="671" y="118467"/>
                  </a:lnTo>
                  <a:lnTo>
                    <a:pt x="0" y="111654"/>
                  </a:lnTo>
                  <a:lnTo>
                    <a:pt x="0" y="104774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825500" y="4773507"/>
            <a:ext cx="4883150" cy="150685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C77800"/>
                </a:solidFill>
                <a:latin typeface="Arial"/>
                <a:cs typeface="Arial"/>
              </a:rPr>
              <a:t>Strategy:</a:t>
            </a:r>
            <a:r>
              <a:rPr dirty="0" sz="950" spc="125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C77800"/>
                </a:solidFill>
                <a:latin typeface="Arial"/>
                <a:cs typeface="Arial"/>
              </a:rPr>
              <a:t>Commercial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Bundle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Pricing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Price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 Bracketing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32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Establish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clear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price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brackets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avoid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losing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face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value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negotiations.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Offer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comprehensive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bundle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pricing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(robot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implants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accessories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110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mymobility)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 counter competitors who offer low-price bundling. Bundles must be 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pre-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approved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so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field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teams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can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respond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real</a:t>
            </a:r>
            <a:r>
              <a:rPr dirty="0" sz="1100" spc="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time.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219823" y="5086350"/>
            <a:ext cx="5343525" cy="1771650"/>
            <a:chOff x="6219823" y="5086350"/>
            <a:chExt cx="5343525" cy="1771650"/>
          </a:xfrm>
        </p:grpSpPr>
        <p:sp>
          <p:nvSpPr>
            <p:cNvPr id="33" name="object 33"/>
            <p:cNvSpPr/>
            <p:nvPr/>
          </p:nvSpPr>
          <p:spPr>
            <a:xfrm>
              <a:off x="6219823" y="5105400"/>
              <a:ext cx="5343525" cy="1752600"/>
            </a:xfrm>
            <a:custGeom>
              <a:avLst/>
              <a:gdLst/>
              <a:ahLst/>
              <a:cxnLst/>
              <a:rect l="l" t="t" r="r" b="b"/>
              <a:pathLst>
                <a:path w="5343525" h="1752600">
                  <a:moveTo>
                    <a:pt x="5343524" y="1752600"/>
                  </a:moveTo>
                  <a:lnTo>
                    <a:pt x="0" y="1752600"/>
                  </a:lnTo>
                  <a:lnTo>
                    <a:pt x="0" y="33047"/>
                  </a:lnTo>
                  <a:lnTo>
                    <a:pt x="28277" y="4832"/>
                  </a:lnTo>
                  <a:lnTo>
                    <a:pt x="49571" y="0"/>
                  </a:lnTo>
                  <a:lnTo>
                    <a:pt x="5293952" y="0"/>
                  </a:lnTo>
                  <a:lnTo>
                    <a:pt x="5332145" y="14731"/>
                  </a:lnTo>
                  <a:lnTo>
                    <a:pt x="5343524" y="33047"/>
                  </a:lnTo>
                  <a:lnTo>
                    <a:pt x="5343524" y="1752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219824" y="5086350"/>
              <a:ext cx="5343525" cy="52069"/>
            </a:xfrm>
            <a:custGeom>
              <a:avLst/>
              <a:gdLst/>
              <a:ahLst/>
              <a:cxnLst/>
              <a:rect l="l" t="t" r="r" b="b"/>
              <a:pathLst>
                <a:path w="5343525" h="52070">
                  <a:moveTo>
                    <a:pt x="0" y="51889"/>
                  </a:moveTo>
                  <a:lnTo>
                    <a:pt x="22096" y="11379"/>
                  </a:lnTo>
                  <a:lnTo>
                    <a:pt x="49570" y="0"/>
                  </a:lnTo>
                  <a:lnTo>
                    <a:pt x="5293952" y="0"/>
                  </a:lnTo>
                  <a:lnTo>
                    <a:pt x="5332143" y="22096"/>
                  </a:lnTo>
                  <a:lnTo>
                    <a:pt x="5340341" y="38099"/>
                  </a:lnTo>
                  <a:lnTo>
                    <a:pt x="57149" y="38099"/>
                  </a:lnTo>
                  <a:lnTo>
                    <a:pt x="45747" y="38448"/>
                  </a:lnTo>
                  <a:lnTo>
                    <a:pt x="35210" y="39494"/>
                  </a:lnTo>
                  <a:lnTo>
                    <a:pt x="25541" y="41238"/>
                  </a:lnTo>
                  <a:lnTo>
                    <a:pt x="16738" y="43679"/>
                  </a:lnTo>
                  <a:lnTo>
                    <a:pt x="5579" y="47398"/>
                  </a:lnTo>
                  <a:lnTo>
                    <a:pt x="0" y="51889"/>
                  </a:lnTo>
                  <a:close/>
                </a:path>
                <a:path w="5343525" h="52070">
                  <a:moveTo>
                    <a:pt x="5343524" y="51889"/>
                  </a:moveTo>
                  <a:lnTo>
                    <a:pt x="5297777" y="38448"/>
                  </a:lnTo>
                  <a:lnTo>
                    <a:pt x="5286374" y="38099"/>
                  </a:lnTo>
                  <a:lnTo>
                    <a:pt x="5340341" y="38099"/>
                  </a:lnTo>
                  <a:lnTo>
                    <a:pt x="5342073" y="42280"/>
                  </a:lnTo>
                  <a:lnTo>
                    <a:pt x="5343524" y="49571"/>
                  </a:lnTo>
                  <a:lnTo>
                    <a:pt x="5343524" y="5188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415086" y="5281612"/>
              <a:ext cx="1800225" cy="209550"/>
            </a:xfrm>
            <a:custGeom>
              <a:avLst/>
              <a:gdLst/>
              <a:ahLst/>
              <a:cxnLst/>
              <a:rect l="l" t="t" r="r" b="b"/>
              <a:pathLst>
                <a:path w="1800225" h="209550">
                  <a:moveTo>
                    <a:pt x="1702329" y="209549"/>
                  </a:moveTo>
                  <a:lnTo>
                    <a:pt x="97895" y="209549"/>
                  </a:lnTo>
                  <a:lnTo>
                    <a:pt x="91081" y="208878"/>
                  </a:lnTo>
                  <a:lnTo>
                    <a:pt x="52285" y="195714"/>
                  </a:lnTo>
                  <a:lnTo>
                    <a:pt x="21480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5"/>
                  </a:lnTo>
                  <a:lnTo>
                    <a:pt x="10608" y="58322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702329" y="0"/>
                  </a:lnTo>
                  <a:lnTo>
                    <a:pt x="1741901" y="10608"/>
                  </a:lnTo>
                  <a:lnTo>
                    <a:pt x="1774402" y="35552"/>
                  </a:lnTo>
                  <a:lnTo>
                    <a:pt x="1794882" y="71034"/>
                  </a:lnTo>
                  <a:lnTo>
                    <a:pt x="1800224" y="97895"/>
                  </a:lnTo>
                  <a:lnTo>
                    <a:pt x="1800224" y="111654"/>
                  </a:lnTo>
                  <a:lnTo>
                    <a:pt x="1789616" y="151226"/>
                  </a:lnTo>
                  <a:lnTo>
                    <a:pt x="1764672" y="183725"/>
                  </a:lnTo>
                  <a:lnTo>
                    <a:pt x="1729189" y="204206"/>
                  </a:lnTo>
                  <a:lnTo>
                    <a:pt x="1709143" y="208878"/>
                  </a:lnTo>
                  <a:lnTo>
                    <a:pt x="1702329" y="209549"/>
                  </a:lnTo>
                  <a:close/>
                </a:path>
              </a:pathLst>
            </a:custGeom>
            <a:solidFill>
              <a:srgbClr val="FFF7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415086" y="5281612"/>
              <a:ext cx="1800225" cy="209550"/>
            </a:xfrm>
            <a:custGeom>
              <a:avLst/>
              <a:gdLst/>
              <a:ahLst/>
              <a:cxnLst/>
              <a:rect l="l" t="t" r="r" b="b"/>
              <a:pathLst>
                <a:path w="1800225" h="209550">
                  <a:moveTo>
                    <a:pt x="0" y="104774"/>
                  </a:moveTo>
                  <a:lnTo>
                    <a:pt x="0" y="97895"/>
                  </a:lnTo>
                  <a:lnTo>
                    <a:pt x="671" y="91081"/>
                  </a:lnTo>
                  <a:lnTo>
                    <a:pt x="2013" y="84334"/>
                  </a:lnTo>
                  <a:lnTo>
                    <a:pt x="3355" y="77586"/>
                  </a:lnTo>
                  <a:lnTo>
                    <a:pt x="5342" y="71034"/>
                  </a:lnTo>
                  <a:lnTo>
                    <a:pt x="7975" y="64678"/>
                  </a:lnTo>
                  <a:lnTo>
                    <a:pt x="10608" y="58322"/>
                  </a:lnTo>
                  <a:lnTo>
                    <a:pt x="13835" y="52284"/>
                  </a:lnTo>
                  <a:lnTo>
                    <a:pt x="17658" y="46564"/>
                  </a:lnTo>
                  <a:lnTo>
                    <a:pt x="21480" y="40844"/>
                  </a:lnTo>
                  <a:lnTo>
                    <a:pt x="25823" y="35552"/>
                  </a:lnTo>
                  <a:lnTo>
                    <a:pt x="30688" y="30687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104775" y="0"/>
                  </a:lnTo>
                  <a:lnTo>
                    <a:pt x="1695450" y="0"/>
                  </a:lnTo>
                  <a:lnTo>
                    <a:pt x="1702329" y="0"/>
                  </a:lnTo>
                  <a:lnTo>
                    <a:pt x="1709143" y="670"/>
                  </a:lnTo>
                  <a:lnTo>
                    <a:pt x="1747939" y="13835"/>
                  </a:lnTo>
                  <a:lnTo>
                    <a:pt x="1769537" y="30687"/>
                  </a:lnTo>
                  <a:lnTo>
                    <a:pt x="1774402" y="35552"/>
                  </a:lnTo>
                  <a:lnTo>
                    <a:pt x="1778745" y="40844"/>
                  </a:lnTo>
                  <a:lnTo>
                    <a:pt x="1782566" y="46564"/>
                  </a:lnTo>
                  <a:lnTo>
                    <a:pt x="1786389" y="52284"/>
                  </a:lnTo>
                  <a:lnTo>
                    <a:pt x="1789616" y="58322"/>
                  </a:lnTo>
                  <a:lnTo>
                    <a:pt x="1792249" y="64678"/>
                  </a:lnTo>
                  <a:lnTo>
                    <a:pt x="1794882" y="71034"/>
                  </a:lnTo>
                  <a:lnTo>
                    <a:pt x="1796869" y="77586"/>
                  </a:lnTo>
                  <a:lnTo>
                    <a:pt x="1798211" y="84334"/>
                  </a:lnTo>
                  <a:lnTo>
                    <a:pt x="1799553" y="91081"/>
                  </a:lnTo>
                  <a:lnTo>
                    <a:pt x="1800224" y="97895"/>
                  </a:lnTo>
                  <a:lnTo>
                    <a:pt x="1800225" y="104774"/>
                  </a:lnTo>
                  <a:lnTo>
                    <a:pt x="1800224" y="111654"/>
                  </a:lnTo>
                  <a:lnTo>
                    <a:pt x="1799553" y="118467"/>
                  </a:lnTo>
                  <a:lnTo>
                    <a:pt x="1798211" y="125215"/>
                  </a:lnTo>
                  <a:lnTo>
                    <a:pt x="1796869" y="131962"/>
                  </a:lnTo>
                  <a:lnTo>
                    <a:pt x="1794882" y="138514"/>
                  </a:lnTo>
                  <a:lnTo>
                    <a:pt x="1792249" y="144870"/>
                  </a:lnTo>
                  <a:lnTo>
                    <a:pt x="1789616" y="151226"/>
                  </a:lnTo>
                  <a:lnTo>
                    <a:pt x="1786389" y="157264"/>
                  </a:lnTo>
                  <a:lnTo>
                    <a:pt x="1782566" y="162984"/>
                  </a:lnTo>
                  <a:lnTo>
                    <a:pt x="1778745" y="168704"/>
                  </a:lnTo>
                  <a:lnTo>
                    <a:pt x="1747939" y="195714"/>
                  </a:lnTo>
                  <a:lnTo>
                    <a:pt x="1735545" y="201573"/>
                  </a:lnTo>
                  <a:lnTo>
                    <a:pt x="1729189" y="204206"/>
                  </a:lnTo>
                  <a:lnTo>
                    <a:pt x="1695450" y="209549"/>
                  </a:lnTo>
                  <a:lnTo>
                    <a:pt x="104775" y="209549"/>
                  </a:lnTo>
                  <a:lnTo>
                    <a:pt x="64679" y="201573"/>
                  </a:lnTo>
                  <a:lnTo>
                    <a:pt x="30688" y="178861"/>
                  </a:lnTo>
                  <a:lnTo>
                    <a:pt x="17658" y="162984"/>
                  </a:lnTo>
                  <a:lnTo>
                    <a:pt x="13835" y="157264"/>
                  </a:lnTo>
                  <a:lnTo>
                    <a:pt x="10608" y="151226"/>
                  </a:lnTo>
                  <a:lnTo>
                    <a:pt x="7975" y="144870"/>
                  </a:lnTo>
                  <a:lnTo>
                    <a:pt x="5342" y="138514"/>
                  </a:lnTo>
                  <a:lnTo>
                    <a:pt x="3355" y="131962"/>
                  </a:lnTo>
                  <a:lnTo>
                    <a:pt x="2013" y="125215"/>
                  </a:lnTo>
                  <a:lnTo>
                    <a:pt x="671" y="118467"/>
                  </a:lnTo>
                  <a:lnTo>
                    <a:pt x="0" y="111654"/>
                  </a:lnTo>
                  <a:lnTo>
                    <a:pt x="0" y="104774"/>
                  </a:lnTo>
                  <a:close/>
                </a:path>
              </a:pathLst>
            </a:custGeom>
            <a:ln w="9524">
              <a:solidFill>
                <a:srgbClr val="F0A5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6397624" y="5221182"/>
            <a:ext cx="4918075" cy="150685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685"/>
              </a:spcBef>
            </a:pPr>
            <a:r>
              <a:rPr dirty="0" sz="950" b="1">
                <a:solidFill>
                  <a:srgbClr val="C77800"/>
                </a:solidFill>
                <a:latin typeface="Arial"/>
                <a:cs typeface="Arial"/>
              </a:rPr>
              <a:t>Strategy:</a:t>
            </a:r>
            <a:r>
              <a:rPr dirty="0" sz="950" spc="95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7800"/>
                </a:solidFill>
                <a:latin typeface="Arial"/>
                <a:cs typeface="Arial"/>
              </a:rPr>
              <a:t>Field</a:t>
            </a:r>
            <a:r>
              <a:rPr dirty="0" sz="950" spc="100" b="1">
                <a:solidFill>
                  <a:srgbClr val="C778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C77800"/>
                </a:solidFill>
                <a:latin typeface="Arial"/>
                <a:cs typeface="Arial"/>
              </a:rPr>
              <a:t>Enablement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Recon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Self-Sufficiency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in ROSA</a:t>
            </a:r>
            <a:r>
              <a:rPr dirty="0" sz="135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Sales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36400"/>
              </a:lnSpc>
              <a:spcBef>
                <a:spcPts val="325"/>
              </a:spcBef>
            </a:pP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Train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Recon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representatives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to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handle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basic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conversations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independently,</a:t>
            </a:r>
            <a:r>
              <a:rPr dirty="0" sz="1100" spc="4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without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waiting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for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dedicated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CSR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availability.</a:t>
            </a:r>
            <a:r>
              <a:rPr dirty="0" sz="1100" spc="2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This</a:t>
            </a:r>
            <a:r>
              <a:rPr dirty="0" sz="1100" spc="4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bypasses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the</a:t>
            </a:r>
            <a:r>
              <a:rPr dirty="0" sz="1100" spc="5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current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coverage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gap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ensures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is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represented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in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every</a:t>
            </a:r>
            <a:r>
              <a:rPr dirty="0" sz="110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surgeon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conversation,</a:t>
            </a:r>
            <a:r>
              <a:rPr dirty="0" sz="110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regardless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of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44444"/>
                </a:solidFill>
                <a:latin typeface="Arial"/>
                <a:cs typeface="Arial"/>
              </a:rPr>
              <a:t>CSR</a:t>
            </a:r>
            <a:r>
              <a:rPr dirty="0" sz="1100" spc="7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44444"/>
                </a:solidFill>
                <a:latin typeface="Arial"/>
                <a:cs typeface="Arial"/>
              </a:rPr>
              <a:t>availability.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6858000"/>
            </a:xfrm>
            <a:custGeom>
              <a:avLst/>
              <a:gdLst/>
              <a:ahLst/>
              <a:cxnLst/>
              <a:rect l="l" t="t" r="r" b="b"/>
              <a:pathLst>
                <a:path w="12058650" h="6858000">
                  <a:moveTo>
                    <a:pt x="0" y="6857999"/>
                  </a:moveTo>
                  <a:lnTo>
                    <a:pt x="12058648" y="6857999"/>
                  </a:lnTo>
                  <a:lnTo>
                    <a:pt x="12058648" y="0"/>
                  </a:lnTo>
                  <a:lnTo>
                    <a:pt x="0" y="0"/>
                  </a:lnTo>
                  <a:lnTo>
                    <a:pt x="0" y="68579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76187" y="12"/>
                  </a:moveTo>
                  <a:lnTo>
                    <a:pt x="0" y="12"/>
                  </a:lnTo>
                  <a:lnTo>
                    <a:pt x="0" y="6858000"/>
                  </a:lnTo>
                  <a:lnTo>
                    <a:pt x="76187" y="6858000"/>
                  </a:lnTo>
                  <a:lnTo>
                    <a:pt x="76187" y="12"/>
                  </a:lnTo>
                  <a:close/>
                </a:path>
                <a:path w="12204700" h="6858000">
                  <a:moveTo>
                    <a:pt x="12204179" y="12"/>
                  </a:moveTo>
                  <a:lnTo>
                    <a:pt x="12134837" y="0"/>
                  </a:lnTo>
                  <a:lnTo>
                    <a:pt x="12134837" y="6858000"/>
                  </a:lnTo>
                  <a:lnTo>
                    <a:pt x="12204179" y="6858000"/>
                  </a:lnTo>
                  <a:lnTo>
                    <a:pt x="12204179" y="12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971131" y="739775"/>
            <a:ext cx="42310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P</a:t>
            </a:r>
            <a:r>
              <a:rPr dirty="0" sz="1200" spc="-12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A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R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200" spc="130" b="1">
                <a:solidFill>
                  <a:srgbClr val="F0A500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B</a:t>
            </a:r>
            <a:r>
              <a:rPr dirty="0" sz="1200" spc="130" b="1">
                <a:solidFill>
                  <a:srgbClr val="F0A500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1200" spc="125" b="1">
                <a:solidFill>
                  <a:srgbClr val="F0A500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C</a:t>
            </a:r>
            <a:r>
              <a:rPr dirty="0" sz="1200" spc="-3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O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P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V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200" spc="130" b="1">
                <a:solidFill>
                  <a:srgbClr val="F0A500"/>
                </a:solidFill>
                <a:latin typeface="Arial"/>
                <a:cs typeface="Arial"/>
              </a:rPr>
              <a:t> 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L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L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G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N</a:t>
            </a:r>
            <a:r>
              <a:rPr dirty="0" sz="1200" spc="-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C</a:t>
            </a:r>
            <a:r>
              <a:rPr dirty="0" sz="12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714575" y="1035050"/>
            <a:ext cx="678243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Ortho</a:t>
            </a:r>
            <a:r>
              <a:rPr dirty="0" sz="3600" spc="-35"/>
              <a:t> </a:t>
            </a:r>
            <a:r>
              <a:rPr dirty="0" sz="3600"/>
              <a:t>Robotics:</a:t>
            </a:r>
            <a:r>
              <a:rPr dirty="0" sz="3600" spc="-35"/>
              <a:t> </a:t>
            </a:r>
            <a:r>
              <a:rPr dirty="0" sz="3600"/>
              <a:t>The</a:t>
            </a:r>
            <a:r>
              <a:rPr dirty="0" sz="3600" spc="-30"/>
              <a:t> </a:t>
            </a:r>
            <a:r>
              <a:rPr dirty="0" sz="3600" spc="-10"/>
              <a:t>Battlefield</a:t>
            </a:r>
            <a:endParaRPr sz="3600"/>
          </a:p>
        </p:txBody>
      </p:sp>
      <p:grpSp>
        <p:nvGrpSpPr>
          <p:cNvPr id="7" name="object 7"/>
          <p:cNvGrpSpPr/>
          <p:nvPr/>
        </p:nvGrpSpPr>
        <p:grpSpPr>
          <a:xfrm>
            <a:off x="76199" y="1828800"/>
            <a:ext cx="6505575" cy="2381250"/>
            <a:chOff x="76199" y="1828800"/>
            <a:chExt cx="6505575" cy="2381250"/>
          </a:xfrm>
        </p:grpSpPr>
        <p:sp>
          <p:nvSpPr>
            <p:cNvPr id="8" name="object 8"/>
            <p:cNvSpPr/>
            <p:nvPr/>
          </p:nvSpPr>
          <p:spPr>
            <a:xfrm>
              <a:off x="5629274" y="1828800"/>
              <a:ext cx="952500" cy="38100"/>
            </a:xfrm>
            <a:custGeom>
              <a:avLst/>
              <a:gdLst/>
              <a:ahLst/>
              <a:cxnLst/>
              <a:rect l="l" t="t" r="r" b="b"/>
              <a:pathLst>
                <a:path w="952500" h="38100">
                  <a:moveTo>
                    <a:pt x="9524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952499" y="0"/>
                  </a:lnTo>
                  <a:lnTo>
                    <a:pt x="95249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6199" y="3276600"/>
              <a:ext cx="3009900" cy="9525"/>
            </a:xfrm>
            <a:custGeom>
              <a:avLst/>
              <a:gdLst/>
              <a:ahLst/>
              <a:cxnLst/>
              <a:rect l="l" t="t" r="r" b="b"/>
              <a:pathLst>
                <a:path w="3009900" h="9525">
                  <a:moveTo>
                    <a:pt x="300989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009899" y="0"/>
                  </a:lnTo>
                  <a:lnTo>
                    <a:pt x="3009899" y="9524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42899" y="4000500"/>
              <a:ext cx="2476500" cy="209550"/>
            </a:xfrm>
            <a:custGeom>
              <a:avLst/>
              <a:gdLst/>
              <a:ahLst/>
              <a:cxnLst/>
              <a:rect l="l" t="t" r="r" b="b"/>
              <a:pathLst>
                <a:path w="2476500" h="209550">
                  <a:moveTo>
                    <a:pt x="2378604" y="209549"/>
                  </a:moveTo>
                  <a:lnTo>
                    <a:pt x="97895" y="209549"/>
                  </a:lnTo>
                  <a:lnTo>
                    <a:pt x="91081" y="208878"/>
                  </a:lnTo>
                  <a:lnTo>
                    <a:pt x="52285" y="195713"/>
                  </a:lnTo>
                  <a:lnTo>
                    <a:pt x="21479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4"/>
                  </a:lnTo>
                  <a:lnTo>
                    <a:pt x="10608" y="58322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2378604" y="0"/>
                  </a:lnTo>
                  <a:lnTo>
                    <a:pt x="2418175" y="10607"/>
                  </a:lnTo>
                  <a:lnTo>
                    <a:pt x="2450676" y="35552"/>
                  </a:lnTo>
                  <a:lnTo>
                    <a:pt x="2471156" y="71034"/>
                  </a:lnTo>
                  <a:lnTo>
                    <a:pt x="2476499" y="97894"/>
                  </a:lnTo>
                  <a:lnTo>
                    <a:pt x="2476499" y="111654"/>
                  </a:lnTo>
                  <a:lnTo>
                    <a:pt x="2465891" y="151226"/>
                  </a:lnTo>
                  <a:lnTo>
                    <a:pt x="2440947" y="183726"/>
                  </a:lnTo>
                  <a:lnTo>
                    <a:pt x="2405464" y="204206"/>
                  </a:lnTo>
                  <a:lnTo>
                    <a:pt x="2385417" y="208878"/>
                  </a:lnTo>
                  <a:lnTo>
                    <a:pt x="2378604" y="20954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516187" y="2016125"/>
            <a:ext cx="7178675" cy="47307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349375" marR="5080" indent="-1337310">
              <a:lnSpc>
                <a:spcPts val="1730"/>
              </a:lnSpc>
              <a:spcBef>
                <a:spcPts val="215"/>
              </a:spcBef>
            </a:pP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How</a:t>
            </a:r>
            <a:r>
              <a:rPr dirty="0" sz="1500" spc="-3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ROSA</a:t>
            </a:r>
            <a:r>
              <a:rPr dirty="0" sz="1500" spc="-10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OptimiZe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compares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to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J&amp;J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AAC3DF"/>
                </a:solidFill>
                <a:latin typeface="Arial"/>
                <a:cs typeface="Arial"/>
              </a:rPr>
              <a:t>VELYS,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Stryker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Mako,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and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S&amp;N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CORI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—</a:t>
            </a:r>
            <a:r>
              <a:rPr dirty="0" sz="1500" spc="-25">
                <a:solidFill>
                  <a:srgbClr val="AAC3DF"/>
                </a:solidFill>
                <a:latin typeface="Arial"/>
                <a:cs typeface="Arial"/>
              </a:rPr>
              <a:t> and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how</a:t>
            </a:r>
            <a:r>
              <a:rPr dirty="0" sz="1500" spc="-3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ZB</a:t>
            </a:r>
            <a:r>
              <a:rPr dirty="0" sz="1500" spc="-3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India</a:t>
            </a:r>
            <a:r>
              <a:rPr dirty="0" sz="1500" spc="-3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can</a:t>
            </a:r>
            <a:r>
              <a:rPr dirty="0" sz="1500" spc="-35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win</a:t>
            </a:r>
            <a:r>
              <a:rPr dirty="0" sz="1500" spc="-3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every</a:t>
            </a:r>
            <a:r>
              <a:rPr dirty="0" sz="1500" spc="-3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>
                <a:solidFill>
                  <a:srgbClr val="AAC3DF"/>
                </a:solidFill>
                <a:latin typeface="Arial"/>
                <a:cs typeface="Arial"/>
              </a:rPr>
              <a:t>competitive</a:t>
            </a:r>
            <a:r>
              <a:rPr dirty="0" sz="1500" spc="-3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500" spc="-10">
                <a:solidFill>
                  <a:srgbClr val="AAC3DF"/>
                </a:solidFill>
                <a:latin typeface="Arial"/>
                <a:cs typeface="Arial"/>
              </a:rPr>
              <a:t>conversation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199" y="3455908"/>
            <a:ext cx="1073785" cy="7366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950" b="1">
                <a:solidFill>
                  <a:srgbClr val="F68F1D"/>
                </a:solidFill>
                <a:latin typeface="Arial"/>
                <a:cs typeface="Arial"/>
              </a:rPr>
              <a:t>S</a:t>
            </a:r>
            <a:r>
              <a:rPr dirty="0" sz="950" spc="-105" b="1">
                <a:solidFill>
                  <a:srgbClr val="F68F1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68F1D"/>
                </a:solidFill>
                <a:latin typeface="Arial"/>
                <a:cs typeface="Arial"/>
              </a:rPr>
              <a:t>T</a:t>
            </a:r>
            <a:r>
              <a:rPr dirty="0" sz="950" spc="-100" b="1">
                <a:solidFill>
                  <a:srgbClr val="F68F1D"/>
                </a:solidFill>
                <a:latin typeface="Arial"/>
                <a:cs typeface="Arial"/>
              </a:rPr>
              <a:t> </a:t>
            </a:r>
            <a:r>
              <a:rPr dirty="0" sz="950" spc="65" b="1">
                <a:solidFill>
                  <a:srgbClr val="F68F1D"/>
                </a:solidFill>
                <a:latin typeface="Arial"/>
                <a:cs typeface="Arial"/>
              </a:rPr>
              <a:t>RY</a:t>
            </a:r>
            <a:r>
              <a:rPr dirty="0" sz="950" spc="-105" b="1">
                <a:solidFill>
                  <a:srgbClr val="F68F1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68F1D"/>
                </a:solidFill>
                <a:latin typeface="Arial"/>
                <a:cs typeface="Arial"/>
              </a:rPr>
              <a:t>K</a:t>
            </a:r>
            <a:r>
              <a:rPr dirty="0" sz="950" spc="-100" b="1">
                <a:solidFill>
                  <a:srgbClr val="F68F1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68F1D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F68F1D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68F1D"/>
                </a:solidFill>
                <a:latin typeface="Arial"/>
                <a:cs typeface="Arial"/>
              </a:rPr>
              <a:t>R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Mako</a:t>
            </a:r>
            <a:endParaRPr sz="1800">
              <a:latin typeface="Arial"/>
              <a:cs typeface="Arial"/>
            </a:endParaRPr>
          </a:p>
          <a:p>
            <a:pPr marL="126364">
              <a:lnSpc>
                <a:spcPct val="100000"/>
              </a:lnSpc>
              <a:spcBef>
                <a:spcPts val="615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Highest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Threat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2424" y="3276600"/>
            <a:ext cx="5753100" cy="3581400"/>
            <a:chOff x="352424" y="3276600"/>
            <a:chExt cx="5753100" cy="3581400"/>
          </a:xfrm>
        </p:grpSpPr>
        <p:sp>
          <p:nvSpPr>
            <p:cNvPr id="14" name="object 14"/>
            <p:cNvSpPr/>
            <p:nvPr/>
          </p:nvSpPr>
          <p:spPr>
            <a:xfrm>
              <a:off x="352412" y="4400562"/>
              <a:ext cx="38100" cy="790575"/>
            </a:xfrm>
            <a:custGeom>
              <a:avLst/>
              <a:gdLst/>
              <a:ahLst/>
              <a:cxnLst/>
              <a:rect l="l" t="t" r="r" b="b"/>
              <a:pathLst>
                <a:path w="38100" h="790575">
                  <a:moveTo>
                    <a:pt x="38100" y="768997"/>
                  </a:moveTo>
                  <a:lnTo>
                    <a:pt x="21577" y="752475"/>
                  </a:lnTo>
                  <a:lnTo>
                    <a:pt x="16535" y="752475"/>
                  </a:lnTo>
                  <a:lnTo>
                    <a:pt x="0" y="768997"/>
                  </a:lnTo>
                  <a:lnTo>
                    <a:pt x="0" y="774039"/>
                  </a:lnTo>
                  <a:lnTo>
                    <a:pt x="16535" y="790562"/>
                  </a:lnTo>
                  <a:lnTo>
                    <a:pt x="21577" y="790562"/>
                  </a:lnTo>
                  <a:lnTo>
                    <a:pt x="38100" y="774039"/>
                  </a:lnTo>
                  <a:lnTo>
                    <a:pt x="38100" y="771525"/>
                  </a:lnTo>
                  <a:lnTo>
                    <a:pt x="38100" y="768997"/>
                  </a:lnTo>
                  <a:close/>
                </a:path>
                <a:path w="38100" h="790575">
                  <a:moveTo>
                    <a:pt x="38100" y="511822"/>
                  </a:moveTo>
                  <a:lnTo>
                    <a:pt x="21577" y="495300"/>
                  </a:lnTo>
                  <a:lnTo>
                    <a:pt x="16535" y="495300"/>
                  </a:lnTo>
                  <a:lnTo>
                    <a:pt x="0" y="511822"/>
                  </a:lnTo>
                  <a:lnTo>
                    <a:pt x="0" y="516864"/>
                  </a:lnTo>
                  <a:lnTo>
                    <a:pt x="16535" y="533387"/>
                  </a:lnTo>
                  <a:lnTo>
                    <a:pt x="21577" y="533387"/>
                  </a:lnTo>
                  <a:lnTo>
                    <a:pt x="38100" y="516864"/>
                  </a:lnTo>
                  <a:lnTo>
                    <a:pt x="38100" y="514350"/>
                  </a:lnTo>
                  <a:lnTo>
                    <a:pt x="38100" y="511822"/>
                  </a:lnTo>
                  <a:close/>
                </a:path>
                <a:path w="38100" h="790575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37"/>
                  </a:lnTo>
                  <a:lnTo>
                    <a:pt x="21577" y="285737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7905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C7D8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086087" y="3276612"/>
              <a:ext cx="3019425" cy="3581400"/>
            </a:xfrm>
            <a:custGeom>
              <a:avLst/>
              <a:gdLst/>
              <a:ahLst/>
              <a:cxnLst/>
              <a:rect l="l" t="t" r="r" b="b"/>
              <a:pathLst>
                <a:path w="3019425" h="3581400">
                  <a:moveTo>
                    <a:pt x="3019425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3581400"/>
                  </a:lnTo>
                  <a:lnTo>
                    <a:pt x="9525" y="3581400"/>
                  </a:lnTo>
                  <a:lnTo>
                    <a:pt x="9525" y="9525"/>
                  </a:lnTo>
                  <a:lnTo>
                    <a:pt x="3019425" y="9525"/>
                  </a:lnTo>
                  <a:lnTo>
                    <a:pt x="3019425" y="0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62324" y="4000500"/>
              <a:ext cx="2476500" cy="209550"/>
            </a:xfrm>
            <a:custGeom>
              <a:avLst/>
              <a:gdLst/>
              <a:ahLst/>
              <a:cxnLst/>
              <a:rect l="l" t="t" r="r" b="b"/>
              <a:pathLst>
                <a:path w="2476500" h="209550">
                  <a:moveTo>
                    <a:pt x="2378604" y="209549"/>
                  </a:moveTo>
                  <a:lnTo>
                    <a:pt x="97895" y="209549"/>
                  </a:lnTo>
                  <a:lnTo>
                    <a:pt x="91081" y="208878"/>
                  </a:lnTo>
                  <a:lnTo>
                    <a:pt x="52285" y="195713"/>
                  </a:lnTo>
                  <a:lnTo>
                    <a:pt x="21479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4"/>
                  </a:lnTo>
                  <a:lnTo>
                    <a:pt x="10608" y="58322"/>
                  </a:lnTo>
                  <a:lnTo>
                    <a:pt x="35552" y="25823"/>
                  </a:lnTo>
                  <a:lnTo>
                    <a:pt x="71035" y="5342"/>
                  </a:lnTo>
                  <a:lnTo>
                    <a:pt x="97895" y="0"/>
                  </a:lnTo>
                  <a:lnTo>
                    <a:pt x="2378604" y="0"/>
                  </a:lnTo>
                  <a:lnTo>
                    <a:pt x="2418176" y="10607"/>
                  </a:lnTo>
                  <a:lnTo>
                    <a:pt x="2450676" y="35552"/>
                  </a:lnTo>
                  <a:lnTo>
                    <a:pt x="2471156" y="71034"/>
                  </a:lnTo>
                  <a:lnTo>
                    <a:pt x="2476499" y="97894"/>
                  </a:lnTo>
                  <a:lnTo>
                    <a:pt x="2476499" y="111654"/>
                  </a:lnTo>
                  <a:lnTo>
                    <a:pt x="2465890" y="151226"/>
                  </a:lnTo>
                  <a:lnTo>
                    <a:pt x="2440947" y="183726"/>
                  </a:lnTo>
                  <a:lnTo>
                    <a:pt x="2405464" y="204206"/>
                  </a:lnTo>
                  <a:lnTo>
                    <a:pt x="2385417" y="208878"/>
                  </a:lnTo>
                  <a:lnTo>
                    <a:pt x="2378604" y="2095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347243" y="3455908"/>
            <a:ext cx="1090295" cy="7366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J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&amp;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J</a:t>
            </a:r>
            <a:r>
              <a:rPr dirty="0" sz="950" spc="34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M</a:t>
            </a:r>
            <a:r>
              <a:rPr dirty="0" sz="950" spc="-10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D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T</a:t>
            </a:r>
            <a:r>
              <a:rPr dirty="0" sz="950" spc="-100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C70F2E"/>
                </a:solidFill>
                <a:latin typeface="Arial"/>
                <a:cs typeface="Arial"/>
              </a:rPr>
              <a:t>C</a:t>
            </a:r>
            <a:r>
              <a:rPr dirty="0" sz="950" spc="-105" b="1">
                <a:solidFill>
                  <a:srgbClr val="C70F2E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C70F2E"/>
                </a:solidFill>
                <a:latin typeface="Arial"/>
                <a:cs typeface="Arial"/>
              </a:rPr>
              <a:t>H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VELYS</a:t>
            </a:r>
            <a:endParaRPr sz="1800">
              <a:latin typeface="Arial"/>
              <a:cs typeface="Arial"/>
            </a:endParaRPr>
          </a:p>
          <a:p>
            <a:pPr algn="ctr" marR="27305">
              <a:lnSpc>
                <a:spcPct val="100000"/>
              </a:lnSpc>
              <a:spcBef>
                <a:spcPts val="615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Major 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Threat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2600" y="4224020"/>
            <a:ext cx="2004695" cy="1025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04775">
              <a:lnSpc>
                <a:spcPct val="154800"/>
              </a:lnSpc>
              <a:spcBef>
                <a:spcPts val="100"/>
              </a:spcBef>
            </a:pP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2.5M+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procedures;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47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countries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800+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clinical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studies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ts val="2030"/>
              </a:lnSpc>
              <a:spcBef>
                <a:spcPts val="15"/>
              </a:spcBef>
            </a:pP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CT-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based,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36-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landmark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planning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Dominant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India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hospital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presence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371849" y="3276600"/>
            <a:ext cx="5743575" cy="3581400"/>
            <a:chOff x="3371849" y="3276600"/>
            <a:chExt cx="5743575" cy="3581400"/>
          </a:xfrm>
        </p:grpSpPr>
        <p:sp>
          <p:nvSpPr>
            <p:cNvPr id="20" name="object 20"/>
            <p:cNvSpPr/>
            <p:nvPr/>
          </p:nvSpPr>
          <p:spPr>
            <a:xfrm>
              <a:off x="3371837" y="4400562"/>
              <a:ext cx="38100" cy="790575"/>
            </a:xfrm>
            <a:custGeom>
              <a:avLst/>
              <a:gdLst/>
              <a:ahLst/>
              <a:cxnLst/>
              <a:rect l="l" t="t" r="r" b="b"/>
              <a:pathLst>
                <a:path w="38100" h="790575">
                  <a:moveTo>
                    <a:pt x="38100" y="768997"/>
                  </a:moveTo>
                  <a:lnTo>
                    <a:pt x="21577" y="752475"/>
                  </a:lnTo>
                  <a:lnTo>
                    <a:pt x="16535" y="752475"/>
                  </a:lnTo>
                  <a:lnTo>
                    <a:pt x="0" y="768997"/>
                  </a:lnTo>
                  <a:lnTo>
                    <a:pt x="0" y="774039"/>
                  </a:lnTo>
                  <a:lnTo>
                    <a:pt x="16535" y="790562"/>
                  </a:lnTo>
                  <a:lnTo>
                    <a:pt x="21577" y="790562"/>
                  </a:lnTo>
                  <a:lnTo>
                    <a:pt x="38100" y="774039"/>
                  </a:lnTo>
                  <a:lnTo>
                    <a:pt x="38100" y="771525"/>
                  </a:lnTo>
                  <a:lnTo>
                    <a:pt x="38100" y="768997"/>
                  </a:lnTo>
                  <a:close/>
                </a:path>
                <a:path w="38100" h="790575">
                  <a:moveTo>
                    <a:pt x="38100" y="511822"/>
                  </a:moveTo>
                  <a:lnTo>
                    <a:pt x="21577" y="495300"/>
                  </a:lnTo>
                  <a:lnTo>
                    <a:pt x="16535" y="495300"/>
                  </a:lnTo>
                  <a:lnTo>
                    <a:pt x="0" y="511822"/>
                  </a:lnTo>
                  <a:lnTo>
                    <a:pt x="0" y="516864"/>
                  </a:lnTo>
                  <a:lnTo>
                    <a:pt x="16535" y="533387"/>
                  </a:lnTo>
                  <a:lnTo>
                    <a:pt x="21577" y="533387"/>
                  </a:lnTo>
                  <a:lnTo>
                    <a:pt x="38100" y="516864"/>
                  </a:lnTo>
                  <a:lnTo>
                    <a:pt x="38100" y="514350"/>
                  </a:lnTo>
                  <a:lnTo>
                    <a:pt x="38100" y="511822"/>
                  </a:lnTo>
                  <a:close/>
                </a:path>
                <a:path w="38100" h="790575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37"/>
                  </a:lnTo>
                  <a:lnTo>
                    <a:pt x="21577" y="285737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7905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C7D8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105512" y="3276612"/>
              <a:ext cx="3009900" cy="3581400"/>
            </a:xfrm>
            <a:custGeom>
              <a:avLst/>
              <a:gdLst/>
              <a:ahLst/>
              <a:cxnLst/>
              <a:rect l="l" t="t" r="r" b="b"/>
              <a:pathLst>
                <a:path w="3009900" h="3581400">
                  <a:moveTo>
                    <a:pt x="3009900" y="0"/>
                  </a:moveTo>
                  <a:lnTo>
                    <a:pt x="9525" y="0"/>
                  </a:lnTo>
                  <a:lnTo>
                    <a:pt x="0" y="0"/>
                  </a:lnTo>
                  <a:lnTo>
                    <a:pt x="0" y="3581400"/>
                  </a:lnTo>
                  <a:lnTo>
                    <a:pt x="9525" y="3581400"/>
                  </a:lnTo>
                  <a:lnTo>
                    <a:pt x="9525" y="9525"/>
                  </a:lnTo>
                  <a:lnTo>
                    <a:pt x="3009900" y="9525"/>
                  </a:lnTo>
                  <a:lnTo>
                    <a:pt x="3009900" y="0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381749" y="4000500"/>
              <a:ext cx="2466975" cy="209550"/>
            </a:xfrm>
            <a:custGeom>
              <a:avLst/>
              <a:gdLst/>
              <a:ahLst/>
              <a:cxnLst/>
              <a:rect l="l" t="t" r="r" b="b"/>
              <a:pathLst>
                <a:path w="2466975" h="209550">
                  <a:moveTo>
                    <a:pt x="2369079" y="209549"/>
                  </a:moveTo>
                  <a:lnTo>
                    <a:pt x="97895" y="209549"/>
                  </a:lnTo>
                  <a:lnTo>
                    <a:pt x="91082" y="208878"/>
                  </a:lnTo>
                  <a:lnTo>
                    <a:pt x="52284" y="195713"/>
                  </a:lnTo>
                  <a:lnTo>
                    <a:pt x="21479" y="168704"/>
                  </a:lnTo>
                  <a:lnTo>
                    <a:pt x="3355" y="131962"/>
                  </a:lnTo>
                  <a:lnTo>
                    <a:pt x="0" y="111654"/>
                  </a:lnTo>
                  <a:lnTo>
                    <a:pt x="0" y="104774"/>
                  </a:lnTo>
                  <a:lnTo>
                    <a:pt x="0" y="97894"/>
                  </a:lnTo>
                  <a:lnTo>
                    <a:pt x="10608" y="58322"/>
                  </a:lnTo>
                  <a:lnTo>
                    <a:pt x="35551" y="25823"/>
                  </a:lnTo>
                  <a:lnTo>
                    <a:pt x="71034" y="5342"/>
                  </a:lnTo>
                  <a:lnTo>
                    <a:pt x="97895" y="0"/>
                  </a:lnTo>
                  <a:lnTo>
                    <a:pt x="2369079" y="0"/>
                  </a:lnTo>
                  <a:lnTo>
                    <a:pt x="2408650" y="10607"/>
                  </a:lnTo>
                  <a:lnTo>
                    <a:pt x="2441150" y="35552"/>
                  </a:lnTo>
                  <a:lnTo>
                    <a:pt x="2461630" y="71034"/>
                  </a:lnTo>
                  <a:lnTo>
                    <a:pt x="2466974" y="97894"/>
                  </a:lnTo>
                  <a:lnTo>
                    <a:pt x="2466974" y="111654"/>
                  </a:lnTo>
                  <a:lnTo>
                    <a:pt x="2456365" y="151226"/>
                  </a:lnTo>
                  <a:lnTo>
                    <a:pt x="2431421" y="183726"/>
                  </a:lnTo>
                  <a:lnTo>
                    <a:pt x="2395938" y="204206"/>
                  </a:lnTo>
                  <a:lnTo>
                    <a:pt x="2375892" y="208878"/>
                  </a:lnTo>
                  <a:lnTo>
                    <a:pt x="2369079" y="2095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364287" y="3455908"/>
            <a:ext cx="1360170" cy="7366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S</a:t>
            </a:r>
            <a:r>
              <a:rPr dirty="0" sz="950" spc="-110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M</a:t>
            </a:r>
            <a:r>
              <a:rPr dirty="0" sz="950" spc="-10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I</a:t>
            </a:r>
            <a:r>
              <a:rPr dirty="0" sz="950" spc="-10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T</a:t>
            </a:r>
            <a:r>
              <a:rPr dirty="0" sz="950" spc="-10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H</a:t>
            </a:r>
            <a:r>
              <a:rPr dirty="0" sz="950" spc="33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&amp;</a:t>
            </a:r>
            <a:r>
              <a:rPr dirty="0" sz="950" spc="33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N</a:t>
            </a:r>
            <a:r>
              <a:rPr dirty="0" sz="950" spc="-10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E</a:t>
            </a:r>
            <a:r>
              <a:rPr dirty="0" sz="950" spc="-10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P</a:t>
            </a:r>
            <a:r>
              <a:rPr dirty="0" sz="950" spc="-10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H</a:t>
            </a:r>
            <a:r>
              <a:rPr dirty="0" sz="950" spc="-105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72CD"/>
                </a:solidFill>
                <a:latin typeface="Arial"/>
                <a:cs typeface="Arial"/>
              </a:rPr>
              <a:t>E</a:t>
            </a:r>
            <a:r>
              <a:rPr dirty="0" sz="950" spc="-110" b="1">
                <a:solidFill>
                  <a:srgbClr val="0072CD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0072CD"/>
                </a:solidFill>
                <a:latin typeface="Arial"/>
                <a:cs typeface="Arial"/>
              </a:rPr>
              <a:t>W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CORI</a:t>
            </a:r>
            <a:endParaRPr sz="1800">
              <a:latin typeface="Arial"/>
              <a:cs typeface="Arial"/>
            </a:endParaRPr>
          </a:p>
          <a:p>
            <a:pPr algn="ctr" marR="38735">
              <a:lnSpc>
                <a:spcPct val="100000"/>
              </a:lnSpc>
              <a:spcBef>
                <a:spcPts val="615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Emerging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Threat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99643" y="4224020"/>
            <a:ext cx="1990089" cy="1025525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9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dedicated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CSRs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in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India</a:t>
            </a:r>
            <a:endParaRPr sz="1050">
              <a:latin typeface="Arial"/>
              <a:cs typeface="Arial"/>
            </a:endParaRPr>
          </a:p>
          <a:p>
            <a:pPr marL="12700" marR="8890">
              <a:lnSpc>
                <a:spcPct val="154800"/>
              </a:lnSpc>
            </a:pP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Bed-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mounted;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compact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footprint ACCUBALANCE</a:t>
            </a:r>
            <a:r>
              <a:rPr dirty="0" sz="1050" spc="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+</a:t>
            </a:r>
            <a:r>
              <a:rPr dirty="0" sz="1050" spc="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PROADJUST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Attune/DePuy</a:t>
            </a:r>
            <a:r>
              <a:rPr dirty="0" sz="1050" spc="-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implant</a:t>
            </a:r>
            <a:r>
              <a:rPr dirty="0" sz="1050" spc="-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ecosystem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391273" y="3276600"/>
            <a:ext cx="5743575" cy="3581400"/>
            <a:chOff x="6391273" y="3276600"/>
            <a:chExt cx="5743575" cy="3581400"/>
          </a:xfrm>
        </p:grpSpPr>
        <p:sp>
          <p:nvSpPr>
            <p:cNvPr id="26" name="object 26"/>
            <p:cNvSpPr/>
            <p:nvPr/>
          </p:nvSpPr>
          <p:spPr>
            <a:xfrm>
              <a:off x="6391262" y="4400562"/>
              <a:ext cx="38100" cy="790575"/>
            </a:xfrm>
            <a:custGeom>
              <a:avLst/>
              <a:gdLst/>
              <a:ahLst/>
              <a:cxnLst/>
              <a:rect l="l" t="t" r="r" b="b"/>
              <a:pathLst>
                <a:path w="38100" h="790575">
                  <a:moveTo>
                    <a:pt x="38100" y="768997"/>
                  </a:moveTo>
                  <a:lnTo>
                    <a:pt x="21577" y="752475"/>
                  </a:lnTo>
                  <a:lnTo>
                    <a:pt x="16535" y="752475"/>
                  </a:lnTo>
                  <a:lnTo>
                    <a:pt x="0" y="768997"/>
                  </a:lnTo>
                  <a:lnTo>
                    <a:pt x="0" y="774039"/>
                  </a:lnTo>
                  <a:lnTo>
                    <a:pt x="16535" y="790562"/>
                  </a:lnTo>
                  <a:lnTo>
                    <a:pt x="21577" y="790562"/>
                  </a:lnTo>
                  <a:lnTo>
                    <a:pt x="38100" y="774039"/>
                  </a:lnTo>
                  <a:lnTo>
                    <a:pt x="38100" y="771525"/>
                  </a:lnTo>
                  <a:lnTo>
                    <a:pt x="38100" y="768997"/>
                  </a:lnTo>
                  <a:close/>
                </a:path>
                <a:path w="38100" h="790575">
                  <a:moveTo>
                    <a:pt x="38100" y="511822"/>
                  </a:moveTo>
                  <a:lnTo>
                    <a:pt x="21577" y="495300"/>
                  </a:lnTo>
                  <a:lnTo>
                    <a:pt x="16535" y="495300"/>
                  </a:lnTo>
                  <a:lnTo>
                    <a:pt x="0" y="511822"/>
                  </a:lnTo>
                  <a:lnTo>
                    <a:pt x="0" y="516864"/>
                  </a:lnTo>
                  <a:lnTo>
                    <a:pt x="16535" y="533387"/>
                  </a:lnTo>
                  <a:lnTo>
                    <a:pt x="21577" y="533387"/>
                  </a:lnTo>
                  <a:lnTo>
                    <a:pt x="38100" y="516864"/>
                  </a:lnTo>
                  <a:lnTo>
                    <a:pt x="38100" y="514350"/>
                  </a:lnTo>
                  <a:lnTo>
                    <a:pt x="38100" y="511822"/>
                  </a:lnTo>
                  <a:close/>
                </a:path>
                <a:path w="38100" h="790575">
                  <a:moveTo>
                    <a:pt x="38100" y="264172"/>
                  </a:moveTo>
                  <a:lnTo>
                    <a:pt x="21577" y="247650"/>
                  </a:lnTo>
                  <a:lnTo>
                    <a:pt x="16535" y="247650"/>
                  </a:lnTo>
                  <a:lnTo>
                    <a:pt x="0" y="264172"/>
                  </a:lnTo>
                  <a:lnTo>
                    <a:pt x="0" y="269214"/>
                  </a:lnTo>
                  <a:lnTo>
                    <a:pt x="16535" y="285737"/>
                  </a:lnTo>
                  <a:lnTo>
                    <a:pt x="21577" y="285737"/>
                  </a:lnTo>
                  <a:lnTo>
                    <a:pt x="38100" y="269214"/>
                  </a:lnTo>
                  <a:lnTo>
                    <a:pt x="38100" y="266700"/>
                  </a:lnTo>
                  <a:lnTo>
                    <a:pt x="38100" y="264172"/>
                  </a:lnTo>
                  <a:close/>
                </a:path>
                <a:path w="38100" h="790575">
                  <a:moveTo>
                    <a:pt x="38100" y="16522"/>
                  </a:moveTo>
                  <a:lnTo>
                    <a:pt x="21577" y="0"/>
                  </a:lnTo>
                  <a:lnTo>
                    <a:pt x="16535" y="0"/>
                  </a:lnTo>
                  <a:lnTo>
                    <a:pt x="0" y="16522"/>
                  </a:lnTo>
                  <a:lnTo>
                    <a:pt x="0" y="21564"/>
                  </a:lnTo>
                  <a:lnTo>
                    <a:pt x="16535" y="38087"/>
                  </a:lnTo>
                  <a:lnTo>
                    <a:pt x="21577" y="38087"/>
                  </a:lnTo>
                  <a:lnTo>
                    <a:pt x="38100" y="21564"/>
                  </a:lnTo>
                  <a:lnTo>
                    <a:pt x="38100" y="19050"/>
                  </a:lnTo>
                  <a:lnTo>
                    <a:pt x="38100" y="16522"/>
                  </a:lnTo>
                  <a:close/>
                </a:path>
              </a:pathLst>
            </a:custGeom>
            <a:solidFill>
              <a:srgbClr val="C7D8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115424" y="3314700"/>
              <a:ext cx="3019425" cy="3543300"/>
            </a:xfrm>
            <a:custGeom>
              <a:avLst/>
              <a:gdLst/>
              <a:ahLst/>
              <a:cxnLst/>
              <a:rect l="l" t="t" r="r" b="b"/>
              <a:pathLst>
                <a:path w="3019425" h="3543300">
                  <a:moveTo>
                    <a:pt x="0" y="3543299"/>
                  </a:moveTo>
                  <a:lnTo>
                    <a:pt x="3019424" y="3543299"/>
                  </a:lnTo>
                  <a:lnTo>
                    <a:pt x="3019424" y="0"/>
                  </a:lnTo>
                  <a:lnTo>
                    <a:pt x="0" y="0"/>
                  </a:lnTo>
                  <a:lnTo>
                    <a:pt x="0" y="3543299"/>
                  </a:lnTo>
                  <a:close/>
                </a:path>
              </a:pathLst>
            </a:custGeom>
            <a:solidFill>
              <a:srgbClr val="F0A5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115424" y="3314700"/>
              <a:ext cx="9525" cy="3543300"/>
            </a:xfrm>
            <a:custGeom>
              <a:avLst/>
              <a:gdLst/>
              <a:ahLst/>
              <a:cxnLst/>
              <a:rect l="l" t="t" r="r" b="b"/>
              <a:pathLst>
                <a:path w="9525" h="3543300">
                  <a:moveTo>
                    <a:pt x="0" y="3543299"/>
                  </a:moveTo>
                  <a:lnTo>
                    <a:pt x="9524" y="3543299"/>
                  </a:lnTo>
                  <a:lnTo>
                    <a:pt x="9524" y="0"/>
                  </a:lnTo>
                  <a:lnTo>
                    <a:pt x="0" y="0"/>
                  </a:lnTo>
                  <a:lnTo>
                    <a:pt x="0" y="3543299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9115412" y="3276612"/>
              <a:ext cx="3019425" cy="962025"/>
            </a:xfrm>
            <a:custGeom>
              <a:avLst/>
              <a:gdLst/>
              <a:ahLst/>
              <a:cxnLst/>
              <a:rect l="l" t="t" r="r" b="b"/>
              <a:pathLst>
                <a:path w="3019425" h="962025">
                  <a:moveTo>
                    <a:pt x="2752725" y="850366"/>
                  </a:moveTo>
                  <a:lnTo>
                    <a:pt x="2742120" y="810793"/>
                  </a:lnTo>
                  <a:lnTo>
                    <a:pt x="2717177" y="778294"/>
                  </a:lnTo>
                  <a:lnTo>
                    <a:pt x="2681694" y="757809"/>
                  </a:lnTo>
                  <a:lnTo>
                    <a:pt x="2654833" y="752475"/>
                  </a:lnTo>
                  <a:lnTo>
                    <a:pt x="374129" y="752475"/>
                  </a:lnTo>
                  <a:lnTo>
                    <a:pt x="334556" y="763079"/>
                  </a:lnTo>
                  <a:lnTo>
                    <a:pt x="302056" y="788022"/>
                  </a:lnTo>
                  <a:lnTo>
                    <a:pt x="281571" y="823506"/>
                  </a:lnTo>
                  <a:lnTo>
                    <a:pt x="276225" y="850366"/>
                  </a:lnTo>
                  <a:lnTo>
                    <a:pt x="276225" y="857250"/>
                  </a:lnTo>
                  <a:lnTo>
                    <a:pt x="276225" y="864120"/>
                  </a:lnTo>
                  <a:lnTo>
                    <a:pt x="286842" y="903693"/>
                  </a:lnTo>
                  <a:lnTo>
                    <a:pt x="311785" y="936193"/>
                  </a:lnTo>
                  <a:lnTo>
                    <a:pt x="347268" y="956678"/>
                  </a:lnTo>
                  <a:lnTo>
                    <a:pt x="374129" y="962012"/>
                  </a:lnTo>
                  <a:lnTo>
                    <a:pt x="2654833" y="962012"/>
                  </a:lnTo>
                  <a:lnTo>
                    <a:pt x="2694406" y="951407"/>
                  </a:lnTo>
                  <a:lnTo>
                    <a:pt x="2726906" y="926465"/>
                  </a:lnTo>
                  <a:lnTo>
                    <a:pt x="2747391" y="890981"/>
                  </a:lnTo>
                  <a:lnTo>
                    <a:pt x="2752725" y="864120"/>
                  </a:lnTo>
                  <a:lnTo>
                    <a:pt x="2752725" y="850366"/>
                  </a:lnTo>
                  <a:close/>
                </a:path>
                <a:path w="3019425" h="962025">
                  <a:moveTo>
                    <a:pt x="3019425" y="0"/>
                  </a:moveTo>
                  <a:lnTo>
                    <a:pt x="0" y="0"/>
                  </a:lnTo>
                  <a:lnTo>
                    <a:pt x="9525" y="38100"/>
                  </a:lnTo>
                  <a:lnTo>
                    <a:pt x="3019425" y="38100"/>
                  </a:lnTo>
                  <a:lnTo>
                    <a:pt x="3019425" y="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9381330" y="3484483"/>
            <a:ext cx="1929130" cy="73660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Z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950" spc="-1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950" spc="-1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R</a:t>
            </a:r>
            <a:r>
              <a:rPr dirty="0" sz="950" spc="3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B</a:t>
            </a:r>
            <a:r>
              <a:rPr dirty="0" sz="950" spc="-1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I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O</a:t>
            </a:r>
            <a:r>
              <a:rPr dirty="0" sz="950" spc="-1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r>
              <a:rPr dirty="0" sz="950" spc="-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E</a:t>
            </a:r>
            <a:r>
              <a:rPr dirty="0" sz="950" spc="-1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T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800" b="1">
                <a:solidFill>
                  <a:srgbClr val="F0A500"/>
                </a:solidFill>
                <a:latin typeface="Arial"/>
                <a:cs typeface="Arial"/>
              </a:rPr>
              <a:t>ROSA</a:t>
            </a:r>
            <a:r>
              <a:rPr dirty="0" sz="1800" spc="-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0A500"/>
                </a:solidFill>
                <a:latin typeface="Arial"/>
                <a:cs typeface="Arial"/>
              </a:rPr>
              <a:t>+ </a:t>
            </a:r>
            <a:r>
              <a:rPr dirty="0" sz="1800" spc="-10" b="1">
                <a:solidFill>
                  <a:srgbClr val="F0A500"/>
                </a:solidFill>
                <a:latin typeface="Arial"/>
                <a:cs typeface="Arial"/>
              </a:rPr>
              <a:t>OptimiZe</a:t>
            </a:r>
            <a:endParaRPr sz="1800">
              <a:latin typeface="Arial"/>
              <a:cs typeface="Arial"/>
            </a:endParaRPr>
          </a:p>
          <a:p>
            <a:pPr marL="126364">
              <a:lnSpc>
                <a:spcPct val="100000"/>
              </a:lnSpc>
              <a:spcBef>
                <a:spcPts val="615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Our 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Platform</a:t>
            </a:r>
            <a:endParaRPr sz="10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516687" y="4224020"/>
            <a:ext cx="1923414" cy="102552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56700"/>
              </a:lnSpc>
              <a:spcBef>
                <a:spcPts val="75"/>
              </a:spcBef>
            </a:pP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Handheld;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no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large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robot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arm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Image-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agnostic;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broadest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scope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TKA</a:t>
            </a:r>
            <a:r>
              <a:rPr dirty="0" sz="1050" spc="-7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+</a:t>
            </a:r>
            <a:r>
              <a:rPr dirty="0" sz="1050" spc="-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UKA</a:t>
            </a:r>
            <a:r>
              <a:rPr dirty="0" sz="1050" spc="-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+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Revision</a:t>
            </a:r>
            <a:r>
              <a:rPr dirty="0" sz="1050" spc="-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+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THA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Limited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India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presence</a:t>
            </a:r>
            <a:r>
              <a:rPr dirty="0" sz="1050" spc="-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today</a:t>
            </a:r>
            <a:endParaRPr sz="10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9401162" y="4429137"/>
            <a:ext cx="38100" cy="790575"/>
          </a:xfrm>
          <a:custGeom>
            <a:avLst/>
            <a:gdLst/>
            <a:ahLst/>
            <a:cxnLst/>
            <a:rect l="l" t="t" r="r" b="b"/>
            <a:pathLst>
              <a:path w="38100" h="790575">
                <a:moveTo>
                  <a:pt x="38100" y="768997"/>
                </a:moveTo>
                <a:lnTo>
                  <a:pt x="21577" y="752475"/>
                </a:lnTo>
                <a:lnTo>
                  <a:pt x="16522" y="752475"/>
                </a:lnTo>
                <a:lnTo>
                  <a:pt x="0" y="768997"/>
                </a:lnTo>
                <a:lnTo>
                  <a:pt x="0" y="774039"/>
                </a:lnTo>
                <a:lnTo>
                  <a:pt x="16522" y="790562"/>
                </a:lnTo>
                <a:lnTo>
                  <a:pt x="21577" y="790562"/>
                </a:lnTo>
                <a:lnTo>
                  <a:pt x="38100" y="774039"/>
                </a:lnTo>
                <a:lnTo>
                  <a:pt x="38100" y="771525"/>
                </a:lnTo>
                <a:lnTo>
                  <a:pt x="38100" y="768997"/>
                </a:lnTo>
                <a:close/>
              </a:path>
              <a:path w="38100" h="790575">
                <a:moveTo>
                  <a:pt x="38100" y="511822"/>
                </a:moveTo>
                <a:lnTo>
                  <a:pt x="21577" y="495300"/>
                </a:lnTo>
                <a:lnTo>
                  <a:pt x="16522" y="495300"/>
                </a:lnTo>
                <a:lnTo>
                  <a:pt x="0" y="511822"/>
                </a:lnTo>
                <a:lnTo>
                  <a:pt x="0" y="516864"/>
                </a:lnTo>
                <a:lnTo>
                  <a:pt x="16522" y="533387"/>
                </a:lnTo>
                <a:lnTo>
                  <a:pt x="21577" y="533387"/>
                </a:lnTo>
                <a:lnTo>
                  <a:pt x="38100" y="516864"/>
                </a:lnTo>
                <a:lnTo>
                  <a:pt x="38100" y="514350"/>
                </a:lnTo>
                <a:lnTo>
                  <a:pt x="38100" y="511822"/>
                </a:lnTo>
                <a:close/>
              </a:path>
              <a:path w="38100" h="790575">
                <a:moveTo>
                  <a:pt x="38100" y="264172"/>
                </a:moveTo>
                <a:lnTo>
                  <a:pt x="21577" y="247650"/>
                </a:lnTo>
                <a:lnTo>
                  <a:pt x="16522" y="247650"/>
                </a:lnTo>
                <a:lnTo>
                  <a:pt x="0" y="264172"/>
                </a:lnTo>
                <a:lnTo>
                  <a:pt x="0" y="269214"/>
                </a:lnTo>
                <a:lnTo>
                  <a:pt x="16522" y="285737"/>
                </a:lnTo>
                <a:lnTo>
                  <a:pt x="21577" y="285737"/>
                </a:lnTo>
                <a:lnTo>
                  <a:pt x="38100" y="269214"/>
                </a:lnTo>
                <a:lnTo>
                  <a:pt x="38100" y="266700"/>
                </a:lnTo>
                <a:lnTo>
                  <a:pt x="38100" y="264172"/>
                </a:lnTo>
                <a:close/>
              </a:path>
              <a:path w="38100" h="790575">
                <a:moveTo>
                  <a:pt x="38100" y="16522"/>
                </a:moveTo>
                <a:lnTo>
                  <a:pt x="21577" y="0"/>
                </a:lnTo>
                <a:lnTo>
                  <a:pt x="16522" y="0"/>
                </a:lnTo>
                <a:lnTo>
                  <a:pt x="0" y="16522"/>
                </a:lnTo>
                <a:lnTo>
                  <a:pt x="0" y="21564"/>
                </a:lnTo>
                <a:lnTo>
                  <a:pt x="16522" y="38087"/>
                </a:lnTo>
                <a:lnTo>
                  <a:pt x="21577" y="38087"/>
                </a:lnTo>
                <a:lnTo>
                  <a:pt x="38100" y="21564"/>
                </a:lnTo>
                <a:lnTo>
                  <a:pt x="38100" y="19050"/>
                </a:lnTo>
                <a:lnTo>
                  <a:pt x="38100" y="16522"/>
                </a:lnTo>
                <a:close/>
              </a:path>
            </a:pathLst>
          </a:custGeom>
          <a:solidFill>
            <a:srgbClr val="C7D8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9533730" y="4252595"/>
            <a:ext cx="2078989" cy="1235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64160">
              <a:lnSpc>
                <a:spcPct val="154800"/>
              </a:lnSpc>
              <a:spcBef>
                <a:spcPts val="100"/>
              </a:spcBef>
            </a:pP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90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landmarks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—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most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precise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Only</a:t>
            </a:r>
            <a:r>
              <a:rPr dirty="0" sz="1050" spc="-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automated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KA</a:t>
            </a:r>
            <a:r>
              <a:rPr dirty="0" sz="1050" spc="-7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in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industry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FDA</a:t>
            </a:r>
            <a:r>
              <a:rPr dirty="0" sz="1050" spc="-7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cleared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Nov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2025;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46%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faster</a:t>
            </a:r>
            <a:endParaRPr sz="1050">
              <a:latin typeface="Arial"/>
              <a:cs typeface="Arial"/>
            </a:endParaRPr>
          </a:p>
          <a:p>
            <a:pPr marL="12700" marR="220345">
              <a:lnSpc>
                <a:spcPct val="131000"/>
              </a:lnSpc>
              <a:spcBef>
                <a:spcPts val="370"/>
              </a:spcBef>
            </a:pP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Persona</a:t>
            </a:r>
            <a:r>
              <a:rPr dirty="0" sz="105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IQ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+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mymobility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C7D8F0"/>
                </a:solidFill>
                <a:latin typeface="Arial"/>
                <a:cs typeface="Arial"/>
              </a:rPr>
              <a:t>+</a:t>
            </a:r>
            <a:r>
              <a:rPr dirty="0" sz="105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5-</a:t>
            </a:r>
            <a:r>
              <a:rPr dirty="0" sz="1050" spc="-25">
                <a:solidFill>
                  <a:srgbClr val="C7D8F0"/>
                </a:solidFill>
                <a:latin typeface="Arial"/>
                <a:cs typeface="Arial"/>
              </a:rPr>
              <a:t>yr </a:t>
            </a:r>
            <a:r>
              <a:rPr dirty="0" sz="1050" spc="-10">
                <a:solidFill>
                  <a:srgbClr val="C7D8F0"/>
                </a:solidFill>
                <a:latin typeface="Arial"/>
                <a:cs typeface="Arial"/>
              </a:rPr>
              <a:t>warranty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6199" y="0"/>
          <a:ext cx="12134850" cy="6849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00"/>
                <a:gridCol w="2276475"/>
                <a:gridCol w="2867025"/>
                <a:gridCol w="1981834"/>
                <a:gridCol w="1920240"/>
                <a:gridCol w="1870709"/>
                <a:gridCol w="571500"/>
              </a:tblGrid>
              <a:tr h="932815">
                <a:tc gridSpan="7">
                  <a:txBody>
                    <a:bodyPr/>
                    <a:lstStyle/>
                    <a:p>
                      <a:pPr marL="570865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27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Feature-by-Feature Comparison: ROSA</a:t>
                      </a:r>
                      <a:r>
                        <a:rPr dirty="0" sz="2700" spc="-10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7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vs. </a:t>
                      </a:r>
                      <a:r>
                        <a:rPr dirty="0" sz="27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Competition</a:t>
                      </a:r>
                      <a:endParaRPr sz="2700">
                        <a:latin typeface="Arial"/>
                        <a:cs typeface="Arial"/>
                      </a:endParaRPr>
                    </a:p>
                    <a:p>
                      <a:pPr marL="570865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dirty="0" sz="1200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Based</a:t>
                      </a:r>
                      <a:r>
                        <a:rPr dirty="0" sz="1200" spc="-5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on publicly</a:t>
                      </a:r>
                      <a:r>
                        <a:rPr dirty="0" sz="1200" spc="-5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available information</a:t>
                      </a:r>
                      <a:r>
                        <a:rPr dirty="0" sz="1200" spc="-5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from official</a:t>
                      </a:r>
                      <a:r>
                        <a:rPr dirty="0" sz="1200" spc="-5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manufacturer websites,</a:t>
                      </a:r>
                      <a:r>
                        <a:rPr dirty="0" sz="1200" spc="-5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October </a:t>
                      </a:r>
                      <a:r>
                        <a:rPr dirty="0" sz="1200" spc="-20">
                          <a:solidFill>
                            <a:srgbClr val="AAC3DF"/>
                          </a:solidFill>
                          <a:latin typeface="Arial"/>
                          <a:cs typeface="Arial"/>
                        </a:rPr>
                        <a:t>2026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142875">
                    <a:lnB w="38100">
                      <a:solidFill>
                        <a:srgbClr val="F0A500"/>
                      </a:solidFill>
                      <a:prstDash val="solid"/>
                    </a:lnB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8986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  <a:solidFill>
                      <a:srgbClr val="F1F5F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51790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Feature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1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100" spc="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4D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VELYS</a:t>
                      </a:r>
                      <a:r>
                        <a:rPr dirty="0" sz="1100" spc="-6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(J&amp;J)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Mako</a:t>
                      </a:r>
                      <a:r>
                        <a:rPr dirty="0" sz="1100" spc="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(Stryker)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CORI</a:t>
                      </a:r>
                      <a:r>
                        <a:rPr dirty="0" sz="1100" spc="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(S&amp;N)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3366"/>
                    </a:solidFill>
                  </a:tcPr>
                </a:tc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3782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Bone</a:t>
                      </a:r>
                      <a:r>
                        <a:rPr dirty="0" sz="1100" spc="3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Registration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69850"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90</a:t>
                      </a:r>
                      <a:r>
                        <a:rPr dirty="0" sz="1100" spc="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Landmarks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69850"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ADAPTIVE</a:t>
                      </a:r>
                      <a:r>
                        <a:rPr dirty="0" sz="1100" spc="3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Tracking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69850"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36</a:t>
                      </a:r>
                      <a:r>
                        <a:rPr dirty="0" sz="1100" spc="7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Landmarks</a:t>
                      </a:r>
                      <a:r>
                        <a:rPr dirty="0" sz="1100" spc="7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(CT)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69850"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Image-</a:t>
                      </a: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agnostic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69850"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1100" spc="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Scan</a:t>
                      </a:r>
                      <a:r>
                        <a:rPr dirty="0" sz="1100" spc="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100" spc="9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(Image-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free)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Yes</a:t>
                      </a:r>
                      <a:r>
                        <a:rPr dirty="0" sz="1100" spc="-3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(Mandatory)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Kinematic</a:t>
                      </a:r>
                      <a:r>
                        <a:rPr dirty="0" sz="1100" spc="7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Alignment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Automated</a:t>
                      </a:r>
                      <a:r>
                        <a:rPr dirty="0" sz="1100" spc="6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(Only</a:t>
                      </a:r>
                      <a:r>
                        <a:rPr dirty="0" sz="1100" spc="7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100" spc="7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Industry)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Manual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Bone</a:t>
                      </a:r>
                      <a:r>
                        <a:rPr dirty="0" sz="1100" spc="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Pin</a:t>
                      </a:r>
                      <a:r>
                        <a:rPr dirty="0" sz="1100" spc="3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Required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r>
                        <a:rPr dirty="0" sz="1100" spc="4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(Active</a:t>
                      </a:r>
                      <a:r>
                        <a:rPr dirty="0" sz="1100" spc="5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Track)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5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Yes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Planning</a:t>
                      </a:r>
                      <a:r>
                        <a:rPr dirty="0" sz="1100" spc="9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Speed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46%</a:t>
                      </a:r>
                      <a:r>
                        <a:rPr dirty="0" sz="1100" spc="6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Faster</a:t>
                      </a:r>
                      <a:r>
                        <a:rPr dirty="0" sz="1100" spc="6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(OptimiZe)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CT</a:t>
                      </a:r>
                      <a:r>
                        <a:rPr dirty="0" sz="1100" spc="1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adds</a:t>
                      </a:r>
                      <a:r>
                        <a:rPr dirty="0" sz="1100" spc="3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time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Fast</a:t>
                      </a:r>
                      <a:r>
                        <a:rPr dirty="0" sz="1100" spc="4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(no</a:t>
                      </a:r>
                      <a:r>
                        <a:rPr dirty="0" sz="1100" spc="4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imaging)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Smart</a:t>
                      </a:r>
                      <a:r>
                        <a:rPr dirty="0" sz="1100" spc="6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Persona</a:t>
                      </a:r>
                      <a:r>
                        <a:rPr dirty="0" sz="1100" spc="9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IQ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None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None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None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Patient</a:t>
                      </a:r>
                      <a:r>
                        <a:rPr dirty="0" sz="1100" spc="9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Recovery</a:t>
                      </a:r>
                      <a:r>
                        <a:rPr dirty="0" sz="1100" spc="4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App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mymobility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None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None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2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None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Warranty</a:t>
                      </a:r>
                      <a:r>
                        <a:rPr dirty="0" sz="1100" spc="5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Programme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5-Year</a:t>
                      </a:r>
                      <a:r>
                        <a:rPr dirty="0" sz="1100" spc="-5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Comprehensive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EDF2FA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342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1100" spc="6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dirty="0" sz="1100" spc="65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Presence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 b="1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Established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DD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Growing</a:t>
                      </a:r>
                      <a:r>
                        <a:rPr dirty="0" sz="1100" spc="5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(9</a:t>
                      </a:r>
                      <a:r>
                        <a:rPr dirty="0" sz="1100" spc="55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20">
                          <a:solidFill>
                            <a:srgbClr val="545454"/>
                          </a:solidFill>
                          <a:latin typeface="Arial"/>
                          <a:cs typeface="Arial"/>
                        </a:rPr>
                        <a:t>CSRs)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spc="-10" b="1">
                          <a:solidFill>
                            <a:srgbClr val="BF382A"/>
                          </a:solidFill>
                          <a:latin typeface="Arial"/>
                          <a:cs typeface="Arial"/>
                        </a:rPr>
                        <a:t>Dominant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110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Early-</a:t>
                      </a:r>
                      <a:r>
                        <a:rPr dirty="0" sz="1100" spc="-10" b="1">
                          <a:solidFill>
                            <a:srgbClr val="1A794A"/>
                          </a:solidFill>
                          <a:latin typeface="Arial"/>
                          <a:cs typeface="Arial"/>
                        </a:rPr>
                        <a:t>stage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T w="9525">
                      <a:solidFill>
                        <a:srgbClr val="DDE3EB"/>
                      </a:solidFill>
                      <a:prstDash val="solid"/>
                    </a:lnT>
                    <a:lnB w="9525">
                      <a:solidFill>
                        <a:srgbClr val="DDE3E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207137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DDE3EB"/>
                      </a:solidFill>
                      <a:prstDash val="solid"/>
                    </a:lnT>
                    <a:solidFill>
                      <a:srgbClr val="F1F5F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F1F5F9"/>
                    </a:solidFill>
                  </a:tcPr>
                </a:tc>
              </a:tr>
              <a:tr h="227965">
                <a:tc gridSpan="7">
                  <a:txBody>
                    <a:bodyPr/>
                    <a:lstStyle/>
                    <a:p>
                      <a:pPr marL="5708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Sources: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jnjmedtech.com/velys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|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stryker.com/mako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|</a:t>
                      </a:r>
                      <a:r>
                        <a:rPr dirty="0" sz="800" spc="65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smith-nephew.com/cori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|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zimmerbiomet.com/rosa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|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800" spc="65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800" spc="5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FDA</a:t>
                      </a:r>
                      <a:r>
                        <a:rPr dirty="0" sz="800" spc="5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Press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Release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Nov</a:t>
                      </a:r>
                      <a:r>
                        <a:rPr dirty="0" sz="800" spc="65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2025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|</a:t>
                      </a:r>
                      <a:r>
                        <a:rPr dirty="0" sz="800" spc="5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Australian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Registry</a:t>
                      </a:r>
                      <a:r>
                        <a:rPr dirty="0" sz="800" spc="6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800" spc="-20">
                          <a:solidFill>
                            <a:srgbClr val="FEFEFE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solidFill>
                      <a:srgbClr val="00336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76199" y="0"/>
              <a:ext cx="12058650" cy="6858000"/>
            </a:xfrm>
            <a:custGeom>
              <a:avLst/>
              <a:gdLst/>
              <a:ahLst/>
              <a:cxnLst/>
              <a:rect l="l" t="t" r="r" b="b"/>
              <a:pathLst>
                <a:path w="12058650" h="6858000">
                  <a:moveTo>
                    <a:pt x="0" y="6857999"/>
                  </a:moveTo>
                  <a:lnTo>
                    <a:pt x="12058648" y="6857999"/>
                  </a:lnTo>
                  <a:lnTo>
                    <a:pt x="12058648" y="0"/>
                  </a:lnTo>
                  <a:lnTo>
                    <a:pt x="0" y="0"/>
                  </a:lnTo>
                  <a:lnTo>
                    <a:pt x="0" y="68579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12"/>
                  </a:moveTo>
                  <a:lnTo>
                    <a:pt x="12134837" y="0"/>
                  </a:lnTo>
                  <a:lnTo>
                    <a:pt x="12134837" y="981087"/>
                  </a:lnTo>
                  <a:lnTo>
                    <a:pt x="76187" y="981087"/>
                  </a:lnTo>
                  <a:lnTo>
                    <a:pt x="76187" y="12"/>
                  </a:lnTo>
                  <a:lnTo>
                    <a:pt x="0" y="12"/>
                  </a:lnTo>
                  <a:lnTo>
                    <a:pt x="0" y="6858000"/>
                  </a:lnTo>
                  <a:lnTo>
                    <a:pt x="76187" y="6858000"/>
                  </a:lnTo>
                  <a:lnTo>
                    <a:pt x="76187" y="1009662"/>
                  </a:lnTo>
                  <a:lnTo>
                    <a:pt x="12134837" y="1009662"/>
                  </a:lnTo>
                  <a:lnTo>
                    <a:pt x="12134837" y="6858000"/>
                  </a:lnTo>
                  <a:lnTo>
                    <a:pt x="12204179" y="6858000"/>
                  </a:lnTo>
                  <a:lnTo>
                    <a:pt x="12204179" y="12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z="2850"/>
              <a:t>ROSA</a:t>
            </a:r>
            <a:r>
              <a:rPr dirty="0" sz="2850" spc="-170"/>
              <a:t> </a:t>
            </a:r>
            <a:r>
              <a:rPr dirty="0" sz="2850"/>
              <a:t>OptimiZe:</a:t>
            </a:r>
            <a:r>
              <a:rPr dirty="0" sz="2850" spc="-65"/>
              <a:t> </a:t>
            </a:r>
            <a:r>
              <a:rPr dirty="0" sz="2850"/>
              <a:t>5</a:t>
            </a:r>
            <a:r>
              <a:rPr dirty="0" sz="2850" spc="-65"/>
              <a:t> </a:t>
            </a:r>
            <a:r>
              <a:rPr dirty="0" sz="2850"/>
              <a:t>Unmatched</a:t>
            </a:r>
            <a:r>
              <a:rPr dirty="0" sz="2850" spc="-65"/>
              <a:t> </a:t>
            </a:r>
            <a:r>
              <a:rPr dirty="0" sz="2850" spc="-10"/>
              <a:t>Differentiators</a:t>
            </a:r>
            <a:endParaRPr sz="2850"/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FDA</a:t>
            </a:r>
            <a:r>
              <a:rPr dirty="0" sz="1200" spc="-70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cleared November 2025 — no competitor platform matches this combination of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capabilities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219200"/>
            <a:ext cx="2019300" cy="5238750"/>
            <a:chOff x="647699" y="1219200"/>
            <a:chExt cx="2019300" cy="5238750"/>
          </a:xfrm>
        </p:grpSpPr>
        <p:sp>
          <p:nvSpPr>
            <p:cNvPr id="7" name="object 7"/>
            <p:cNvSpPr/>
            <p:nvPr/>
          </p:nvSpPr>
          <p:spPr>
            <a:xfrm>
              <a:off x="647699" y="1243013"/>
              <a:ext cx="2019300" cy="5215255"/>
            </a:xfrm>
            <a:custGeom>
              <a:avLst/>
              <a:gdLst/>
              <a:ahLst/>
              <a:cxnLst/>
              <a:rect l="l" t="t" r="r" b="b"/>
              <a:pathLst>
                <a:path w="2019300" h="5215255">
                  <a:moveTo>
                    <a:pt x="1948103" y="5214937"/>
                  </a:moveTo>
                  <a:lnTo>
                    <a:pt x="71196" y="5214937"/>
                  </a:lnTo>
                  <a:lnTo>
                    <a:pt x="66241" y="5214449"/>
                  </a:lnTo>
                  <a:lnTo>
                    <a:pt x="29705" y="5199314"/>
                  </a:lnTo>
                  <a:lnTo>
                    <a:pt x="3885" y="5163274"/>
                  </a:lnTo>
                  <a:lnTo>
                    <a:pt x="0" y="5143739"/>
                  </a:lnTo>
                  <a:lnTo>
                    <a:pt x="0" y="5138737"/>
                  </a:lnTo>
                  <a:lnTo>
                    <a:pt x="0" y="48947"/>
                  </a:lnTo>
                  <a:lnTo>
                    <a:pt x="25856" y="12911"/>
                  </a:lnTo>
                  <a:lnTo>
                    <a:pt x="66241" y="335"/>
                  </a:lnTo>
                  <a:lnTo>
                    <a:pt x="71196" y="0"/>
                  </a:lnTo>
                  <a:lnTo>
                    <a:pt x="1948103" y="0"/>
                  </a:lnTo>
                  <a:lnTo>
                    <a:pt x="1989594" y="10739"/>
                  </a:lnTo>
                  <a:lnTo>
                    <a:pt x="2016859" y="38793"/>
                  </a:lnTo>
                  <a:lnTo>
                    <a:pt x="2019299" y="48947"/>
                  </a:lnTo>
                  <a:lnTo>
                    <a:pt x="2019299" y="5143739"/>
                  </a:lnTo>
                  <a:lnTo>
                    <a:pt x="2003677" y="5185231"/>
                  </a:lnTo>
                  <a:lnTo>
                    <a:pt x="1967637" y="5211050"/>
                  </a:lnTo>
                  <a:lnTo>
                    <a:pt x="1953058" y="5214449"/>
                  </a:lnTo>
                  <a:lnTo>
                    <a:pt x="1948103" y="5214937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7901" y="1219200"/>
              <a:ext cx="2019300" cy="72390"/>
            </a:xfrm>
            <a:custGeom>
              <a:avLst/>
              <a:gdLst/>
              <a:ahLst/>
              <a:cxnLst/>
              <a:rect l="l" t="t" r="r" b="b"/>
              <a:pathLst>
                <a:path w="2019300" h="72390">
                  <a:moveTo>
                    <a:pt x="0" y="72031"/>
                  </a:moveTo>
                  <a:lnTo>
                    <a:pt x="161" y="68693"/>
                  </a:lnTo>
                  <a:lnTo>
                    <a:pt x="1184" y="61763"/>
                  </a:lnTo>
                  <a:lnTo>
                    <a:pt x="1248" y="61331"/>
                  </a:lnTo>
                  <a:lnTo>
                    <a:pt x="22117" y="22318"/>
                  </a:lnTo>
                  <a:lnTo>
                    <a:pt x="61129" y="1450"/>
                  </a:lnTo>
                  <a:lnTo>
                    <a:pt x="75998" y="0"/>
                  </a:lnTo>
                  <a:lnTo>
                    <a:pt x="1942898" y="0"/>
                  </a:lnTo>
                  <a:lnTo>
                    <a:pt x="1985241" y="12829"/>
                  </a:lnTo>
                  <a:lnTo>
                    <a:pt x="2013297" y="47039"/>
                  </a:lnTo>
                  <a:lnTo>
                    <a:pt x="2013508" y="47624"/>
                  </a:lnTo>
                  <a:lnTo>
                    <a:pt x="75998" y="47624"/>
                  </a:lnTo>
                  <a:lnTo>
                    <a:pt x="68492" y="47760"/>
                  </a:lnTo>
                  <a:lnTo>
                    <a:pt x="27681" y="54099"/>
                  </a:lnTo>
                  <a:lnTo>
                    <a:pt x="1811" y="68693"/>
                  </a:lnTo>
                  <a:lnTo>
                    <a:pt x="0" y="72031"/>
                  </a:lnTo>
                  <a:close/>
                </a:path>
                <a:path w="2019300" h="72390">
                  <a:moveTo>
                    <a:pt x="2018897" y="72031"/>
                  </a:moveTo>
                  <a:lnTo>
                    <a:pt x="1985241" y="52436"/>
                  </a:lnTo>
                  <a:lnTo>
                    <a:pt x="1942898" y="47624"/>
                  </a:lnTo>
                  <a:lnTo>
                    <a:pt x="2013508" y="47624"/>
                  </a:lnTo>
                  <a:lnTo>
                    <a:pt x="2015830" y="54099"/>
                  </a:lnTo>
                  <a:lnTo>
                    <a:pt x="2017648" y="61331"/>
                  </a:lnTo>
                  <a:lnTo>
                    <a:pt x="2018735" y="68693"/>
                  </a:lnTo>
                  <a:lnTo>
                    <a:pt x="2018897" y="72031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44550" y="1314450"/>
            <a:ext cx="1569085" cy="31369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25" b="1">
                <a:solidFill>
                  <a:srgbClr val="F0A500"/>
                </a:solidFill>
                <a:latin typeface="Arial"/>
                <a:cs typeface="Arial"/>
              </a:rPr>
              <a:t>01</a:t>
            </a:r>
            <a:endParaRPr sz="3000">
              <a:latin typeface="Arial"/>
              <a:cs typeface="Arial"/>
            </a:endParaRPr>
          </a:p>
          <a:p>
            <a:pPr marL="12700" marR="5080">
              <a:lnSpc>
                <a:spcPts val="1580"/>
              </a:lnSpc>
              <a:spcBef>
                <a:spcPts val="310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90-Landmark 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Bone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Registration</a:t>
            </a:r>
            <a:endParaRPr sz="1350">
              <a:latin typeface="Arial"/>
              <a:cs typeface="Arial"/>
            </a:endParaRPr>
          </a:p>
          <a:p>
            <a:pPr marL="12700" marR="15240">
              <a:lnSpc>
                <a:spcPct val="140600"/>
              </a:lnSpc>
              <a:spcBef>
                <a:spcPts val="219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The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most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precise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bone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registration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the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industry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—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2.5x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more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data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points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than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Mako's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CT-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based</a:t>
            </a:r>
            <a:r>
              <a:rPr dirty="0" sz="1100" spc="11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36-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landmark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approach.</a:t>
            </a:r>
            <a:r>
              <a:rPr dirty="0" sz="1100" spc="10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Greater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precision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=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better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implant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positioning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C7D8F0"/>
                </a:solidFill>
                <a:latin typeface="Arial"/>
                <a:cs typeface="Arial"/>
              </a:rPr>
              <a:t>=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better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patient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outcomes.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57249" y="1219200"/>
            <a:ext cx="4029075" cy="5238750"/>
            <a:chOff x="857249" y="1219200"/>
            <a:chExt cx="4029075" cy="5238750"/>
          </a:xfrm>
        </p:grpSpPr>
        <p:sp>
          <p:nvSpPr>
            <p:cNvPr id="11" name="object 11"/>
            <p:cNvSpPr/>
            <p:nvPr/>
          </p:nvSpPr>
          <p:spPr>
            <a:xfrm>
              <a:off x="857249" y="5876925"/>
              <a:ext cx="1600200" cy="9525"/>
            </a:xfrm>
            <a:custGeom>
              <a:avLst/>
              <a:gdLst/>
              <a:ahLst/>
              <a:cxnLst/>
              <a:rect l="l" t="t" r="r" b="b"/>
              <a:pathLst>
                <a:path w="1600200" h="9525">
                  <a:moveTo>
                    <a:pt x="160019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600199" y="0"/>
                  </a:lnTo>
                  <a:lnTo>
                    <a:pt x="1600199" y="95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876549" y="1243013"/>
              <a:ext cx="2009775" cy="5215255"/>
            </a:xfrm>
            <a:custGeom>
              <a:avLst/>
              <a:gdLst/>
              <a:ahLst/>
              <a:cxnLst/>
              <a:rect l="l" t="t" r="r" b="b"/>
              <a:pathLst>
                <a:path w="2009775" h="5215255">
                  <a:moveTo>
                    <a:pt x="1938578" y="5214937"/>
                  </a:moveTo>
                  <a:lnTo>
                    <a:pt x="71196" y="5214937"/>
                  </a:lnTo>
                  <a:lnTo>
                    <a:pt x="66241" y="5214449"/>
                  </a:lnTo>
                  <a:lnTo>
                    <a:pt x="29705" y="5199314"/>
                  </a:lnTo>
                  <a:lnTo>
                    <a:pt x="3885" y="5163274"/>
                  </a:lnTo>
                  <a:lnTo>
                    <a:pt x="0" y="5143739"/>
                  </a:lnTo>
                  <a:lnTo>
                    <a:pt x="0" y="5138737"/>
                  </a:lnTo>
                  <a:lnTo>
                    <a:pt x="0" y="48947"/>
                  </a:lnTo>
                  <a:lnTo>
                    <a:pt x="25856" y="12911"/>
                  </a:lnTo>
                  <a:lnTo>
                    <a:pt x="66241" y="335"/>
                  </a:lnTo>
                  <a:lnTo>
                    <a:pt x="71196" y="0"/>
                  </a:lnTo>
                  <a:lnTo>
                    <a:pt x="1938578" y="0"/>
                  </a:lnTo>
                  <a:lnTo>
                    <a:pt x="1980068" y="10739"/>
                  </a:lnTo>
                  <a:lnTo>
                    <a:pt x="2007333" y="38793"/>
                  </a:lnTo>
                  <a:lnTo>
                    <a:pt x="2009774" y="48947"/>
                  </a:lnTo>
                  <a:lnTo>
                    <a:pt x="2009774" y="5143739"/>
                  </a:lnTo>
                  <a:lnTo>
                    <a:pt x="1994151" y="5185231"/>
                  </a:lnTo>
                  <a:lnTo>
                    <a:pt x="1958111" y="5211050"/>
                  </a:lnTo>
                  <a:lnTo>
                    <a:pt x="1943533" y="5214449"/>
                  </a:lnTo>
                  <a:lnTo>
                    <a:pt x="1938578" y="5214937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876751" y="1219200"/>
              <a:ext cx="2009775" cy="72390"/>
            </a:xfrm>
            <a:custGeom>
              <a:avLst/>
              <a:gdLst/>
              <a:ahLst/>
              <a:cxnLst/>
              <a:rect l="l" t="t" r="r" b="b"/>
              <a:pathLst>
                <a:path w="2009775" h="72390">
                  <a:moveTo>
                    <a:pt x="0" y="72031"/>
                  </a:moveTo>
                  <a:lnTo>
                    <a:pt x="12628" y="33857"/>
                  </a:lnTo>
                  <a:lnTo>
                    <a:pt x="46837" y="5800"/>
                  </a:lnTo>
                  <a:lnTo>
                    <a:pt x="75998" y="0"/>
                  </a:lnTo>
                  <a:lnTo>
                    <a:pt x="1933373" y="0"/>
                  </a:lnTo>
                  <a:lnTo>
                    <a:pt x="1975715" y="12829"/>
                  </a:lnTo>
                  <a:lnTo>
                    <a:pt x="2003772" y="47039"/>
                  </a:lnTo>
                  <a:lnTo>
                    <a:pt x="2003982" y="47624"/>
                  </a:lnTo>
                  <a:lnTo>
                    <a:pt x="75998" y="47624"/>
                  </a:lnTo>
                  <a:lnTo>
                    <a:pt x="68492" y="47760"/>
                  </a:lnTo>
                  <a:lnTo>
                    <a:pt x="27681" y="54099"/>
                  </a:lnTo>
                  <a:lnTo>
                    <a:pt x="1811" y="68693"/>
                  </a:lnTo>
                  <a:lnTo>
                    <a:pt x="0" y="72031"/>
                  </a:lnTo>
                  <a:close/>
                </a:path>
                <a:path w="2009775" h="72390">
                  <a:moveTo>
                    <a:pt x="2009372" y="72031"/>
                  </a:moveTo>
                  <a:lnTo>
                    <a:pt x="1975715" y="52436"/>
                  </a:lnTo>
                  <a:lnTo>
                    <a:pt x="1933373" y="47624"/>
                  </a:lnTo>
                  <a:lnTo>
                    <a:pt x="2003982" y="47624"/>
                  </a:lnTo>
                  <a:lnTo>
                    <a:pt x="2006305" y="54099"/>
                  </a:lnTo>
                  <a:lnTo>
                    <a:pt x="2008123" y="61331"/>
                  </a:lnTo>
                  <a:lnTo>
                    <a:pt x="2009210" y="68693"/>
                  </a:lnTo>
                  <a:lnTo>
                    <a:pt x="2009372" y="72031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069530" y="1314450"/>
            <a:ext cx="1614170" cy="333692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25" b="1">
                <a:solidFill>
                  <a:srgbClr val="F0A500"/>
                </a:solidFill>
                <a:latin typeface="Arial"/>
                <a:cs typeface="Arial"/>
              </a:rPr>
              <a:t>02</a:t>
            </a:r>
            <a:endParaRPr sz="3000">
              <a:latin typeface="Arial"/>
              <a:cs typeface="Arial"/>
            </a:endParaRPr>
          </a:p>
          <a:p>
            <a:pPr marL="12700" marR="275590">
              <a:lnSpc>
                <a:spcPts val="1580"/>
              </a:lnSpc>
              <a:spcBef>
                <a:spcPts val="310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Automated Kinematic Alignment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40200"/>
              </a:lnSpc>
              <a:spcBef>
                <a:spcPts val="219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OptimiZe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is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the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ONLY</a:t>
            </a:r>
            <a:r>
              <a:rPr dirty="0" sz="1100" spc="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robotic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system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the</a:t>
            </a:r>
            <a:r>
              <a:rPr dirty="0" sz="1100" spc="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world</a:t>
            </a:r>
            <a:r>
              <a:rPr dirty="0" sz="1100" spc="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with</a:t>
            </a:r>
            <a:r>
              <a:rPr dirty="0" sz="1100" spc="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automated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Kinematic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Alignment.</a:t>
            </a:r>
            <a:endParaRPr sz="1100">
              <a:latin typeface="Arial"/>
              <a:cs typeface="Arial"/>
            </a:endParaRPr>
          </a:p>
          <a:p>
            <a:pPr marL="12700" marR="92075">
              <a:lnSpc>
                <a:spcPct val="142000"/>
              </a:lnSpc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Competitors</a:t>
            </a:r>
            <a:r>
              <a:rPr dirty="0" sz="1100" spc="8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rely</a:t>
            </a:r>
            <a:r>
              <a:rPr dirty="0" sz="1100" spc="8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on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manual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KA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adjustments</a:t>
            </a:r>
            <a:endParaRPr sz="1100">
              <a:latin typeface="Arial"/>
              <a:cs typeface="Arial"/>
            </a:endParaRPr>
          </a:p>
          <a:p>
            <a:pPr marL="12700" marR="142240">
              <a:lnSpc>
                <a:spcPct val="139200"/>
              </a:lnSpc>
              <a:spcBef>
                <a:spcPts val="35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—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does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it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automatically,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reducing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surgeon</a:t>
            </a:r>
            <a:r>
              <a:rPr dirty="0" sz="1100" spc="8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variability.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4550" y="5959475"/>
            <a:ext cx="152273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vs.</a:t>
            </a:r>
            <a:r>
              <a:rPr dirty="0" sz="950" spc="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Mako:</a:t>
            </a:r>
            <a:r>
              <a:rPr dirty="0" sz="950" spc="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36</a:t>
            </a: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landmarks</a:t>
            </a:r>
            <a:r>
              <a:rPr dirty="0" sz="950" spc="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+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mandatory</a:t>
            </a:r>
            <a:r>
              <a:rPr dirty="0" sz="950" spc="9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CT</a:t>
            </a:r>
            <a:r>
              <a:rPr dirty="0" sz="950" spc="9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F0A500"/>
                </a:solidFill>
                <a:latin typeface="Arial"/>
                <a:cs typeface="Arial"/>
              </a:rPr>
              <a:t>scan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086099" y="1219200"/>
            <a:ext cx="4029075" cy="5238750"/>
            <a:chOff x="3086099" y="1219200"/>
            <a:chExt cx="4029075" cy="5238750"/>
          </a:xfrm>
        </p:grpSpPr>
        <p:sp>
          <p:nvSpPr>
            <p:cNvPr id="17" name="object 17"/>
            <p:cNvSpPr/>
            <p:nvPr/>
          </p:nvSpPr>
          <p:spPr>
            <a:xfrm>
              <a:off x="3086099" y="5876925"/>
              <a:ext cx="1590675" cy="9525"/>
            </a:xfrm>
            <a:custGeom>
              <a:avLst/>
              <a:gdLst/>
              <a:ahLst/>
              <a:cxnLst/>
              <a:rect l="l" t="t" r="r" b="b"/>
              <a:pathLst>
                <a:path w="1590675" h="9525">
                  <a:moveTo>
                    <a:pt x="159067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590674" y="0"/>
                  </a:lnTo>
                  <a:lnTo>
                    <a:pt x="1590674" y="95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095874" y="1243013"/>
              <a:ext cx="2019300" cy="5215255"/>
            </a:xfrm>
            <a:custGeom>
              <a:avLst/>
              <a:gdLst/>
              <a:ahLst/>
              <a:cxnLst/>
              <a:rect l="l" t="t" r="r" b="b"/>
              <a:pathLst>
                <a:path w="2019300" h="5215255">
                  <a:moveTo>
                    <a:pt x="1948103" y="5214937"/>
                  </a:moveTo>
                  <a:lnTo>
                    <a:pt x="71196" y="5214937"/>
                  </a:lnTo>
                  <a:lnTo>
                    <a:pt x="66240" y="5214449"/>
                  </a:lnTo>
                  <a:lnTo>
                    <a:pt x="29705" y="5199314"/>
                  </a:lnTo>
                  <a:lnTo>
                    <a:pt x="3885" y="5163274"/>
                  </a:lnTo>
                  <a:lnTo>
                    <a:pt x="0" y="5143739"/>
                  </a:lnTo>
                  <a:lnTo>
                    <a:pt x="0" y="5138737"/>
                  </a:lnTo>
                  <a:lnTo>
                    <a:pt x="0" y="48947"/>
                  </a:lnTo>
                  <a:lnTo>
                    <a:pt x="25855" y="12911"/>
                  </a:lnTo>
                  <a:lnTo>
                    <a:pt x="66240" y="335"/>
                  </a:lnTo>
                  <a:lnTo>
                    <a:pt x="71196" y="0"/>
                  </a:lnTo>
                  <a:lnTo>
                    <a:pt x="1948103" y="0"/>
                  </a:lnTo>
                  <a:lnTo>
                    <a:pt x="1989593" y="10739"/>
                  </a:lnTo>
                  <a:lnTo>
                    <a:pt x="2016858" y="38793"/>
                  </a:lnTo>
                  <a:lnTo>
                    <a:pt x="2019299" y="48947"/>
                  </a:lnTo>
                  <a:lnTo>
                    <a:pt x="2019299" y="5143739"/>
                  </a:lnTo>
                  <a:lnTo>
                    <a:pt x="2003677" y="5185231"/>
                  </a:lnTo>
                  <a:lnTo>
                    <a:pt x="1967637" y="5211050"/>
                  </a:lnTo>
                  <a:lnTo>
                    <a:pt x="1953057" y="5214449"/>
                  </a:lnTo>
                  <a:lnTo>
                    <a:pt x="1948103" y="5214937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096076" y="1219200"/>
              <a:ext cx="2019300" cy="72390"/>
            </a:xfrm>
            <a:custGeom>
              <a:avLst/>
              <a:gdLst/>
              <a:ahLst/>
              <a:cxnLst/>
              <a:rect l="l" t="t" r="r" b="b"/>
              <a:pathLst>
                <a:path w="2019300" h="72390">
                  <a:moveTo>
                    <a:pt x="0" y="72031"/>
                  </a:moveTo>
                  <a:lnTo>
                    <a:pt x="12627" y="33857"/>
                  </a:lnTo>
                  <a:lnTo>
                    <a:pt x="46837" y="5800"/>
                  </a:lnTo>
                  <a:lnTo>
                    <a:pt x="75998" y="0"/>
                  </a:lnTo>
                  <a:lnTo>
                    <a:pt x="1942898" y="0"/>
                  </a:lnTo>
                  <a:lnTo>
                    <a:pt x="1985240" y="12829"/>
                  </a:lnTo>
                  <a:lnTo>
                    <a:pt x="2013297" y="47039"/>
                  </a:lnTo>
                  <a:lnTo>
                    <a:pt x="2013507" y="47624"/>
                  </a:lnTo>
                  <a:lnTo>
                    <a:pt x="75998" y="47624"/>
                  </a:lnTo>
                  <a:lnTo>
                    <a:pt x="68491" y="47760"/>
                  </a:lnTo>
                  <a:lnTo>
                    <a:pt x="27680" y="54099"/>
                  </a:lnTo>
                  <a:lnTo>
                    <a:pt x="1811" y="68693"/>
                  </a:lnTo>
                  <a:lnTo>
                    <a:pt x="0" y="72031"/>
                  </a:lnTo>
                  <a:close/>
                </a:path>
                <a:path w="2019300" h="72390">
                  <a:moveTo>
                    <a:pt x="2018897" y="72031"/>
                  </a:moveTo>
                  <a:lnTo>
                    <a:pt x="1985240" y="52436"/>
                  </a:lnTo>
                  <a:lnTo>
                    <a:pt x="1942898" y="47624"/>
                  </a:lnTo>
                  <a:lnTo>
                    <a:pt x="2013507" y="47624"/>
                  </a:lnTo>
                  <a:lnTo>
                    <a:pt x="2015830" y="54099"/>
                  </a:lnTo>
                  <a:lnTo>
                    <a:pt x="2017647" y="61331"/>
                  </a:lnTo>
                  <a:lnTo>
                    <a:pt x="2018735" y="68693"/>
                  </a:lnTo>
                  <a:lnTo>
                    <a:pt x="2018897" y="72031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5294659" y="1314450"/>
            <a:ext cx="1598295" cy="313690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25" b="1">
                <a:solidFill>
                  <a:srgbClr val="F0A500"/>
                </a:solidFill>
                <a:latin typeface="Arial"/>
                <a:cs typeface="Arial"/>
              </a:rPr>
              <a:t>03</a:t>
            </a:r>
            <a:endParaRPr sz="3000">
              <a:latin typeface="Arial"/>
              <a:cs typeface="Arial"/>
            </a:endParaRPr>
          </a:p>
          <a:p>
            <a:pPr marL="12700" marR="128905">
              <a:lnSpc>
                <a:spcPts val="1580"/>
              </a:lnSpc>
              <a:spcBef>
                <a:spcPts val="310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46%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Faster </a:t>
            </a: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Surgical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Planning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40600"/>
              </a:lnSpc>
              <a:spcBef>
                <a:spcPts val="219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Active</a:t>
            </a:r>
            <a:r>
              <a:rPr dirty="0" sz="1100" spc="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Track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technology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eliminates</a:t>
            </a:r>
            <a:r>
              <a:rPr dirty="0" sz="1100" spc="7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bone</a:t>
            </a:r>
            <a:r>
              <a:rPr dirty="0" sz="1100" spc="8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pins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entirely,</a:t>
            </a:r>
            <a:r>
              <a:rPr dirty="0" sz="1100" spc="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and</a:t>
            </a:r>
            <a:r>
              <a:rPr dirty="0" sz="1100" spc="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OptimiZe's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workflow</a:t>
            </a:r>
            <a:r>
              <a:rPr dirty="0" sz="1100" spc="8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delivers</a:t>
            </a:r>
            <a:r>
              <a:rPr dirty="0" sz="1100" spc="8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46%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faster</a:t>
            </a:r>
            <a:r>
              <a:rPr dirty="0" sz="1100" spc="10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intra-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operative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planning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vs.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prior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ROSA.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Less</a:t>
            </a:r>
            <a:r>
              <a:rPr dirty="0" sz="1100" spc="3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time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OR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=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lower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cost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per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case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for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hospitals.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69530" y="5959475"/>
            <a:ext cx="160401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vs.</a:t>
            </a:r>
            <a:r>
              <a:rPr dirty="0" sz="950" spc="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VELYS,</a:t>
            </a:r>
            <a:r>
              <a:rPr dirty="0" sz="950" spc="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Mako,</a:t>
            </a:r>
            <a:r>
              <a:rPr dirty="0" sz="950" spc="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CORI:</a:t>
            </a:r>
            <a:r>
              <a:rPr dirty="0" sz="950" spc="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all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manual</a:t>
            </a:r>
            <a:r>
              <a:rPr dirty="0" sz="950" spc="1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KA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05424" y="1219200"/>
            <a:ext cx="4029075" cy="5238750"/>
            <a:chOff x="5305424" y="1219200"/>
            <a:chExt cx="4029075" cy="5238750"/>
          </a:xfrm>
        </p:grpSpPr>
        <p:sp>
          <p:nvSpPr>
            <p:cNvPr id="23" name="object 23"/>
            <p:cNvSpPr/>
            <p:nvPr/>
          </p:nvSpPr>
          <p:spPr>
            <a:xfrm>
              <a:off x="5305424" y="5876925"/>
              <a:ext cx="1600200" cy="9525"/>
            </a:xfrm>
            <a:custGeom>
              <a:avLst/>
              <a:gdLst/>
              <a:ahLst/>
              <a:cxnLst/>
              <a:rect l="l" t="t" r="r" b="b"/>
              <a:pathLst>
                <a:path w="1600200" h="9525">
                  <a:moveTo>
                    <a:pt x="160019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600199" y="0"/>
                  </a:lnTo>
                  <a:lnTo>
                    <a:pt x="1600199" y="95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324724" y="1243013"/>
              <a:ext cx="2009775" cy="5215255"/>
            </a:xfrm>
            <a:custGeom>
              <a:avLst/>
              <a:gdLst/>
              <a:ahLst/>
              <a:cxnLst/>
              <a:rect l="l" t="t" r="r" b="b"/>
              <a:pathLst>
                <a:path w="2009775" h="5215255">
                  <a:moveTo>
                    <a:pt x="1938577" y="5214937"/>
                  </a:moveTo>
                  <a:lnTo>
                    <a:pt x="71196" y="5214937"/>
                  </a:lnTo>
                  <a:lnTo>
                    <a:pt x="66240" y="5214449"/>
                  </a:lnTo>
                  <a:lnTo>
                    <a:pt x="29705" y="5199314"/>
                  </a:lnTo>
                  <a:lnTo>
                    <a:pt x="3885" y="5163274"/>
                  </a:lnTo>
                  <a:lnTo>
                    <a:pt x="0" y="5143739"/>
                  </a:lnTo>
                  <a:lnTo>
                    <a:pt x="0" y="5138737"/>
                  </a:lnTo>
                  <a:lnTo>
                    <a:pt x="0" y="48947"/>
                  </a:lnTo>
                  <a:lnTo>
                    <a:pt x="25855" y="12911"/>
                  </a:lnTo>
                  <a:lnTo>
                    <a:pt x="66240" y="335"/>
                  </a:lnTo>
                  <a:lnTo>
                    <a:pt x="71196" y="0"/>
                  </a:lnTo>
                  <a:lnTo>
                    <a:pt x="1938577" y="0"/>
                  </a:lnTo>
                  <a:lnTo>
                    <a:pt x="1980067" y="10739"/>
                  </a:lnTo>
                  <a:lnTo>
                    <a:pt x="2007333" y="38793"/>
                  </a:lnTo>
                  <a:lnTo>
                    <a:pt x="2009774" y="48947"/>
                  </a:lnTo>
                  <a:lnTo>
                    <a:pt x="2009774" y="5143739"/>
                  </a:lnTo>
                  <a:lnTo>
                    <a:pt x="1994151" y="5185231"/>
                  </a:lnTo>
                  <a:lnTo>
                    <a:pt x="1958111" y="5211050"/>
                  </a:lnTo>
                  <a:lnTo>
                    <a:pt x="1943532" y="5214449"/>
                  </a:lnTo>
                  <a:lnTo>
                    <a:pt x="1938577" y="5214937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324926" y="1219200"/>
              <a:ext cx="2009775" cy="72390"/>
            </a:xfrm>
            <a:custGeom>
              <a:avLst/>
              <a:gdLst/>
              <a:ahLst/>
              <a:cxnLst/>
              <a:rect l="l" t="t" r="r" b="b"/>
              <a:pathLst>
                <a:path w="2009775" h="72390">
                  <a:moveTo>
                    <a:pt x="0" y="72031"/>
                  </a:moveTo>
                  <a:lnTo>
                    <a:pt x="161" y="68693"/>
                  </a:lnTo>
                  <a:lnTo>
                    <a:pt x="1184" y="61763"/>
                  </a:lnTo>
                  <a:lnTo>
                    <a:pt x="1248" y="61331"/>
                  </a:lnTo>
                  <a:lnTo>
                    <a:pt x="22116" y="22318"/>
                  </a:lnTo>
                  <a:lnTo>
                    <a:pt x="61129" y="1450"/>
                  </a:lnTo>
                  <a:lnTo>
                    <a:pt x="75998" y="0"/>
                  </a:lnTo>
                  <a:lnTo>
                    <a:pt x="1933373" y="0"/>
                  </a:lnTo>
                  <a:lnTo>
                    <a:pt x="1975714" y="12829"/>
                  </a:lnTo>
                  <a:lnTo>
                    <a:pt x="2003772" y="47039"/>
                  </a:lnTo>
                  <a:lnTo>
                    <a:pt x="2003982" y="47624"/>
                  </a:lnTo>
                  <a:lnTo>
                    <a:pt x="75998" y="47624"/>
                  </a:lnTo>
                  <a:lnTo>
                    <a:pt x="68491" y="47760"/>
                  </a:lnTo>
                  <a:lnTo>
                    <a:pt x="27680" y="54099"/>
                  </a:lnTo>
                  <a:lnTo>
                    <a:pt x="1811" y="68693"/>
                  </a:lnTo>
                  <a:lnTo>
                    <a:pt x="0" y="72031"/>
                  </a:lnTo>
                  <a:close/>
                </a:path>
                <a:path w="2009775" h="72390">
                  <a:moveTo>
                    <a:pt x="2009371" y="72031"/>
                  </a:moveTo>
                  <a:lnTo>
                    <a:pt x="1975714" y="52436"/>
                  </a:lnTo>
                  <a:lnTo>
                    <a:pt x="1933373" y="47624"/>
                  </a:lnTo>
                  <a:lnTo>
                    <a:pt x="2003982" y="47624"/>
                  </a:lnTo>
                  <a:lnTo>
                    <a:pt x="2006305" y="54099"/>
                  </a:lnTo>
                  <a:lnTo>
                    <a:pt x="2008122" y="61331"/>
                  </a:lnTo>
                  <a:lnTo>
                    <a:pt x="2009210" y="68693"/>
                  </a:lnTo>
                  <a:lnTo>
                    <a:pt x="2009371" y="72031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7519640" y="1314450"/>
            <a:ext cx="1545590" cy="337502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25" b="1">
                <a:solidFill>
                  <a:srgbClr val="F0A500"/>
                </a:solidFill>
                <a:latin typeface="Arial"/>
                <a:cs typeface="Arial"/>
              </a:rPr>
              <a:t>04</a:t>
            </a:r>
            <a:endParaRPr sz="3000">
              <a:latin typeface="Arial"/>
              <a:cs typeface="Arial"/>
            </a:endParaRPr>
          </a:p>
          <a:p>
            <a:pPr marL="12700" marR="5080">
              <a:lnSpc>
                <a:spcPts val="1580"/>
              </a:lnSpc>
              <a:spcBef>
                <a:spcPts val="310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Persona IQ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Smart </a:t>
            </a: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Knee +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mymobility</a:t>
            </a:r>
            <a:endParaRPr sz="1350">
              <a:latin typeface="Arial"/>
              <a:cs typeface="Arial"/>
            </a:endParaRPr>
          </a:p>
          <a:p>
            <a:pPr marL="12700" marR="86995">
              <a:lnSpc>
                <a:spcPct val="140800"/>
              </a:lnSpc>
              <a:spcBef>
                <a:spcPts val="215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Only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integrates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with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Persona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IQ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—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the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industry's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first</a:t>
            </a:r>
            <a:r>
              <a:rPr dirty="0" sz="1100" spc="7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smart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knee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implant</a:t>
            </a:r>
            <a:r>
              <a:rPr dirty="0" sz="1100" spc="6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with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embedded</a:t>
            </a:r>
            <a:r>
              <a:rPr dirty="0" sz="1100" spc="9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sensor</a:t>
            </a:r>
            <a:r>
              <a:rPr dirty="0" sz="1100" spc="9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C7D8F0"/>
                </a:solidFill>
                <a:latin typeface="Arial"/>
                <a:cs typeface="Arial"/>
              </a:rPr>
              <a:t>—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and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mymobility,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the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Apple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Watch-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enabled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patient</a:t>
            </a:r>
            <a:r>
              <a:rPr dirty="0" sz="1100" spc="8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recovery</a:t>
            </a:r>
            <a:r>
              <a:rPr dirty="0" sz="1100" spc="8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app.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Zero</a:t>
            </a:r>
            <a:r>
              <a:rPr dirty="0" sz="1100" spc="8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competitors</a:t>
            </a:r>
            <a:r>
              <a:rPr dirty="0" sz="1100" spc="8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offer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this</a:t>
            </a:r>
            <a:r>
              <a:rPr dirty="0" sz="1100" spc="3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ecosystem.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94659" y="5959475"/>
            <a:ext cx="1332865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vs.</a:t>
            </a:r>
            <a:r>
              <a:rPr dirty="0" sz="950" spc="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Mako:</a:t>
            </a: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bone</a:t>
            </a:r>
            <a:r>
              <a:rPr dirty="0" sz="950" spc="6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F0A500"/>
                </a:solidFill>
                <a:latin typeface="Arial"/>
                <a:cs typeface="Arial"/>
              </a:rPr>
              <a:t>pins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required,</a:t>
            </a:r>
            <a:r>
              <a:rPr dirty="0" sz="950" spc="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longer</a:t>
            </a:r>
            <a:r>
              <a:rPr dirty="0" sz="950" spc="1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setup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534274" y="1219200"/>
            <a:ext cx="4029075" cy="5238750"/>
            <a:chOff x="7534274" y="1219200"/>
            <a:chExt cx="4029075" cy="5238750"/>
          </a:xfrm>
        </p:grpSpPr>
        <p:sp>
          <p:nvSpPr>
            <p:cNvPr id="29" name="object 29"/>
            <p:cNvSpPr/>
            <p:nvPr/>
          </p:nvSpPr>
          <p:spPr>
            <a:xfrm>
              <a:off x="7534274" y="5734050"/>
              <a:ext cx="1590675" cy="9525"/>
            </a:xfrm>
            <a:custGeom>
              <a:avLst/>
              <a:gdLst/>
              <a:ahLst/>
              <a:cxnLst/>
              <a:rect l="l" t="t" r="r" b="b"/>
              <a:pathLst>
                <a:path w="1590675" h="9525">
                  <a:moveTo>
                    <a:pt x="159067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590674" y="0"/>
                  </a:lnTo>
                  <a:lnTo>
                    <a:pt x="1590674" y="95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544048" y="1243013"/>
              <a:ext cx="2019300" cy="5215255"/>
            </a:xfrm>
            <a:custGeom>
              <a:avLst/>
              <a:gdLst/>
              <a:ahLst/>
              <a:cxnLst/>
              <a:rect l="l" t="t" r="r" b="b"/>
              <a:pathLst>
                <a:path w="2019300" h="5215255">
                  <a:moveTo>
                    <a:pt x="1948103" y="5214937"/>
                  </a:moveTo>
                  <a:lnTo>
                    <a:pt x="71196" y="5214937"/>
                  </a:lnTo>
                  <a:lnTo>
                    <a:pt x="66241" y="5214449"/>
                  </a:lnTo>
                  <a:lnTo>
                    <a:pt x="29704" y="5199314"/>
                  </a:lnTo>
                  <a:lnTo>
                    <a:pt x="3885" y="5163274"/>
                  </a:lnTo>
                  <a:lnTo>
                    <a:pt x="0" y="5143739"/>
                  </a:lnTo>
                  <a:lnTo>
                    <a:pt x="0" y="5138737"/>
                  </a:lnTo>
                  <a:lnTo>
                    <a:pt x="0" y="48947"/>
                  </a:lnTo>
                  <a:lnTo>
                    <a:pt x="25855" y="12911"/>
                  </a:lnTo>
                  <a:lnTo>
                    <a:pt x="66241" y="335"/>
                  </a:lnTo>
                  <a:lnTo>
                    <a:pt x="71196" y="0"/>
                  </a:lnTo>
                  <a:lnTo>
                    <a:pt x="1948103" y="0"/>
                  </a:lnTo>
                  <a:lnTo>
                    <a:pt x="1989594" y="10739"/>
                  </a:lnTo>
                  <a:lnTo>
                    <a:pt x="2016861" y="38793"/>
                  </a:lnTo>
                  <a:lnTo>
                    <a:pt x="2019300" y="48947"/>
                  </a:lnTo>
                  <a:lnTo>
                    <a:pt x="2019300" y="5143739"/>
                  </a:lnTo>
                  <a:lnTo>
                    <a:pt x="2003678" y="5185231"/>
                  </a:lnTo>
                  <a:lnTo>
                    <a:pt x="1967638" y="5211050"/>
                  </a:lnTo>
                  <a:lnTo>
                    <a:pt x="1953057" y="5214449"/>
                  </a:lnTo>
                  <a:lnTo>
                    <a:pt x="1948103" y="5214937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9544250" y="1219200"/>
              <a:ext cx="2019300" cy="72390"/>
            </a:xfrm>
            <a:custGeom>
              <a:avLst/>
              <a:gdLst/>
              <a:ahLst/>
              <a:cxnLst/>
              <a:rect l="l" t="t" r="r" b="b"/>
              <a:pathLst>
                <a:path w="2019300" h="72390">
                  <a:moveTo>
                    <a:pt x="0" y="72031"/>
                  </a:moveTo>
                  <a:lnTo>
                    <a:pt x="160" y="68693"/>
                  </a:lnTo>
                  <a:lnTo>
                    <a:pt x="1183" y="61763"/>
                  </a:lnTo>
                  <a:lnTo>
                    <a:pt x="1247" y="61331"/>
                  </a:lnTo>
                  <a:lnTo>
                    <a:pt x="22116" y="22318"/>
                  </a:lnTo>
                  <a:lnTo>
                    <a:pt x="61129" y="1450"/>
                  </a:lnTo>
                  <a:lnTo>
                    <a:pt x="75998" y="0"/>
                  </a:lnTo>
                  <a:lnTo>
                    <a:pt x="1942898" y="0"/>
                  </a:lnTo>
                  <a:lnTo>
                    <a:pt x="1985239" y="12829"/>
                  </a:lnTo>
                  <a:lnTo>
                    <a:pt x="2013297" y="47039"/>
                  </a:lnTo>
                  <a:lnTo>
                    <a:pt x="2013507" y="47624"/>
                  </a:lnTo>
                  <a:lnTo>
                    <a:pt x="75998" y="47624"/>
                  </a:lnTo>
                  <a:lnTo>
                    <a:pt x="68491" y="47760"/>
                  </a:lnTo>
                  <a:lnTo>
                    <a:pt x="27680" y="54099"/>
                  </a:lnTo>
                  <a:lnTo>
                    <a:pt x="1810" y="68693"/>
                  </a:lnTo>
                  <a:lnTo>
                    <a:pt x="0" y="72031"/>
                  </a:lnTo>
                  <a:close/>
                </a:path>
                <a:path w="2019300" h="72390">
                  <a:moveTo>
                    <a:pt x="2018897" y="72031"/>
                  </a:moveTo>
                  <a:lnTo>
                    <a:pt x="1985239" y="52436"/>
                  </a:lnTo>
                  <a:lnTo>
                    <a:pt x="1942898" y="47624"/>
                  </a:lnTo>
                  <a:lnTo>
                    <a:pt x="2013507" y="47624"/>
                  </a:lnTo>
                  <a:lnTo>
                    <a:pt x="2015830" y="54099"/>
                  </a:lnTo>
                  <a:lnTo>
                    <a:pt x="2017647" y="61331"/>
                  </a:lnTo>
                  <a:lnTo>
                    <a:pt x="2018735" y="68693"/>
                  </a:lnTo>
                  <a:lnTo>
                    <a:pt x="2018897" y="72031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9744768" y="1314450"/>
            <a:ext cx="1605915" cy="333692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25" b="1">
                <a:solidFill>
                  <a:srgbClr val="F0A500"/>
                </a:solidFill>
                <a:latin typeface="Arial"/>
                <a:cs typeface="Arial"/>
              </a:rPr>
              <a:t>05</a:t>
            </a:r>
            <a:endParaRPr sz="3000">
              <a:latin typeface="Arial"/>
              <a:cs typeface="Arial"/>
            </a:endParaRPr>
          </a:p>
          <a:p>
            <a:pPr marL="12700" marR="298450">
              <a:lnSpc>
                <a:spcPts val="1580"/>
              </a:lnSpc>
              <a:spcBef>
                <a:spcPts val="310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5-</a:t>
            </a: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Comprehensive Warranty</a:t>
            </a:r>
            <a:endParaRPr sz="1350">
              <a:latin typeface="Arial"/>
              <a:cs typeface="Arial"/>
            </a:endParaRPr>
          </a:p>
          <a:p>
            <a:pPr marL="12700" marR="5080">
              <a:lnSpc>
                <a:spcPct val="140600"/>
              </a:lnSpc>
              <a:spcBef>
                <a:spcPts val="215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ZB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India's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5-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year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comprehensive</a:t>
            </a:r>
            <a:r>
              <a:rPr dirty="0" sz="1100" spc="1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warranty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includes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ROSA</a:t>
            </a:r>
            <a:r>
              <a:rPr dirty="0" sz="1100" spc="-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OptimiZe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access,</a:t>
            </a:r>
            <a:r>
              <a:rPr dirty="0" sz="1100" spc="7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mymobility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patient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app,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annual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clinical</a:t>
            </a:r>
            <a:r>
              <a:rPr dirty="0" sz="1100" spc="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review,</a:t>
            </a:r>
            <a:r>
              <a:rPr dirty="0" sz="1100" spc="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and</a:t>
            </a:r>
            <a:r>
              <a:rPr dirty="0" sz="1100" spc="2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full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service</a:t>
            </a:r>
            <a:r>
              <a:rPr dirty="0" sz="1100" spc="8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coverage.</a:t>
            </a:r>
            <a:r>
              <a:rPr dirty="0" sz="1100" spc="9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No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competitor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India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offers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a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matching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C7D8F0"/>
                </a:solidFill>
                <a:latin typeface="Arial"/>
                <a:cs typeface="Arial"/>
              </a:rPr>
              <a:t>programme.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19640" y="5816600"/>
            <a:ext cx="1617345" cy="4597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just" marL="12700" marR="5080">
              <a:lnSpc>
                <a:spcPts val="1120"/>
              </a:lnSpc>
              <a:spcBef>
                <a:spcPts val="175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vs.</a:t>
            </a:r>
            <a:r>
              <a:rPr dirty="0" sz="950" spc="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VELYS,</a:t>
            </a:r>
            <a:r>
              <a:rPr dirty="0" sz="950" spc="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Mako,</a:t>
            </a:r>
            <a:r>
              <a:rPr dirty="0" sz="950" spc="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CORI:</a:t>
            </a:r>
            <a:r>
              <a:rPr dirty="0" sz="950" spc="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no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smart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implant,</a:t>
            </a: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no</a:t>
            </a:r>
            <a:r>
              <a:rPr dirty="0" sz="950" spc="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recovery </a:t>
            </a: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app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6199" y="5876925"/>
            <a:ext cx="12058650" cy="981075"/>
            <a:chOff x="76199" y="5876925"/>
            <a:chExt cx="12058650" cy="981075"/>
          </a:xfrm>
        </p:grpSpPr>
        <p:sp>
          <p:nvSpPr>
            <p:cNvPr id="35" name="object 35"/>
            <p:cNvSpPr/>
            <p:nvPr/>
          </p:nvSpPr>
          <p:spPr>
            <a:xfrm>
              <a:off x="9753599" y="5876925"/>
              <a:ext cx="1600200" cy="9525"/>
            </a:xfrm>
            <a:custGeom>
              <a:avLst/>
              <a:gdLst/>
              <a:ahLst/>
              <a:cxnLst/>
              <a:rect l="l" t="t" r="r" b="b"/>
              <a:pathLst>
                <a:path w="1600200" h="9525">
                  <a:moveTo>
                    <a:pt x="160019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600199" y="0"/>
                  </a:lnTo>
                  <a:lnTo>
                    <a:pt x="1600199" y="9524"/>
                  </a:lnTo>
                  <a:close/>
                </a:path>
              </a:pathLst>
            </a:custGeom>
            <a:solidFill>
              <a:srgbClr val="FFFFFF">
                <a:alpha val="148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76199" y="6629400"/>
              <a:ext cx="12058650" cy="228600"/>
            </a:xfrm>
            <a:custGeom>
              <a:avLst/>
              <a:gdLst/>
              <a:ahLst/>
              <a:cxnLst/>
              <a:rect l="l" t="t" r="r" b="b"/>
              <a:pathLst>
                <a:path w="12058650" h="228600">
                  <a:moveTo>
                    <a:pt x="12058649" y="228599"/>
                  </a:moveTo>
                  <a:lnTo>
                    <a:pt x="0" y="2285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228599"/>
                  </a:lnTo>
                  <a:close/>
                </a:path>
              </a:pathLst>
            </a:custGeom>
            <a:solidFill>
              <a:srgbClr val="0000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9744768" y="5959475"/>
            <a:ext cx="1388110" cy="31686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>
              <a:lnSpc>
                <a:spcPts val="1130"/>
              </a:lnSpc>
              <a:spcBef>
                <a:spcPts val="170"/>
              </a:spcBef>
            </a:pP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vs.</a:t>
            </a:r>
            <a:r>
              <a:rPr dirty="0" sz="950" spc="-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All</a:t>
            </a:r>
            <a:r>
              <a:rPr dirty="0" sz="950" spc="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0A500"/>
                </a:solidFill>
                <a:latin typeface="Arial"/>
                <a:cs typeface="Arial"/>
              </a:rPr>
              <a:t>competitors: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standard</a:t>
            </a:r>
            <a:r>
              <a:rPr dirty="0" sz="950" spc="10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0A500"/>
                </a:solidFill>
                <a:latin typeface="Arial"/>
                <a:cs typeface="Arial"/>
              </a:rPr>
              <a:t>warranty</a:t>
            </a:r>
            <a:r>
              <a:rPr dirty="0" sz="950" spc="10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F0A500"/>
                </a:solidFill>
                <a:latin typeface="Arial"/>
                <a:cs typeface="Arial"/>
              </a:rPr>
              <a:t>only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34999" y="6654800"/>
            <a:ext cx="626999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Source: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ZB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ROSA OptimiZe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FDA Clearance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Press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Release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Nov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14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zimmerbiomet.com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ZB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Commercial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Programme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0"/>
                  </a:lnTo>
                  <a:lnTo>
                    <a:pt x="12134837" y="9525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14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India</a:t>
            </a:r>
            <a:r>
              <a:rPr dirty="0" spc="-25"/>
              <a:t> </a:t>
            </a:r>
            <a:r>
              <a:rPr dirty="0"/>
              <a:t>Battlefield:</a:t>
            </a:r>
            <a:r>
              <a:rPr dirty="0" spc="-20"/>
              <a:t> </a:t>
            </a:r>
            <a:r>
              <a:rPr dirty="0" spc="-10"/>
              <a:t>Territory</a:t>
            </a:r>
            <a:r>
              <a:rPr dirty="0" spc="-25"/>
              <a:t> </a:t>
            </a:r>
            <a:r>
              <a:rPr dirty="0"/>
              <a:t>Strategy</a:t>
            </a:r>
            <a:r>
              <a:rPr dirty="0" spc="-20"/>
              <a:t> </a:t>
            </a:r>
            <a:r>
              <a:rPr dirty="0"/>
              <a:t>&amp;</a:t>
            </a:r>
            <a:r>
              <a:rPr dirty="0" spc="-20"/>
              <a:t> </a:t>
            </a:r>
            <a:r>
              <a:rPr dirty="0"/>
              <a:t>Objection</a:t>
            </a:r>
            <a:r>
              <a:rPr dirty="0" spc="-25"/>
              <a:t> </a:t>
            </a:r>
            <a:r>
              <a:rPr dirty="0" spc="-10"/>
              <a:t>Handling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spc="-20" b="0">
                <a:solidFill>
                  <a:srgbClr val="AAC3DF"/>
                </a:solidFill>
                <a:latin typeface="Arial"/>
                <a:cs typeface="Arial"/>
              </a:rPr>
              <a:t>Territory-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level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competitive threat map + ready-to-use ROSA</a:t>
            </a:r>
            <a:r>
              <a:rPr dirty="0" sz="1200" spc="-70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vs. Mako /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VELYS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 objection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responses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4999" y="1130300"/>
            <a:ext cx="289052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Territory-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Level</a:t>
            </a:r>
            <a:r>
              <a:rPr dirty="0" sz="1350" spc="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Competitive</a:t>
            </a:r>
            <a:r>
              <a:rPr dirty="0" sz="13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Priority</a:t>
            </a:r>
            <a:endParaRPr sz="135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400175"/>
            <a:ext cx="5876925" cy="1295400"/>
            <a:chOff x="647699" y="1400175"/>
            <a:chExt cx="5876925" cy="1295400"/>
          </a:xfrm>
        </p:grpSpPr>
        <p:sp>
          <p:nvSpPr>
            <p:cNvPr id="7" name="object 7"/>
            <p:cNvSpPr/>
            <p:nvPr/>
          </p:nvSpPr>
          <p:spPr>
            <a:xfrm>
              <a:off x="647699" y="1400175"/>
              <a:ext cx="5876925" cy="19050"/>
            </a:xfrm>
            <a:custGeom>
              <a:avLst/>
              <a:gdLst/>
              <a:ahLst/>
              <a:cxnLst/>
              <a:rect l="l" t="t" r="r" b="b"/>
              <a:pathLst>
                <a:path w="5876925" h="19050">
                  <a:moveTo>
                    <a:pt x="5876924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5876924" y="0"/>
                  </a:lnTo>
                  <a:lnTo>
                    <a:pt x="5876924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76274" y="1552575"/>
              <a:ext cx="5848350" cy="1143000"/>
            </a:xfrm>
            <a:custGeom>
              <a:avLst/>
              <a:gdLst/>
              <a:ahLst/>
              <a:cxnLst/>
              <a:rect l="l" t="t" r="r" b="b"/>
              <a:pathLst>
                <a:path w="5848350" h="1143000">
                  <a:moveTo>
                    <a:pt x="5794952" y="1142999"/>
                  </a:moveTo>
                  <a:lnTo>
                    <a:pt x="24785" y="1142999"/>
                  </a:lnTo>
                  <a:lnTo>
                    <a:pt x="725" y="1100718"/>
                  </a:lnTo>
                  <a:lnTo>
                    <a:pt x="0" y="1093428"/>
                  </a:lnTo>
                  <a:lnTo>
                    <a:pt x="0" y="1085849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794952" y="0"/>
                  </a:lnTo>
                  <a:lnTo>
                    <a:pt x="5834263" y="19392"/>
                  </a:lnTo>
                  <a:lnTo>
                    <a:pt x="5848349" y="53397"/>
                  </a:lnTo>
                  <a:lnTo>
                    <a:pt x="5848349" y="1089602"/>
                  </a:lnTo>
                  <a:lnTo>
                    <a:pt x="5828956" y="1128914"/>
                  </a:lnTo>
                  <a:lnTo>
                    <a:pt x="5798668" y="1142633"/>
                  </a:lnTo>
                  <a:lnTo>
                    <a:pt x="5794952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47699" y="1552575"/>
              <a:ext cx="57150" cy="1143000"/>
            </a:xfrm>
            <a:custGeom>
              <a:avLst/>
              <a:gdLst/>
              <a:ahLst/>
              <a:cxnLst/>
              <a:rect l="l" t="t" r="r" b="b"/>
              <a:pathLst>
                <a:path w="57150" h="1143000">
                  <a:moveTo>
                    <a:pt x="57149" y="1142999"/>
                  </a:moveTo>
                  <a:lnTo>
                    <a:pt x="11379" y="1120901"/>
                  </a:lnTo>
                  <a:lnTo>
                    <a:pt x="0" y="1093428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11429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63600" y="1663700"/>
            <a:ext cx="50419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60" b="1">
                <a:solidFill>
                  <a:srgbClr val="BF382A"/>
                </a:solidFill>
                <a:latin typeface="Arial"/>
                <a:cs typeface="Arial"/>
              </a:rPr>
              <a:t>NORTH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54200" y="1593723"/>
            <a:ext cx="4375785" cy="93408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Highest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Mako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Presence;</a:t>
            </a:r>
            <a:r>
              <a:rPr dirty="0" sz="12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VELYS</a:t>
            </a:r>
            <a:r>
              <a:rPr dirty="0" sz="12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Expanding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Corporate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hospitals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(Fortis,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Max)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are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primary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Mako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strongholds.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VELYS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aggressively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targeting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with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9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CSRs.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UMT</a:t>
            </a:r>
            <a:r>
              <a:rPr dirty="0" sz="1100" spc="2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deployment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+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GCC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partnership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critical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here.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47699" y="2828925"/>
            <a:ext cx="5876925" cy="1133475"/>
            <a:chOff x="647699" y="2828925"/>
            <a:chExt cx="5876925" cy="1133475"/>
          </a:xfrm>
        </p:grpSpPr>
        <p:sp>
          <p:nvSpPr>
            <p:cNvPr id="14" name="object 14"/>
            <p:cNvSpPr/>
            <p:nvPr/>
          </p:nvSpPr>
          <p:spPr>
            <a:xfrm>
              <a:off x="676274" y="2828925"/>
              <a:ext cx="5848350" cy="1133475"/>
            </a:xfrm>
            <a:custGeom>
              <a:avLst/>
              <a:gdLst/>
              <a:ahLst/>
              <a:cxnLst/>
              <a:rect l="l" t="t" r="r" b="b"/>
              <a:pathLst>
                <a:path w="5848350" h="1133475">
                  <a:moveTo>
                    <a:pt x="5794952" y="1133474"/>
                  </a:moveTo>
                  <a:lnTo>
                    <a:pt x="24785" y="1133474"/>
                  </a:lnTo>
                  <a:lnTo>
                    <a:pt x="21140" y="1132024"/>
                  </a:lnTo>
                  <a:lnTo>
                    <a:pt x="725" y="1091192"/>
                  </a:lnTo>
                  <a:lnTo>
                    <a:pt x="0" y="1083903"/>
                  </a:lnTo>
                  <a:lnTo>
                    <a:pt x="0" y="107632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794952" y="0"/>
                  </a:lnTo>
                  <a:lnTo>
                    <a:pt x="5834263" y="19391"/>
                  </a:lnTo>
                  <a:lnTo>
                    <a:pt x="5848349" y="53397"/>
                  </a:lnTo>
                  <a:lnTo>
                    <a:pt x="5848349" y="1080077"/>
                  </a:lnTo>
                  <a:lnTo>
                    <a:pt x="5828956" y="1119388"/>
                  </a:lnTo>
                  <a:lnTo>
                    <a:pt x="5798668" y="1133108"/>
                  </a:lnTo>
                  <a:lnTo>
                    <a:pt x="5794952" y="11334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47699" y="2828925"/>
              <a:ext cx="57150" cy="1133475"/>
            </a:xfrm>
            <a:custGeom>
              <a:avLst/>
              <a:gdLst/>
              <a:ahLst/>
              <a:cxnLst/>
              <a:rect l="l" t="t" r="r" b="b"/>
              <a:pathLst>
                <a:path w="57150" h="1133475">
                  <a:moveTo>
                    <a:pt x="57149" y="1133474"/>
                  </a:moveTo>
                  <a:lnTo>
                    <a:pt x="11379" y="1111376"/>
                  </a:lnTo>
                  <a:lnTo>
                    <a:pt x="0" y="1083903"/>
                  </a:lnTo>
                  <a:lnTo>
                    <a:pt x="0" y="49571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1133474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63600" y="2940050"/>
            <a:ext cx="49720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60" b="1">
                <a:solidFill>
                  <a:srgbClr val="BF382A"/>
                </a:solidFill>
                <a:latin typeface="Arial"/>
                <a:cs typeface="Arial"/>
              </a:rPr>
              <a:t>SOUTH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54200" y="2870073"/>
            <a:ext cx="4504690" cy="93408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Strong</a:t>
            </a:r>
            <a:r>
              <a:rPr dirty="0" sz="125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Corporate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Chain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Presence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Apollo,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Manipal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chains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are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high-priority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battlegrounds.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ROSA</a:t>
            </a:r>
            <a:r>
              <a:rPr dirty="0" sz="1100" spc="-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utilisation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audit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urgent;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CMO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engagement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</a:t>
            </a:r>
            <a:r>
              <a:rPr dirty="0" sz="1100" spc="-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Apollo/Max/Fortis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must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begin</a:t>
            </a:r>
            <a:r>
              <a:rPr dirty="0" sz="1100" spc="7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in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Phase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1.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47699" y="4095750"/>
            <a:ext cx="5876925" cy="923925"/>
            <a:chOff x="647699" y="4095750"/>
            <a:chExt cx="5876925" cy="923925"/>
          </a:xfrm>
        </p:grpSpPr>
        <p:sp>
          <p:nvSpPr>
            <p:cNvPr id="19" name="object 19"/>
            <p:cNvSpPr/>
            <p:nvPr/>
          </p:nvSpPr>
          <p:spPr>
            <a:xfrm>
              <a:off x="676274" y="4095750"/>
              <a:ext cx="5848350" cy="923925"/>
            </a:xfrm>
            <a:custGeom>
              <a:avLst/>
              <a:gdLst/>
              <a:ahLst/>
              <a:cxnLst/>
              <a:rect l="l" t="t" r="r" b="b"/>
              <a:pathLst>
                <a:path w="5848350" h="923925">
                  <a:moveTo>
                    <a:pt x="5794952" y="923924"/>
                  </a:moveTo>
                  <a:lnTo>
                    <a:pt x="24785" y="923924"/>
                  </a:lnTo>
                  <a:lnTo>
                    <a:pt x="21140" y="922473"/>
                  </a:lnTo>
                  <a:lnTo>
                    <a:pt x="725" y="881643"/>
                  </a:lnTo>
                  <a:lnTo>
                    <a:pt x="0" y="874352"/>
                  </a:lnTo>
                  <a:lnTo>
                    <a:pt x="0" y="86677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794952" y="0"/>
                  </a:lnTo>
                  <a:lnTo>
                    <a:pt x="5834263" y="19392"/>
                  </a:lnTo>
                  <a:lnTo>
                    <a:pt x="5848349" y="53397"/>
                  </a:lnTo>
                  <a:lnTo>
                    <a:pt x="5848349" y="870527"/>
                  </a:lnTo>
                  <a:lnTo>
                    <a:pt x="5828956" y="909838"/>
                  </a:lnTo>
                  <a:lnTo>
                    <a:pt x="5798668" y="923558"/>
                  </a:lnTo>
                  <a:lnTo>
                    <a:pt x="5794952" y="92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47699" y="4095750"/>
              <a:ext cx="57150" cy="923925"/>
            </a:xfrm>
            <a:custGeom>
              <a:avLst/>
              <a:gdLst/>
              <a:ahLst/>
              <a:cxnLst/>
              <a:rect l="l" t="t" r="r" b="b"/>
              <a:pathLst>
                <a:path w="57150" h="923925">
                  <a:moveTo>
                    <a:pt x="57149" y="923924"/>
                  </a:moveTo>
                  <a:lnTo>
                    <a:pt x="11379" y="901826"/>
                  </a:lnTo>
                  <a:lnTo>
                    <a:pt x="0" y="874353"/>
                  </a:lnTo>
                  <a:lnTo>
                    <a:pt x="0" y="49570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923924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63600" y="4206875"/>
            <a:ext cx="41211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50" b="1">
                <a:solidFill>
                  <a:srgbClr val="E67D21"/>
                </a:solidFill>
                <a:latin typeface="Arial"/>
                <a:cs typeface="Arial"/>
              </a:rPr>
              <a:t>WEST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854200" y="4136898"/>
            <a:ext cx="4239260" cy="72453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12700" marR="5080">
              <a:lnSpc>
                <a:spcPct val="130300"/>
              </a:lnSpc>
              <a:spcBef>
                <a:spcPts val="145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High-Volume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Surgeons;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Mixed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Competitive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Landscape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Focus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on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300+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joints/year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surgeons.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Placement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model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pilot</a:t>
            </a:r>
            <a:r>
              <a:rPr dirty="0" sz="1100" spc="7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should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begin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here.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Surat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rental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model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be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expanded.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753224" y="1162050"/>
            <a:ext cx="4810125" cy="3429000"/>
          </a:xfrm>
          <a:custGeom>
            <a:avLst/>
            <a:gdLst/>
            <a:ahLst/>
            <a:cxnLst/>
            <a:rect l="l" t="t" r="r" b="b"/>
            <a:pathLst>
              <a:path w="4810125" h="3429000">
                <a:moveTo>
                  <a:pt x="4738928" y="3428999"/>
                </a:moveTo>
                <a:lnTo>
                  <a:pt x="71197" y="3428999"/>
                </a:lnTo>
                <a:lnTo>
                  <a:pt x="66241" y="3428511"/>
                </a:lnTo>
                <a:lnTo>
                  <a:pt x="29704" y="3413377"/>
                </a:lnTo>
                <a:lnTo>
                  <a:pt x="3885" y="3377336"/>
                </a:lnTo>
                <a:lnTo>
                  <a:pt x="0" y="3357802"/>
                </a:lnTo>
                <a:lnTo>
                  <a:pt x="0" y="3352799"/>
                </a:lnTo>
                <a:lnTo>
                  <a:pt x="0" y="71196"/>
                </a:lnTo>
                <a:lnTo>
                  <a:pt x="15621" y="29705"/>
                </a:lnTo>
                <a:lnTo>
                  <a:pt x="51661" y="3885"/>
                </a:lnTo>
                <a:lnTo>
                  <a:pt x="71197" y="0"/>
                </a:lnTo>
                <a:lnTo>
                  <a:pt x="4738928" y="0"/>
                </a:lnTo>
                <a:lnTo>
                  <a:pt x="4780418" y="15621"/>
                </a:lnTo>
                <a:lnTo>
                  <a:pt x="4806239" y="51661"/>
                </a:lnTo>
                <a:lnTo>
                  <a:pt x="4810125" y="71196"/>
                </a:lnTo>
                <a:lnTo>
                  <a:pt x="4810125" y="3357802"/>
                </a:lnTo>
                <a:lnTo>
                  <a:pt x="4794502" y="3399293"/>
                </a:lnTo>
                <a:lnTo>
                  <a:pt x="4758463" y="3425113"/>
                </a:lnTo>
                <a:lnTo>
                  <a:pt x="4743882" y="3428511"/>
                </a:lnTo>
                <a:lnTo>
                  <a:pt x="4738928" y="3428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931917" y="1194308"/>
            <a:ext cx="4298315" cy="3095625"/>
          </a:xfrm>
          <a:prstGeom prst="rect">
            <a:avLst/>
          </a:prstGeom>
        </p:spPr>
        <p:txBody>
          <a:bodyPr wrap="square" lIns="0" tIns="1200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Objection</a:t>
            </a:r>
            <a:r>
              <a:rPr dirty="0" sz="1350" spc="-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Handling:</a:t>
            </a:r>
            <a:r>
              <a:rPr dirty="0" sz="1350" spc="-1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ROSA</a:t>
            </a:r>
            <a:r>
              <a:rPr dirty="0" sz="1350" spc="-7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F0A500"/>
                </a:solidFill>
                <a:latin typeface="Arial"/>
                <a:cs typeface="Arial"/>
              </a:rPr>
              <a:t>vs.</a:t>
            </a:r>
            <a:r>
              <a:rPr dirty="0" sz="1350" spc="-1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0A500"/>
                </a:solidFill>
                <a:latin typeface="Arial"/>
                <a:cs typeface="Arial"/>
              </a:rPr>
              <a:t>Competitors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"Mako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has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more</a:t>
            </a:r>
            <a:r>
              <a:rPr dirty="0" sz="1100" spc="5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cases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and</a:t>
            </a:r>
            <a:r>
              <a:rPr dirty="0" sz="1100" spc="5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data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spc="-10" i="1">
                <a:solidFill>
                  <a:srgbClr val="AAC3DF"/>
                </a:solidFill>
                <a:latin typeface="Arial"/>
                <a:cs typeface="Arial"/>
              </a:rPr>
              <a:t>globally."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90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landmarks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vs.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Mako's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36;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CT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scan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required;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1100">
              <a:latin typeface="Arial"/>
              <a:cs typeface="Arial"/>
            </a:endParaRPr>
          </a:p>
          <a:p>
            <a:pPr marL="12700" marR="139700">
              <a:lnSpc>
                <a:spcPct val="125000"/>
              </a:lnSpc>
              <a:spcBef>
                <a:spcPts val="7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bone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pins;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automated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KA</a:t>
            </a:r>
            <a:r>
              <a:rPr dirty="0" sz="11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Mako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cannot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match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these.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More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cases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mean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better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technology.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</a:pP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"J&amp;J</a:t>
            </a:r>
            <a:r>
              <a:rPr dirty="0" sz="1100" spc="2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VELYS</a:t>
            </a:r>
            <a:r>
              <a:rPr dirty="0" sz="1100" spc="2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has</a:t>
            </a:r>
            <a:r>
              <a:rPr dirty="0" sz="1100" spc="2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more</a:t>
            </a:r>
            <a:r>
              <a:rPr dirty="0" sz="1100" spc="2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CSRs</a:t>
            </a:r>
            <a:r>
              <a:rPr dirty="0" sz="1100" spc="2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in</a:t>
            </a:r>
            <a:r>
              <a:rPr dirty="0" sz="1100" spc="2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my</a:t>
            </a:r>
            <a:r>
              <a:rPr dirty="0" sz="1100" spc="2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spc="-10" i="1">
                <a:solidFill>
                  <a:srgbClr val="AAC3DF"/>
                </a:solidFill>
                <a:latin typeface="Arial"/>
                <a:cs typeface="Arial"/>
              </a:rPr>
              <a:t>region."</a:t>
            </a:r>
            <a:endParaRPr sz="1100">
              <a:latin typeface="Arial"/>
              <a:cs typeface="Arial"/>
            </a:endParaRPr>
          </a:p>
          <a:p>
            <a:pPr marL="12700" marR="52705">
              <a:lnSpc>
                <a:spcPct val="125000"/>
              </a:lnSpc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VELYS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offers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smart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implant,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patient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app,</a:t>
            </a:r>
            <a:r>
              <a:rPr dirty="0" sz="11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5-year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warranty.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Persona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IQ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mymobility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complete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digital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care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ecosystem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1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market</a:t>
            </a:r>
            <a:r>
              <a:rPr dirty="0" sz="11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today.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"CORI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is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cheaper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and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doesn't</a:t>
            </a:r>
            <a:r>
              <a:rPr dirty="0" sz="1100" spc="55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need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a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i="1">
                <a:solidFill>
                  <a:srgbClr val="AAC3DF"/>
                </a:solidFill>
                <a:latin typeface="Arial"/>
                <a:cs typeface="Arial"/>
              </a:rPr>
              <a:t>robot</a:t>
            </a:r>
            <a:r>
              <a:rPr dirty="0" sz="1100" spc="50" i="1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100" spc="-10" i="1">
                <a:solidFill>
                  <a:srgbClr val="AAC3DF"/>
                </a:solidFill>
                <a:latin typeface="Arial"/>
                <a:cs typeface="Arial"/>
              </a:rPr>
              <a:t>arm."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CORI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1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smart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implant</a:t>
            </a:r>
            <a:r>
              <a:rPr dirty="0" sz="11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integration,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1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outcomes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analytics,</a:t>
            </a:r>
            <a:r>
              <a:rPr dirty="0" sz="11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7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recovery</a:t>
            </a:r>
            <a:r>
              <a:rPr dirty="0" sz="11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app,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long-term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India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registry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data.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navigation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tool,</a:t>
            </a:r>
            <a:r>
              <a:rPr dirty="0" sz="11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robotic</a:t>
            </a:r>
            <a:r>
              <a:rPr dirty="0" sz="11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solution.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47699" y="5153025"/>
            <a:ext cx="5876925" cy="923925"/>
            <a:chOff x="647699" y="5153025"/>
            <a:chExt cx="5876925" cy="923925"/>
          </a:xfrm>
        </p:grpSpPr>
        <p:sp>
          <p:nvSpPr>
            <p:cNvPr id="24" name="object 24"/>
            <p:cNvSpPr/>
            <p:nvPr/>
          </p:nvSpPr>
          <p:spPr>
            <a:xfrm>
              <a:off x="676274" y="5153025"/>
              <a:ext cx="5848350" cy="923925"/>
            </a:xfrm>
            <a:custGeom>
              <a:avLst/>
              <a:gdLst/>
              <a:ahLst/>
              <a:cxnLst/>
              <a:rect l="l" t="t" r="r" b="b"/>
              <a:pathLst>
                <a:path w="5848350" h="923925">
                  <a:moveTo>
                    <a:pt x="5794952" y="923924"/>
                  </a:moveTo>
                  <a:lnTo>
                    <a:pt x="24785" y="923924"/>
                  </a:lnTo>
                  <a:lnTo>
                    <a:pt x="21140" y="922474"/>
                  </a:lnTo>
                  <a:lnTo>
                    <a:pt x="725" y="881643"/>
                  </a:lnTo>
                  <a:lnTo>
                    <a:pt x="0" y="874352"/>
                  </a:lnTo>
                  <a:lnTo>
                    <a:pt x="0" y="866774"/>
                  </a:lnTo>
                  <a:lnTo>
                    <a:pt x="0" y="49571"/>
                  </a:lnTo>
                  <a:lnTo>
                    <a:pt x="11048" y="11379"/>
                  </a:lnTo>
                  <a:lnTo>
                    <a:pt x="24785" y="0"/>
                  </a:lnTo>
                  <a:lnTo>
                    <a:pt x="5794952" y="0"/>
                  </a:lnTo>
                  <a:lnTo>
                    <a:pt x="5834263" y="19391"/>
                  </a:lnTo>
                  <a:lnTo>
                    <a:pt x="5848349" y="53397"/>
                  </a:lnTo>
                  <a:lnTo>
                    <a:pt x="5848349" y="870527"/>
                  </a:lnTo>
                  <a:lnTo>
                    <a:pt x="5828956" y="909839"/>
                  </a:lnTo>
                  <a:lnTo>
                    <a:pt x="5798668" y="923558"/>
                  </a:lnTo>
                  <a:lnTo>
                    <a:pt x="5794952" y="92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47699" y="5153025"/>
              <a:ext cx="57150" cy="923925"/>
            </a:xfrm>
            <a:custGeom>
              <a:avLst/>
              <a:gdLst/>
              <a:ahLst/>
              <a:cxnLst/>
              <a:rect l="l" t="t" r="r" b="b"/>
              <a:pathLst>
                <a:path w="57150" h="923925">
                  <a:moveTo>
                    <a:pt x="57149" y="923924"/>
                  </a:moveTo>
                  <a:lnTo>
                    <a:pt x="11379" y="901826"/>
                  </a:lnTo>
                  <a:lnTo>
                    <a:pt x="0" y="874352"/>
                  </a:lnTo>
                  <a:lnTo>
                    <a:pt x="0" y="49570"/>
                  </a:lnTo>
                  <a:lnTo>
                    <a:pt x="22097" y="11379"/>
                  </a:lnTo>
                  <a:lnTo>
                    <a:pt x="49571" y="0"/>
                  </a:lnTo>
                  <a:lnTo>
                    <a:pt x="57149" y="0"/>
                  </a:lnTo>
                  <a:lnTo>
                    <a:pt x="57149" y="923924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863600" y="5264150"/>
            <a:ext cx="3848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50" b="1">
                <a:solidFill>
                  <a:srgbClr val="1A794A"/>
                </a:solidFill>
                <a:latin typeface="Arial"/>
                <a:cs typeface="Arial"/>
              </a:rPr>
              <a:t>EAST</a:t>
            </a:r>
            <a:endParaRPr sz="9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54200" y="5194173"/>
            <a:ext cx="4136390" cy="72453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New</a:t>
            </a:r>
            <a:r>
              <a:rPr dirty="0" sz="12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Distributor;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Market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Recovery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Phase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30700"/>
              </a:lnSpc>
              <a:spcBef>
                <a:spcPts val="4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New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distributor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on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board.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Assign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ROSA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Clinical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Champion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immediately.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Tier-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2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surgeon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onboarding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programme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priority</a:t>
            </a:r>
            <a:r>
              <a:rPr dirty="0" sz="1100" spc="8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here.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34999" y="6654800"/>
            <a:ext cx="466725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Competitive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Positioning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Framework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ZB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Sales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Intelligence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r>
              <a:rPr dirty="0" sz="80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204700" cy="6858000"/>
            <a:chOff x="0" y="0"/>
            <a:chExt cx="122047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204700" cy="6858000"/>
            </a:xfrm>
            <a:custGeom>
              <a:avLst/>
              <a:gdLst/>
              <a:ahLst/>
              <a:cxnLst/>
              <a:rect l="l" t="t" r="r" b="b"/>
              <a:pathLst>
                <a:path w="12204700" h="6858000">
                  <a:moveTo>
                    <a:pt x="12204179" y="0"/>
                  </a:moveTo>
                  <a:lnTo>
                    <a:pt x="12134837" y="0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52500"/>
                  </a:lnTo>
                  <a:lnTo>
                    <a:pt x="12134837" y="952500"/>
                  </a:lnTo>
                  <a:lnTo>
                    <a:pt x="12134837" y="6857987"/>
                  </a:lnTo>
                  <a:lnTo>
                    <a:pt x="12204179" y="6857987"/>
                  </a:lnTo>
                  <a:lnTo>
                    <a:pt x="12204179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14400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3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/>
              <a:t>The</a:t>
            </a:r>
            <a:r>
              <a:rPr dirty="0" spc="-20"/>
              <a:t> </a:t>
            </a:r>
            <a:r>
              <a:rPr dirty="0"/>
              <a:t>Winning</a:t>
            </a:r>
            <a:r>
              <a:rPr dirty="0" spc="-15"/>
              <a:t> </a:t>
            </a:r>
            <a:r>
              <a:rPr dirty="0"/>
              <a:t>Formula:</a:t>
            </a:r>
            <a:r>
              <a:rPr dirty="0" spc="-20"/>
              <a:t> </a:t>
            </a:r>
            <a:r>
              <a:rPr dirty="0"/>
              <a:t>Revival</a:t>
            </a:r>
            <a:r>
              <a:rPr dirty="0" spc="-15"/>
              <a:t> </a:t>
            </a:r>
            <a:r>
              <a:rPr dirty="0"/>
              <a:t>+</a:t>
            </a:r>
            <a:r>
              <a:rPr dirty="0" spc="-20"/>
              <a:t> </a:t>
            </a:r>
            <a:r>
              <a:rPr dirty="0"/>
              <a:t>ROSA</a:t>
            </a:r>
            <a:r>
              <a:rPr dirty="0" spc="-114"/>
              <a:t> </a:t>
            </a:r>
            <a:r>
              <a:rPr dirty="0"/>
              <a:t>+</a:t>
            </a:r>
            <a:r>
              <a:rPr dirty="0" spc="-20"/>
              <a:t> </a:t>
            </a:r>
            <a:r>
              <a:rPr dirty="0"/>
              <a:t>Competitive</a:t>
            </a:r>
            <a:r>
              <a:rPr dirty="0" spc="-120"/>
              <a:t> </a:t>
            </a:r>
            <a:r>
              <a:rPr dirty="0" spc="-10"/>
              <a:t>Advantage</a:t>
            </a: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Integrating</a:t>
            </a:r>
            <a:r>
              <a:rPr dirty="0" sz="1200" spc="-5" b="0">
                <a:solidFill>
                  <a:srgbClr val="AAC3DF"/>
                </a:solidFill>
                <a:latin typeface="Arial"/>
                <a:cs typeface="Arial"/>
              </a:rPr>
              <a:t> </a:t>
            </a:r>
            <a:r>
              <a:rPr dirty="0" sz="1200" b="0">
                <a:solidFill>
                  <a:srgbClr val="AAC3DF"/>
                </a:solidFill>
                <a:latin typeface="Arial"/>
                <a:cs typeface="Arial"/>
              </a:rPr>
              <a:t>all elements into a single unified commercial strategy for ZB </a:t>
            </a:r>
            <a:r>
              <a:rPr dirty="0" sz="1200" spc="-10" b="0">
                <a:solidFill>
                  <a:srgbClr val="AAC3DF"/>
                </a:solidFill>
                <a:latin typeface="Arial"/>
                <a:cs typeface="Arial"/>
              </a:rPr>
              <a:t>India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699" y="1162050"/>
            <a:ext cx="5876925" cy="1181100"/>
            <a:chOff x="647699" y="1162050"/>
            <a:chExt cx="5876925" cy="1181100"/>
          </a:xfrm>
        </p:grpSpPr>
        <p:sp>
          <p:nvSpPr>
            <p:cNvPr id="7" name="object 7"/>
            <p:cNvSpPr/>
            <p:nvPr/>
          </p:nvSpPr>
          <p:spPr>
            <a:xfrm>
              <a:off x="647699" y="1162050"/>
              <a:ext cx="5876925" cy="1181100"/>
            </a:xfrm>
            <a:custGeom>
              <a:avLst/>
              <a:gdLst/>
              <a:ahLst/>
              <a:cxnLst/>
              <a:rect l="l" t="t" r="r" b="b"/>
              <a:pathLst>
                <a:path w="5876925" h="1181100">
                  <a:moveTo>
                    <a:pt x="5823527" y="1181099"/>
                  </a:moveTo>
                  <a:lnTo>
                    <a:pt x="53397" y="1181099"/>
                  </a:lnTo>
                  <a:lnTo>
                    <a:pt x="49681" y="1180733"/>
                  </a:lnTo>
                  <a:lnTo>
                    <a:pt x="14085" y="1161707"/>
                  </a:lnTo>
                  <a:lnTo>
                    <a:pt x="0" y="1127702"/>
                  </a:lnTo>
                  <a:lnTo>
                    <a:pt x="0" y="1123949"/>
                  </a:lnTo>
                  <a:lnTo>
                    <a:pt x="0" y="53397"/>
                  </a:lnTo>
                  <a:lnTo>
                    <a:pt x="19392" y="14085"/>
                  </a:lnTo>
                  <a:lnTo>
                    <a:pt x="53397" y="0"/>
                  </a:lnTo>
                  <a:lnTo>
                    <a:pt x="5823527" y="0"/>
                  </a:lnTo>
                  <a:lnTo>
                    <a:pt x="5862838" y="19392"/>
                  </a:lnTo>
                  <a:lnTo>
                    <a:pt x="5876924" y="53397"/>
                  </a:lnTo>
                  <a:lnTo>
                    <a:pt x="5876924" y="1127702"/>
                  </a:lnTo>
                  <a:lnTo>
                    <a:pt x="5857531" y="1167014"/>
                  </a:lnTo>
                  <a:lnTo>
                    <a:pt x="5827243" y="1180733"/>
                  </a:lnTo>
                  <a:lnTo>
                    <a:pt x="5823527" y="118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38199" y="131445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347903" y="419099"/>
                  </a:moveTo>
                  <a:lnTo>
                    <a:pt x="71196" y="419099"/>
                  </a:lnTo>
                  <a:lnTo>
                    <a:pt x="66241" y="418611"/>
                  </a:lnTo>
                  <a:lnTo>
                    <a:pt x="29705" y="403477"/>
                  </a:lnTo>
                  <a:lnTo>
                    <a:pt x="3885" y="367437"/>
                  </a:lnTo>
                  <a:lnTo>
                    <a:pt x="0" y="347903"/>
                  </a:lnTo>
                  <a:lnTo>
                    <a:pt x="0" y="3428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347903" y="0"/>
                  </a:lnTo>
                  <a:lnTo>
                    <a:pt x="389394" y="15621"/>
                  </a:lnTo>
                  <a:lnTo>
                    <a:pt x="415214" y="51661"/>
                  </a:lnTo>
                  <a:lnTo>
                    <a:pt x="419100" y="71196"/>
                  </a:lnTo>
                  <a:lnTo>
                    <a:pt x="419100" y="347903"/>
                  </a:lnTo>
                  <a:lnTo>
                    <a:pt x="403478" y="389394"/>
                  </a:lnTo>
                  <a:lnTo>
                    <a:pt x="367437" y="415214"/>
                  </a:lnTo>
                  <a:lnTo>
                    <a:pt x="352858" y="418611"/>
                  </a:lnTo>
                  <a:lnTo>
                    <a:pt x="347903" y="4190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918517" y="1377950"/>
            <a:ext cx="2584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solidFill>
                  <a:srgbClr val="F0A500"/>
                </a:solidFill>
                <a:latin typeface="Arial"/>
                <a:cs typeface="Arial"/>
              </a:rPr>
              <a:t>P1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96999" y="1222248"/>
            <a:ext cx="4822190" cy="93408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People</a:t>
            </a:r>
            <a:r>
              <a:rPr dirty="0" sz="12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20" b="1">
                <a:solidFill>
                  <a:srgbClr val="003366"/>
                </a:solidFill>
                <a:latin typeface="Arial"/>
                <a:cs typeface="Arial"/>
              </a:rPr>
              <a:t>First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Solve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CSR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gap,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form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UMT,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appoint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Champions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—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no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strategy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succeeds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without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right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people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right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places.</a:t>
            </a:r>
            <a:r>
              <a:rPr dirty="0" sz="1100" spc="2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This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is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non-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negotiable foundation.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47699" y="2476500"/>
            <a:ext cx="5876925" cy="962025"/>
            <a:chOff x="647699" y="2476500"/>
            <a:chExt cx="5876925" cy="962025"/>
          </a:xfrm>
        </p:grpSpPr>
        <p:sp>
          <p:nvSpPr>
            <p:cNvPr id="12" name="object 12"/>
            <p:cNvSpPr/>
            <p:nvPr/>
          </p:nvSpPr>
          <p:spPr>
            <a:xfrm>
              <a:off x="647699" y="2476500"/>
              <a:ext cx="5876925" cy="962025"/>
            </a:xfrm>
            <a:custGeom>
              <a:avLst/>
              <a:gdLst/>
              <a:ahLst/>
              <a:cxnLst/>
              <a:rect l="l" t="t" r="r" b="b"/>
              <a:pathLst>
                <a:path w="5876925" h="962025">
                  <a:moveTo>
                    <a:pt x="5823527" y="962024"/>
                  </a:moveTo>
                  <a:lnTo>
                    <a:pt x="53397" y="962024"/>
                  </a:lnTo>
                  <a:lnTo>
                    <a:pt x="49681" y="961658"/>
                  </a:lnTo>
                  <a:lnTo>
                    <a:pt x="14085" y="942632"/>
                  </a:lnTo>
                  <a:lnTo>
                    <a:pt x="0" y="908627"/>
                  </a:lnTo>
                  <a:lnTo>
                    <a:pt x="0" y="904874"/>
                  </a:lnTo>
                  <a:lnTo>
                    <a:pt x="0" y="53397"/>
                  </a:lnTo>
                  <a:lnTo>
                    <a:pt x="19392" y="14085"/>
                  </a:lnTo>
                  <a:lnTo>
                    <a:pt x="53397" y="0"/>
                  </a:lnTo>
                  <a:lnTo>
                    <a:pt x="5823527" y="0"/>
                  </a:lnTo>
                  <a:lnTo>
                    <a:pt x="5862838" y="19391"/>
                  </a:lnTo>
                  <a:lnTo>
                    <a:pt x="5876924" y="53397"/>
                  </a:lnTo>
                  <a:lnTo>
                    <a:pt x="5876924" y="908627"/>
                  </a:lnTo>
                  <a:lnTo>
                    <a:pt x="5857531" y="947939"/>
                  </a:lnTo>
                  <a:lnTo>
                    <a:pt x="5827243" y="961658"/>
                  </a:lnTo>
                  <a:lnTo>
                    <a:pt x="5823527" y="962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38199" y="26289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347903" y="419099"/>
                  </a:moveTo>
                  <a:lnTo>
                    <a:pt x="71196" y="419099"/>
                  </a:lnTo>
                  <a:lnTo>
                    <a:pt x="66241" y="418611"/>
                  </a:lnTo>
                  <a:lnTo>
                    <a:pt x="29705" y="403477"/>
                  </a:lnTo>
                  <a:lnTo>
                    <a:pt x="3885" y="367437"/>
                  </a:lnTo>
                  <a:lnTo>
                    <a:pt x="0" y="347903"/>
                  </a:lnTo>
                  <a:lnTo>
                    <a:pt x="0" y="3428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347903" y="0"/>
                  </a:lnTo>
                  <a:lnTo>
                    <a:pt x="389394" y="15621"/>
                  </a:lnTo>
                  <a:lnTo>
                    <a:pt x="415214" y="51661"/>
                  </a:lnTo>
                  <a:lnTo>
                    <a:pt x="419100" y="71196"/>
                  </a:lnTo>
                  <a:lnTo>
                    <a:pt x="419100" y="347903"/>
                  </a:lnTo>
                  <a:lnTo>
                    <a:pt x="403478" y="389394"/>
                  </a:lnTo>
                  <a:lnTo>
                    <a:pt x="367437" y="415213"/>
                  </a:lnTo>
                  <a:lnTo>
                    <a:pt x="352858" y="418611"/>
                  </a:lnTo>
                  <a:lnTo>
                    <a:pt x="347903" y="419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918517" y="2682875"/>
            <a:ext cx="2584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solidFill>
                  <a:srgbClr val="003366"/>
                </a:solidFill>
                <a:latin typeface="Arial"/>
                <a:cs typeface="Arial"/>
              </a:rPr>
              <a:t>P2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96999" y="2536698"/>
            <a:ext cx="4829810" cy="715010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Process</a:t>
            </a:r>
            <a:r>
              <a:rPr dirty="0" sz="1250" spc="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Overhaul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120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48-hour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quotation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SLA,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5-day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evaluation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turnaround,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streamlined</a:t>
            </a:r>
            <a:r>
              <a:rPr dirty="0" sz="1100" spc="9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approval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chains.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Speed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kills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competitors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—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every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delay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today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is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deal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lost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tomorrow.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47699" y="3571875"/>
            <a:ext cx="5876925" cy="1171575"/>
            <a:chOff x="647699" y="3571875"/>
            <a:chExt cx="5876925" cy="1171575"/>
          </a:xfrm>
        </p:grpSpPr>
        <p:sp>
          <p:nvSpPr>
            <p:cNvPr id="17" name="object 17"/>
            <p:cNvSpPr/>
            <p:nvPr/>
          </p:nvSpPr>
          <p:spPr>
            <a:xfrm>
              <a:off x="647699" y="3571875"/>
              <a:ext cx="5876925" cy="1171575"/>
            </a:xfrm>
            <a:custGeom>
              <a:avLst/>
              <a:gdLst/>
              <a:ahLst/>
              <a:cxnLst/>
              <a:rect l="l" t="t" r="r" b="b"/>
              <a:pathLst>
                <a:path w="5876925" h="1171575">
                  <a:moveTo>
                    <a:pt x="5823527" y="1171574"/>
                  </a:moveTo>
                  <a:lnTo>
                    <a:pt x="53397" y="1171574"/>
                  </a:lnTo>
                  <a:lnTo>
                    <a:pt x="49681" y="1171208"/>
                  </a:lnTo>
                  <a:lnTo>
                    <a:pt x="14085" y="1152182"/>
                  </a:lnTo>
                  <a:lnTo>
                    <a:pt x="0" y="1118177"/>
                  </a:lnTo>
                  <a:lnTo>
                    <a:pt x="0" y="1114424"/>
                  </a:lnTo>
                  <a:lnTo>
                    <a:pt x="0" y="53397"/>
                  </a:lnTo>
                  <a:lnTo>
                    <a:pt x="19392" y="14084"/>
                  </a:lnTo>
                  <a:lnTo>
                    <a:pt x="53397" y="0"/>
                  </a:lnTo>
                  <a:lnTo>
                    <a:pt x="5823527" y="0"/>
                  </a:lnTo>
                  <a:lnTo>
                    <a:pt x="5862838" y="19391"/>
                  </a:lnTo>
                  <a:lnTo>
                    <a:pt x="5876924" y="53397"/>
                  </a:lnTo>
                  <a:lnTo>
                    <a:pt x="5876924" y="1118177"/>
                  </a:lnTo>
                  <a:lnTo>
                    <a:pt x="5857531" y="1157488"/>
                  </a:lnTo>
                  <a:lnTo>
                    <a:pt x="5827243" y="1171208"/>
                  </a:lnTo>
                  <a:lnTo>
                    <a:pt x="5823527" y="11715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38199" y="3724275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347903" y="419099"/>
                  </a:moveTo>
                  <a:lnTo>
                    <a:pt x="71196" y="419099"/>
                  </a:lnTo>
                  <a:lnTo>
                    <a:pt x="66241" y="418611"/>
                  </a:lnTo>
                  <a:lnTo>
                    <a:pt x="29705" y="403477"/>
                  </a:lnTo>
                  <a:lnTo>
                    <a:pt x="3885" y="367437"/>
                  </a:lnTo>
                  <a:lnTo>
                    <a:pt x="0" y="347902"/>
                  </a:lnTo>
                  <a:lnTo>
                    <a:pt x="0" y="3428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347903" y="0"/>
                  </a:lnTo>
                  <a:lnTo>
                    <a:pt x="389394" y="15621"/>
                  </a:lnTo>
                  <a:lnTo>
                    <a:pt x="415214" y="51661"/>
                  </a:lnTo>
                  <a:lnTo>
                    <a:pt x="419100" y="71196"/>
                  </a:lnTo>
                  <a:lnTo>
                    <a:pt x="419100" y="347902"/>
                  </a:lnTo>
                  <a:lnTo>
                    <a:pt x="403478" y="389394"/>
                  </a:lnTo>
                  <a:lnTo>
                    <a:pt x="367437" y="415213"/>
                  </a:lnTo>
                  <a:lnTo>
                    <a:pt x="352858" y="418611"/>
                  </a:lnTo>
                  <a:lnTo>
                    <a:pt x="347903" y="4190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918517" y="3778250"/>
            <a:ext cx="2584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P3</a:t>
            </a:r>
            <a:endParaRPr sz="15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96999" y="3632073"/>
            <a:ext cx="4747895" cy="93408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Platform</a:t>
            </a:r>
            <a:r>
              <a:rPr dirty="0" sz="125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Differentiation</a:t>
            </a:r>
            <a:endParaRPr sz="1250">
              <a:latin typeface="Arial"/>
              <a:cs typeface="Arial"/>
            </a:endParaRPr>
          </a:p>
          <a:p>
            <a:pPr algn="just"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90</a:t>
            </a:r>
            <a:r>
              <a:rPr dirty="0" sz="1100" spc="6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landmarks,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automated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KA,</a:t>
            </a:r>
            <a:r>
              <a:rPr dirty="0" sz="1100" spc="-1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Active</a:t>
            </a:r>
            <a:r>
              <a:rPr dirty="0" sz="1100" spc="4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Track,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Persona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IQ,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mymobility,</a:t>
            </a:r>
            <a:r>
              <a:rPr dirty="0" sz="1100" spc="6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5-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year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warranty.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competitor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offers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this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combination.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Own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the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narrative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in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every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surgeon</a:t>
            </a:r>
            <a:r>
              <a:rPr dirty="0" sz="1100" spc="8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meeting.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753224" y="1162050"/>
            <a:ext cx="4810125" cy="3276600"/>
            <a:chOff x="6753224" y="1162050"/>
            <a:chExt cx="4810125" cy="3276600"/>
          </a:xfrm>
        </p:grpSpPr>
        <p:sp>
          <p:nvSpPr>
            <p:cNvPr id="27" name="object 27"/>
            <p:cNvSpPr/>
            <p:nvPr/>
          </p:nvSpPr>
          <p:spPr>
            <a:xfrm>
              <a:off x="6753224" y="1185863"/>
              <a:ext cx="4810125" cy="3253104"/>
            </a:xfrm>
            <a:custGeom>
              <a:avLst/>
              <a:gdLst/>
              <a:ahLst/>
              <a:cxnLst/>
              <a:rect l="l" t="t" r="r" b="b"/>
              <a:pathLst>
                <a:path w="4810125" h="3253104">
                  <a:moveTo>
                    <a:pt x="4738928" y="3252786"/>
                  </a:moveTo>
                  <a:lnTo>
                    <a:pt x="71197" y="3252786"/>
                  </a:lnTo>
                  <a:lnTo>
                    <a:pt x="66241" y="3252298"/>
                  </a:lnTo>
                  <a:lnTo>
                    <a:pt x="29704" y="3237164"/>
                  </a:lnTo>
                  <a:lnTo>
                    <a:pt x="3885" y="3201124"/>
                  </a:lnTo>
                  <a:lnTo>
                    <a:pt x="0" y="3181590"/>
                  </a:lnTo>
                  <a:lnTo>
                    <a:pt x="0" y="3176587"/>
                  </a:lnTo>
                  <a:lnTo>
                    <a:pt x="0" y="48947"/>
                  </a:lnTo>
                  <a:lnTo>
                    <a:pt x="25855" y="12911"/>
                  </a:lnTo>
                  <a:lnTo>
                    <a:pt x="66241" y="335"/>
                  </a:lnTo>
                  <a:lnTo>
                    <a:pt x="71197" y="0"/>
                  </a:lnTo>
                  <a:lnTo>
                    <a:pt x="4738928" y="0"/>
                  </a:lnTo>
                  <a:lnTo>
                    <a:pt x="4780418" y="10739"/>
                  </a:lnTo>
                  <a:lnTo>
                    <a:pt x="4807685" y="38793"/>
                  </a:lnTo>
                  <a:lnTo>
                    <a:pt x="4810125" y="48947"/>
                  </a:lnTo>
                  <a:lnTo>
                    <a:pt x="4810125" y="3181590"/>
                  </a:lnTo>
                  <a:lnTo>
                    <a:pt x="4794502" y="3223081"/>
                  </a:lnTo>
                  <a:lnTo>
                    <a:pt x="4758463" y="3248900"/>
                  </a:lnTo>
                  <a:lnTo>
                    <a:pt x="4743882" y="3252298"/>
                  </a:lnTo>
                  <a:lnTo>
                    <a:pt x="4738928" y="3252786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753416" y="1162062"/>
              <a:ext cx="4810125" cy="1771650"/>
            </a:xfrm>
            <a:custGeom>
              <a:avLst/>
              <a:gdLst/>
              <a:ahLst/>
              <a:cxnLst/>
              <a:rect l="l" t="t" r="r" b="b"/>
              <a:pathLst>
                <a:path w="4810125" h="1771650">
                  <a:moveTo>
                    <a:pt x="4600372" y="1463090"/>
                  </a:moveTo>
                  <a:lnTo>
                    <a:pt x="4580979" y="1423784"/>
                  </a:lnTo>
                  <a:lnTo>
                    <a:pt x="4546981" y="1409700"/>
                  </a:lnTo>
                  <a:lnTo>
                    <a:pt x="262750" y="1409700"/>
                  </a:lnTo>
                  <a:lnTo>
                    <a:pt x="223431" y="1429080"/>
                  </a:lnTo>
                  <a:lnTo>
                    <a:pt x="209346" y="1463090"/>
                  </a:lnTo>
                  <a:lnTo>
                    <a:pt x="209346" y="1714500"/>
                  </a:lnTo>
                  <a:lnTo>
                    <a:pt x="209346" y="1718246"/>
                  </a:lnTo>
                  <a:lnTo>
                    <a:pt x="228739" y="1757553"/>
                  </a:lnTo>
                  <a:lnTo>
                    <a:pt x="262750" y="1771650"/>
                  </a:lnTo>
                  <a:lnTo>
                    <a:pt x="4546981" y="1771650"/>
                  </a:lnTo>
                  <a:lnTo>
                    <a:pt x="4586287" y="1752257"/>
                  </a:lnTo>
                  <a:lnTo>
                    <a:pt x="4600372" y="1718246"/>
                  </a:lnTo>
                  <a:lnTo>
                    <a:pt x="4600372" y="1463090"/>
                  </a:lnTo>
                  <a:close/>
                </a:path>
                <a:path w="4810125" h="1771650">
                  <a:moveTo>
                    <a:pt x="4809731" y="72021"/>
                  </a:moveTo>
                  <a:lnTo>
                    <a:pt x="4809566" y="68681"/>
                  </a:lnTo>
                  <a:lnTo>
                    <a:pt x="4808474" y="61328"/>
                  </a:lnTo>
                  <a:lnTo>
                    <a:pt x="4806658" y="54089"/>
                  </a:lnTo>
                  <a:lnTo>
                    <a:pt x="4804334" y="47625"/>
                  </a:lnTo>
                  <a:lnTo>
                    <a:pt x="4804130" y="47028"/>
                  </a:lnTo>
                  <a:lnTo>
                    <a:pt x="4776063" y="12827"/>
                  </a:lnTo>
                  <a:lnTo>
                    <a:pt x="4733722" y="0"/>
                  </a:lnTo>
                  <a:lnTo>
                    <a:pt x="75996" y="0"/>
                  </a:lnTo>
                  <a:lnTo>
                    <a:pt x="33655" y="12827"/>
                  </a:lnTo>
                  <a:lnTo>
                    <a:pt x="5600" y="47028"/>
                  </a:lnTo>
                  <a:lnTo>
                    <a:pt x="1193" y="61760"/>
                  </a:lnTo>
                  <a:lnTo>
                    <a:pt x="165" y="68681"/>
                  </a:lnTo>
                  <a:lnTo>
                    <a:pt x="0" y="72021"/>
                  </a:lnTo>
                  <a:lnTo>
                    <a:pt x="1816" y="68681"/>
                  </a:lnTo>
                  <a:lnTo>
                    <a:pt x="9474" y="61760"/>
                  </a:lnTo>
                  <a:lnTo>
                    <a:pt x="46837" y="49796"/>
                  </a:lnTo>
                  <a:lnTo>
                    <a:pt x="75996" y="47625"/>
                  </a:lnTo>
                  <a:lnTo>
                    <a:pt x="4733722" y="47625"/>
                  </a:lnTo>
                  <a:lnTo>
                    <a:pt x="4776063" y="52425"/>
                  </a:lnTo>
                  <a:lnTo>
                    <a:pt x="4807915" y="68681"/>
                  </a:lnTo>
                  <a:lnTo>
                    <a:pt x="4809731" y="72021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962774" y="3067050"/>
              <a:ext cx="4391025" cy="9525"/>
            </a:xfrm>
            <a:custGeom>
              <a:avLst/>
              <a:gdLst/>
              <a:ahLst/>
              <a:cxnLst/>
              <a:rect l="l" t="t" r="r" b="b"/>
              <a:pathLst>
                <a:path w="4391025" h="9525">
                  <a:moveTo>
                    <a:pt x="43910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4391024" y="0"/>
                  </a:lnTo>
                  <a:lnTo>
                    <a:pt x="4391024" y="9524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950967" y="1358900"/>
            <a:ext cx="2078989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F0A500"/>
                </a:solidFill>
                <a:latin typeface="Arial"/>
                <a:cs typeface="Arial"/>
              </a:rPr>
              <a:t>The</a:t>
            </a:r>
            <a:r>
              <a:rPr dirty="0" sz="150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0A500"/>
                </a:solidFill>
                <a:latin typeface="Arial"/>
                <a:cs typeface="Arial"/>
              </a:rPr>
              <a:t>Revenue</a:t>
            </a:r>
            <a:r>
              <a:rPr dirty="0" sz="1500" spc="-3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0A500"/>
                </a:solidFill>
                <a:latin typeface="Arial"/>
                <a:cs typeface="Arial"/>
              </a:rPr>
              <a:t>Equation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962774" y="1752600"/>
            <a:ext cx="2057400" cy="314325"/>
          </a:xfrm>
          <a:custGeom>
            <a:avLst/>
            <a:gdLst/>
            <a:ahLst/>
            <a:cxnLst/>
            <a:rect l="l" t="t" r="r" b="b"/>
            <a:pathLst>
              <a:path w="2057400" h="314325">
                <a:moveTo>
                  <a:pt x="2004003" y="314324"/>
                </a:moveTo>
                <a:lnTo>
                  <a:pt x="53397" y="314324"/>
                </a:lnTo>
                <a:lnTo>
                  <a:pt x="49680" y="313958"/>
                </a:lnTo>
                <a:lnTo>
                  <a:pt x="14085" y="294932"/>
                </a:lnTo>
                <a:lnTo>
                  <a:pt x="0" y="260927"/>
                </a:lnTo>
                <a:lnTo>
                  <a:pt x="0" y="257174"/>
                </a:lnTo>
                <a:lnTo>
                  <a:pt x="0" y="53397"/>
                </a:lnTo>
                <a:lnTo>
                  <a:pt x="19391" y="14085"/>
                </a:lnTo>
                <a:lnTo>
                  <a:pt x="53397" y="0"/>
                </a:lnTo>
                <a:lnTo>
                  <a:pt x="2004003" y="0"/>
                </a:lnTo>
                <a:lnTo>
                  <a:pt x="2043314" y="19392"/>
                </a:lnTo>
                <a:lnTo>
                  <a:pt x="2057399" y="53397"/>
                </a:lnTo>
                <a:lnTo>
                  <a:pt x="2057399" y="260927"/>
                </a:lnTo>
                <a:lnTo>
                  <a:pt x="2038007" y="300239"/>
                </a:lnTo>
                <a:lnTo>
                  <a:pt x="2007719" y="313958"/>
                </a:lnTo>
                <a:lnTo>
                  <a:pt x="2004003" y="314324"/>
                </a:lnTo>
                <a:close/>
              </a:path>
            </a:pathLst>
          </a:custGeom>
          <a:solidFill>
            <a:srgbClr val="FFFFFF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7193408" y="1797050"/>
            <a:ext cx="159829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Right</a:t>
            </a:r>
            <a:r>
              <a:rPr dirty="0" sz="11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1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Structure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296398" y="1752600"/>
            <a:ext cx="2057400" cy="314325"/>
          </a:xfrm>
          <a:custGeom>
            <a:avLst/>
            <a:gdLst/>
            <a:ahLst/>
            <a:cxnLst/>
            <a:rect l="l" t="t" r="r" b="b"/>
            <a:pathLst>
              <a:path w="2057400" h="314325">
                <a:moveTo>
                  <a:pt x="2004002" y="314324"/>
                </a:moveTo>
                <a:lnTo>
                  <a:pt x="53397" y="314324"/>
                </a:lnTo>
                <a:lnTo>
                  <a:pt x="49681" y="313958"/>
                </a:lnTo>
                <a:lnTo>
                  <a:pt x="14085" y="294932"/>
                </a:lnTo>
                <a:lnTo>
                  <a:pt x="0" y="260927"/>
                </a:lnTo>
                <a:lnTo>
                  <a:pt x="0" y="257174"/>
                </a:lnTo>
                <a:lnTo>
                  <a:pt x="0" y="53397"/>
                </a:lnTo>
                <a:lnTo>
                  <a:pt x="19391" y="14085"/>
                </a:lnTo>
                <a:lnTo>
                  <a:pt x="53397" y="0"/>
                </a:lnTo>
                <a:lnTo>
                  <a:pt x="2004002" y="0"/>
                </a:lnTo>
                <a:lnTo>
                  <a:pt x="2043312" y="19392"/>
                </a:lnTo>
                <a:lnTo>
                  <a:pt x="2057399" y="53397"/>
                </a:lnTo>
                <a:lnTo>
                  <a:pt x="2057399" y="260927"/>
                </a:lnTo>
                <a:lnTo>
                  <a:pt x="2038006" y="300239"/>
                </a:lnTo>
                <a:lnTo>
                  <a:pt x="2007718" y="313958"/>
                </a:lnTo>
                <a:lnTo>
                  <a:pt x="2004002" y="314324"/>
                </a:lnTo>
                <a:close/>
              </a:path>
            </a:pathLst>
          </a:custGeom>
          <a:solidFill>
            <a:srgbClr val="FFFFFF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9756377" y="1797050"/>
            <a:ext cx="113728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Faster</a:t>
            </a:r>
            <a:r>
              <a:rPr dirty="0" sz="11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Processes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962774" y="2162175"/>
            <a:ext cx="2057400" cy="314325"/>
          </a:xfrm>
          <a:custGeom>
            <a:avLst/>
            <a:gdLst/>
            <a:ahLst/>
            <a:cxnLst/>
            <a:rect l="l" t="t" r="r" b="b"/>
            <a:pathLst>
              <a:path w="2057400" h="314325">
                <a:moveTo>
                  <a:pt x="2004003" y="314324"/>
                </a:moveTo>
                <a:lnTo>
                  <a:pt x="53397" y="314324"/>
                </a:lnTo>
                <a:lnTo>
                  <a:pt x="49680" y="313958"/>
                </a:lnTo>
                <a:lnTo>
                  <a:pt x="14085" y="294932"/>
                </a:lnTo>
                <a:lnTo>
                  <a:pt x="0" y="260927"/>
                </a:lnTo>
                <a:lnTo>
                  <a:pt x="0" y="257174"/>
                </a:lnTo>
                <a:lnTo>
                  <a:pt x="0" y="53397"/>
                </a:lnTo>
                <a:lnTo>
                  <a:pt x="19391" y="14085"/>
                </a:lnTo>
                <a:lnTo>
                  <a:pt x="53397" y="0"/>
                </a:lnTo>
                <a:lnTo>
                  <a:pt x="2004003" y="0"/>
                </a:lnTo>
                <a:lnTo>
                  <a:pt x="2043314" y="19392"/>
                </a:lnTo>
                <a:lnTo>
                  <a:pt x="2057399" y="53397"/>
                </a:lnTo>
                <a:lnTo>
                  <a:pt x="2057399" y="260927"/>
                </a:lnTo>
                <a:lnTo>
                  <a:pt x="2038007" y="300239"/>
                </a:lnTo>
                <a:lnTo>
                  <a:pt x="2007719" y="313958"/>
                </a:lnTo>
                <a:lnTo>
                  <a:pt x="2004003" y="314324"/>
                </a:lnTo>
                <a:close/>
              </a:path>
            </a:pathLst>
          </a:custGeom>
          <a:solidFill>
            <a:srgbClr val="FFFFFF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7185669" y="2206625"/>
            <a:ext cx="161353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OptimiZe</a:t>
            </a:r>
            <a:r>
              <a:rPr dirty="0" sz="11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Platform</a:t>
            </a:r>
            <a:endParaRPr sz="11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84716" y="1758950"/>
            <a:ext cx="147955" cy="686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+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+</a:t>
            </a:r>
            <a:endParaRPr sz="165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9296398" y="2162175"/>
            <a:ext cx="2057400" cy="314325"/>
          </a:xfrm>
          <a:custGeom>
            <a:avLst/>
            <a:gdLst/>
            <a:ahLst/>
            <a:cxnLst/>
            <a:rect l="l" t="t" r="r" b="b"/>
            <a:pathLst>
              <a:path w="2057400" h="314325">
                <a:moveTo>
                  <a:pt x="2004002" y="314324"/>
                </a:moveTo>
                <a:lnTo>
                  <a:pt x="53397" y="314324"/>
                </a:lnTo>
                <a:lnTo>
                  <a:pt x="49681" y="313958"/>
                </a:lnTo>
                <a:lnTo>
                  <a:pt x="14085" y="294932"/>
                </a:lnTo>
                <a:lnTo>
                  <a:pt x="0" y="260927"/>
                </a:lnTo>
                <a:lnTo>
                  <a:pt x="0" y="257174"/>
                </a:lnTo>
                <a:lnTo>
                  <a:pt x="0" y="53397"/>
                </a:lnTo>
                <a:lnTo>
                  <a:pt x="19391" y="14085"/>
                </a:lnTo>
                <a:lnTo>
                  <a:pt x="53397" y="0"/>
                </a:lnTo>
                <a:lnTo>
                  <a:pt x="2004002" y="0"/>
                </a:lnTo>
                <a:lnTo>
                  <a:pt x="2043312" y="19392"/>
                </a:lnTo>
                <a:lnTo>
                  <a:pt x="2057399" y="53397"/>
                </a:lnTo>
                <a:lnTo>
                  <a:pt x="2057399" y="260927"/>
                </a:lnTo>
                <a:lnTo>
                  <a:pt x="2038006" y="300239"/>
                </a:lnTo>
                <a:lnTo>
                  <a:pt x="2007718" y="313958"/>
                </a:lnTo>
                <a:lnTo>
                  <a:pt x="2004002" y="314324"/>
                </a:lnTo>
                <a:close/>
              </a:path>
            </a:pathLst>
          </a:custGeom>
          <a:solidFill>
            <a:srgbClr val="FFFFFF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9768135" y="2206625"/>
            <a:ext cx="111379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GCC</a:t>
            </a:r>
            <a:r>
              <a:rPr dirty="0" sz="11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Penetration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530355" y="2625725"/>
            <a:ext cx="32569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30%+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20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Case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Volume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Growth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90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991337" y="3524262"/>
            <a:ext cx="38100" cy="666750"/>
          </a:xfrm>
          <a:custGeom>
            <a:avLst/>
            <a:gdLst/>
            <a:ahLst/>
            <a:cxnLst/>
            <a:rect l="l" t="t" r="r" b="b"/>
            <a:pathLst>
              <a:path w="38100" h="666750">
                <a:moveTo>
                  <a:pt x="38100" y="645172"/>
                </a:moveTo>
                <a:lnTo>
                  <a:pt x="21577" y="628650"/>
                </a:lnTo>
                <a:lnTo>
                  <a:pt x="16535" y="628650"/>
                </a:lnTo>
                <a:lnTo>
                  <a:pt x="0" y="645172"/>
                </a:lnTo>
                <a:lnTo>
                  <a:pt x="0" y="650214"/>
                </a:lnTo>
                <a:lnTo>
                  <a:pt x="16535" y="666737"/>
                </a:lnTo>
                <a:lnTo>
                  <a:pt x="21577" y="666737"/>
                </a:lnTo>
                <a:lnTo>
                  <a:pt x="38100" y="650214"/>
                </a:lnTo>
                <a:lnTo>
                  <a:pt x="38100" y="647700"/>
                </a:lnTo>
                <a:lnTo>
                  <a:pt x="38100" y="645172"/>
                </a:lnTo>
                <a:close/>
              </a:path>
              <a:path w="38100" h="666750">
                <a:moveTo>
                  <a:pt x="38100" y="435622"/>
                </a:moveTo>
                <a:lnTo>
                  <a:pt x="21577" y="419100"/>
                </a:lnTo>
                <a:lnTo>
                  <a:pt x="16535" y="419100"/>
                </a:lnTo>
                <a:lnTo>
                  <a:pt x="0" y="435622"/>
                </a:lnTo>
                <a:lnTo>
                  <a:pt x="0" y="440664"/>
                </a:lnTo>
                <a:lnTo>
                  <a:pt x="16535" y="457187"/>
                </a:lnTo>
                <a:lnTo>
                  <a:pt x="21577" y="457187"/>
                </a:lnTo>
                <a:lnTo>
                  <a:pt x="38100" y="440664"/>
                </a:lnTo>
                <a:lnTo>
                  <a:pt x="38100" y="438150"/>
                </a:lnTo>
                <a:lnTo>
                  <a:pt x="38100" y="435622"/>
                </a:lnTo>
                <a:close/>
              </a:path>
              <a:path w="38100" h="666750">
                <a:moveTo>
                  <a:pt x="38100" y="226072"/>
                </a:moveTo>
                <a:lnTo>
                  <a:pt x="21577" y="209550"/>
                </a:lnTo>
                <a:lnTo>
                  <a:pt x="16535" y="209550"/>
                </a:lnTo>
                <a:lnTo>
                  <a:pt x="0" y="226072"/>
                </a:lnTo>
                <a:lnTo>
                  <a:pt x="0" y="231114"/>
                </a:lnTo>
                <a:lnTo>
                  <a:pt x="16535" y="247637"/>
                </a:lnTo>
                <a:lnTo>
                  <a:pt x="21577" y="247637"/>
                </a:lnTo>
                <a:lnTo>
                  <a:pt x="38100" y="231114"/>
                </a:lnTo>
                <a:lnTo>
                  <a:pt x="38100" y="228600"/>
                </a:lnTo>
                <a:lnTo>
                  <a:pt x="38100" y="226072"/>
                </a:lnTo>
                <a:close/>
              </a:path>
              <a:path w="38100" h="666750">
                <a:moveTo>
                  <a:pt x="38100" y="16522"/>
                </a:moveTo>
                <a:lnTo>
                  <a:pt x="21577" y="0"/>
                </a:lnTo>
                <a:lnTo>
                  <a:pt x="16535" y="0"/>
                </a:lnTo>
                <a:lnTo>
                  <a:pt x="0" y="16522"/>
                </a:lnTo>
                <a:lnTo>
                  <a:pt x="0" y="21564"/>
                </a:lnTo>
                <a:lnTo>
                  <a:pt x="16535" y="38087"/>
                </a:lnTo>
                <a:lnTo>
                  <a:pt x="21577" y="38087"/>
                </a:lnTo>
                <a:lnTo>
                  <a:pt x="38100" y="21564"/>
                </a:lnTo>
                <a:lnTo>
                  <a:pt x="38100" y="19050"/>
                </a:lnTo>
                <a:lnTo>
                  <a:pt x="38100" y="16522"/>
                </a:lnTo>
                <a:close/>
              </a:path>
            </a:pathLst>
          </a:custGeom>
          <a:solidFill>
            <a:srgbClr val="C7D8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6950967" y="3089402"/>
            <a:ext cx="2702560" cy="116205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Combined</a:t>
            </a:r>
            <a:r>
              <a:rPr dirty="0" sz="1200" spc="-3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0A500"/>
                </a:solidFill>
                <a:latin typeface="Arial"/>
                <a:cs typeface="Arial"/>
              </a:rPr>
              <a:t>Impact</a:t>
            </a:r>
            <a:r>
              <a:rPr dirty="0" sz="1200" spc="-3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F0A500"/>
                </a:solidFill>
                <a:latin typeface="Arial"/>
                <a:cs typeface="Arial"/>
              </a:rPr>
              <a:t>Target</a:t>
            </a:r>
            <a:endParaRPr sz="1200">
              <a:latin typeface="Arial"/>
              <a:cs typeface="Arial"/>
            </a:endParaRPr>
          </a:p>
          <a:p>
            <a:pPr marL="183515" marR="155575">
              <a:lnSpc>
                <a:spcPct val="125000"/>
              </a:lnSpc>
              <a:spcBef>
                <a:spcPts val="280"/>
              </a:spcBef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cases: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+30%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in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90</a:t>
            </a:r>
            <a:r>
              <a:rPr dirty="0" sz="1100" spc="5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days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Implant</a:t>
            </a:r>
            <a:r>
              <a:rPr dirty="0" sz="1100" spc="7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pull-through:</a:t>
            </a:r>
            <a:r>
              <a:rPr dirty="0" sz="1100" spc="7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+20%</a:t>
            </a:r>
            <a:r>
              <a:rPr dirty="0" sz="1100" spc="7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with</a:t>
            </a:r>
            <a:r>
              <a:rPr dirty="0" sz="1100" spc="7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UMT</a:t>
            </a:r>
            <a:endParaRPr sz="1100">
              <a:latin typeface="Arial"/>
              <a:cs typeface="Arial"/>
            </a:endParaRPr>
          </a:p>
          <a:p>
            <a:pPr marL="183515" marR="5080">
              <a:lnSpc>
                <a:spcPct val="125000"/>
              </a:lnSpc>
            </a:pP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Corporate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hospital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MoUs: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2+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by</a:t>
            </a:r>
            <a:r>
              <a:rPr dirty="0" sz="1100" spc="5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Day</a:t>
            </a:r>
            <a:r>
              <a:rPr dirty="0" sz="1100" spc="6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C7D8F0"/>
                </a:solidFill>
                <a:latin typeface="Arial"/>
                <a:cs typeface="Arial"/>
              </a:rPr>
              <a:t>90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Evaluation</a:t>
            </a:r>
            <a:r>
              <a:rPr dirty="0" sz="1100" spc="1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65">
                <a:solidFill>
                  <a:srgbClr val="C7D8F0"/>
                </a:solidFill>
                <a:latin typeface="Arial"/>
                <a:cs typeface="Arial"/>
              </a:rPr>
              <a:t>TAT: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4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months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to</a:t>
            </a:r>
            <a:r>
              <a:rPr dirty="0" sz="1100" spc="40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C7D8F0"/>
                </a:solidFill>
                <a:latin typeface="Arial"/>
                <a:cs typeface="Arial"/>
              </a:rPr>
              <a:t>5</a:t>
            </a:r>
            <a:r>
              <a:rPr dirty="0" sz="1100" spc="45">
                <a:solidFill>
                  <a:srgbClr val="C7D8F0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C7D8F0"/>
                </a:solidFill>
                <a:latin typeface="Arial"/>
                <a:cs typeface="Arial"/>
              </a:rPr>
              <a:t>days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47699" y="4876800"/>
            <a:ext cx="5876925" cy="1181100"/>
            <a:chOff x="647699" y="4876800"/>
            <a:chExt cx="5876925" cy="1181100"/>
          </a:xfrm>
        </p:grpSpPr>
        <p:sp>
          <p:nvSpPr>
            <p:cNvPr id="22" name="object 22"/>
            <p:cNvSpPr/>
            <p:nvPr/>
          </p:nvSpPr>
          <p:spPr>
            <a:xfrm>
              <a:off x="647699" y="4876800"/>
              <a:ext cx="5876925" cy="1181100"/>
            </a:xfrm>
            <a:custGeom>
              <a:avLst/>
              <a:gdLst/>
              <a:ahLst/>
              <a:cxnLst/>
              <a:rect l="l" t="t" r="r" b="b"/>
              <a:pathLst>
                <a:path w="5876925" h="1181100">
                  <a:moveTo>
                    <a:pt x="5823527" y="1181099"/>
                  </a:moveTo>
                  <a:lnTo>
                    <a:pt x="53397" y="1181099"/>
                  </a:lnTo>
                  <a:lnTo>
                    <a:pt x="49681" y="1180733"/>
                  </a:lnTo>
                  <a:lnTo>
                    <a:pt x="14085" y="1161706"/>
                  </a:lnTo>
                  <a:lnTo>
                    <a:pt x="0" y="1127701"/>
                  </a:lnTo>
                  <a:lnTo>
                    <a:pt x="0" y="1123949"/>
                  </a:lnTo>
                  <a:lnTo>
                    <a:pt x="0" y="53397"/>
                  </a:lnTo>
                  <a:lnTo>
                    <a:pt x="19392" y="14085"/>
                  </a:lnTo>
                  <a:lnTo>
                    <a:pt x="53397" y="0"/>
                  </a:lnTo>
                  <a:lnTo>
                    <a:pt x="5823527" y="0"/>
                  </a:lnTo>
                  <a:lnTo>
                    <a:pt x="5862838" y="19391"/>
                  </a:lnTo>
                  <a:lnTo>
                    <a:pt x="5876924" y="53397"/>
                  </a:lnTo>
                  <a:lnTo>
                    <a:pt x="5876924" y="1127701"/>
                  </a:lnTo>
                  <a:lnTo>
                    <a:pt x="5857531" y="1167014"/>
                  </a:lnTo>
                  <a:lnTo>
                    <a:pt x="5827243" y="1180733"/>
                  </a:lnTo>
                  <a:lnTo>
                    <a:pt x="5823527" y="1181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38199" y="5029200"/>
              <a:ext cx="419100" cy="4191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347903" y="419099"/>
                  </a:moveTo>
                  <a:lnTo>
                    <a:pt x="71196" y="419099"/>
                  </a:lnTo>
                  <a:lnTo>
                    <a:pt x="66241" y="418611"/>
                  </a:lnTo>
                  <a:lnTo>
                    <a:pt x="29705" y="403477"/>
                  </a:lnTo>
                  <a:lnTo>
                    <a:pt x="3885" y="367437"/>
                  </a:lnTo>
                  <a:lnTo>
                    <a:pt x="0" y="347903"/>
                  </a:lnTo>
                  <a:lnTo>
                    <a:pt x="0" y="342899"/>
                  </a:lnTo>
                  <a:lnTo>
                    <a:pt x="0" y="71196"/>
                  </a:lnTo>
                  <a:lnTo>
                    <a:pt x="15621" y="29705"/>
                  </a:lnTo>
                  <a:lnTo>
                    <a:pt x="51661" y="3885"/>
                  </a:lnTo>
                  <a:lnTo>
                    <a:pt x="71196" y="0"/>
                  </a:lnTo>
                  <a:lnTo>
                    <a:pt x="347903" y="0"/>
                  </a:lnTo>
                  <a:lnTo>
                    <a:pt x="389394" y="15621"/>
                  </a:lnTo>
                  <a:lnTo>
                    <a:pt x="415214" y="51661"/>
                  </a:lnTo>
                  <a:lnTo>
                    <a:pt x="419100" y="71196"/>
                  </a:lnTo>
                  <a:lnTo>
                    <a:pt x="419100" y="347903"/>
                  </a:lnTo>
                  <a:lnTo>
                    <a:pt x="403478" y="389394"/>
                  </a:lnTo>
                  <a:lnTo>
                    <a:pt x="367437" y="415213"/>
                  </a:lnTo>
                  <a:lnTo>
                    <a:pt x="352858" y="418611"/>
                  </a:lnTo>
                  <a:lnTo>
                    <a:pt x="347903" y="419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918517" y="5092700"/>
            <a:ext cx="2584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P4</a:t>
            </a:r>
            <a:endParaRPr sz="1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96999" y="4936998"/>
            <a:ext cx="4896485" cy="934085"/>
          </a:xfrm>
          <a:prstGeom prst="rect">
            <a:avLst/>
          </a:prstGeom>
        </p:spPr>
        <p:txBody>
          <a:bodyPr wrap="square" lIns="0" tIns="762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50" b="1">
                <a:solidFill>
                  <a:srgbClr val="003366"/>
                </a:solidFill>
                <a:latin typeface="Arial"/>
                <a:cs typeface="Arial"/>
              </a:rPr>
              <a:t>Penetration</a:t>
            </a:r>
            <a:r>
              <a:rPr dirty="0" sz="12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003366"/>
                </a:solidFill>
                <a:latin typeface="Arial"/>
                <a:cs typeface="Arial"/>
              </a:rPr>
              <a:t>Strategy</a:t>
            </a: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  <a:spcBef>
                <a:spcPts val="85"/>
              </a:spcBef>
            </a:pP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GCC partnerships, KOL seeding,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Tier-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2 expansion, placement model for </a:t>
            </a:r>
            <a:r>
              <a:rPr dirty="0" sz="1100" spc="-20">
                <a:solidFill>
                  <a:srgbClr val="545454"/>
                </a:solidFill>
                <a:latin typeface="Arial"/>
                <a:cs typeface="Arial"/>
              </a:rPr>
              <a:t>mid-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markets.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Compete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everywhere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Mako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and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VELYS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are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present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and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win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545454"/>
                </a:solidFill>
                <a:latin typeface="Arial"/>
                <a:cs typeface="Arial"/>
              </a:rPr>
              <a:t>on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value,</a:t>
            </a:r>
            <a:r>
              <a:rPr dirty="0" sz="1100" spc="45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545454"/>
                </a:solidFill>
                <a:latin typeface="Arial"/>
                <a:cs typeface="Arial"/>
              </a:rPr>
              <a:t>not</a:t>
            </a:r>
            <a:r>
              <a:rPr dirty="0" sz="1100" spc="50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545454"/>
                </a:solidFill>
                <a:latin typeface="Arial"/>
                <a:cs typeface="Arial"/>
              </a:rPr>
              <a:t>price.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6199" y="6629400"/>
            <a:ext cx="12058650" cy="228600"/>
          </a:xfrm>
          <a:custGeom>
            <a:avLst/>
            <a:gdLst/>
            <a:ahLst/>
            <a:cxnLst/>
            <a:rect l="l" t="t" r="r" b="b"/>
            <a:pathLst>
              <a:path w="12058650" h="228600">
                <a:moveTo>
                  <a:pt x="1205864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2285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634999" y="6654800"/>
            <a:ext cx="587819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ZB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Comprehensive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Revival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&amp;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Competitive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Strategy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October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201525" cy="6864984"/>
          </a:xfrm>
          <a:custGeom>
            <a:avLst/>
            <a:gdLst/>
            <a:ahLst/>
            <a:cxnLst/>
            <a:rect l="l" t="t" r="r" b="b"/>
            <a:pathLst>
              <a:path w="12201525" h="6864984">
                <a:moveTo>
                  <a:pt x="0" y="6864858"/>
                </a:moveTo>
                <a:lnTo>
                  <a:pt x="0" y="0"/>
                </a:lnTo>
                <a:lnTo>
                  <a:pt x="12201523" y="0"/>
                </a:lnTo>
                <a:lnTo>
                  <a:pt x="12201523" y="6864858"/>
                </a:lnTo>
                <a:lnTo>
                  <a:pt x="0" y="6864858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204700" cy="742950"/>
            <a:chOff x="0" y="0"/>
            <a:chExt cx="12204700" cy="74295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204700" cy="95250"/>
            </a:xfrm>
            <a:custGeom>
              <a:avLst/>
              <a:gdLst/>
              <a:ahLst/>
              <a:cxnLst/>
              <a:rect l="l" t="t" r="r" b="b"/>
              <a:pathLst>
                <a:path w="12204700" h="95250">
                  <a:moveTo>
                    <a:pt x="12204191" y="95249"/>
                  </a:moveTo>
                  <a:lnTo>
                    <a:pt x="0" y="95249"/>
                  </a:lnTo>
                  <a:lnTo>
                    <a:pt x="0" y="0"/>
                  </a:lnTo>
                  <a:lnTo>
                    <a:pt x="12204191" y="0"/>
                  </a:lnTo>
                  <a:lnTo>
                    <a:pt x="12204191" y="952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95250"/>
              <a:ext cx="12204700" cy="38100"/>
            </a:xfrm>
            <a:custGeom>
              <a:avLst/>
              <a:gdLst/>
              <a:ahLst/>
              <a:cxnLst/>
              <a:rect l="l" t="t" r="r" b="b"/>
              <a:pathLst>
                <a:path w="12204700" h="38100">
                  <a:moveTo>
                    <a:pt x="12204191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204191" y="0"/>
                  </a:lnTo>
                  <a:lnTo>
                    <a:pt x="12204191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133350"/>
              <a:ext cx="12204700" cy="609600"/>
            </a:xfrm>
            <a:custGeom>
              <a:avLst/>
              <a:gdLst/>
              <a:ahLst/>
              <a:cxnLst/>
              <a:rect l="l" t="t" r="r" b="b"/>
              <a:pathLst>
                <a:path w="12204700" h="609600">
                  <a:moveTo>
                    <a:pt x="12204191" y="609599"/>
                  </a:moveTo>
                  <a:lnTo>
                    <a:pt x="0" y="609599"/>
                  </a:lnTo>
                  <a:lnTo>
                    <a:pt x="0" y="0"/>
                  </a:lnTo>
                  <a:lnTo>
                    <a:pt x="12204191" y="0"/>
                  </a:lnTo>
                  <a:lnTo>
                    <a:pt x="12204191" y="60959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44500" y="263525"/>
            <a:ext cx="7842250" cy="3454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/>
              <a:t>Competitive</a:t>
            </a:r>
            <a:r>
              <a:rPr dirty="0" sz="2100" spc="85"/>
              <a:t> </a:t>
            </a:r>
            <a:r>
              <a:rPr dirty="0" sz="2100"/>
              <a:t>Response</a:t>
            </a:r>
            <a:r>
              <a:rPr dirty="0" sz="2100" spc="85"/>
              <a:t> </a:t>
            </a:r>
            <a:r>
              <a:rPr dirty="0" sz="2100"/>
              <a:t>Plan</a:t>
            </a:r>
            <a:r>
              <a:rPr dirty="0" sz="2100" spc="90"/>
              <a:t> </a:t>
            </a:r>
            <a:r>
              <a:rPr dirty="0" sz="2100"/>
              <a:t>—</a:t>
            </a:r>
            <a:r>
              <a:rPr dirty="0" sz="2100" spc="85"/>
              <a:t> </a:t>
            </a:r>
            <a:r>
              <a:rPr dirty="0" sz="2100"/>
              <a:t>ZB</a:t>
            </a:r>
            <a:r>
              <a:rPr dirty="0" sz="2100" spc="90"/>
              <a:t> </a:t>
            </a:r>
            <a:r>
              <a:rPr dirty="0" sz="2100"/>
              <a:t>India</a:t>
            </a:r>
            <a:r>
              <a:rPr dirty="0" sz="2100" spc="85"/>
              <a:t> </a:t>
            </a:r>
            <a:r>
              <a:rPr dirty="0" sz="2100"/>
              <a:t>Tactical</a:t>
            </a:r>
            <a:r>
              <a:rPr dirty="0" sz="2100" spc="85"/>
              <a:t> </a:t>
            </a:r>
            <a:r>
              <a:rPr dirty="0" sz="2100" spc="-10"/>
              <a:t>Counterplay</a:t>
            </a:r>
            <a:endParaRPr sz="2100"/>
          </a:p>
        </p:txBody>
      </p:sp>
      <p:sp>
        <p:nvSpPr>
          <p:cNvPr id="8" name="object 8"/>
          <p:cNvSpPr/>
          <p:nvPr/>
        </p:nvSpPr>
        <p:spPr>
          <a:xfrm>
            <a:off x="9744073" y="352425"/>
            <a:ext cx="2009775" cy="209550"/>
          </a:xfrm>
          <a:custGeom>
            <a:avLst/>
            <a:gdLst/>
            <a:ahLst/>
            <a:cxnLst/>
            <a:rect l="l" t="t" r="r" b="b"/>
            <a:pathLst>
              <a:path w="2009775" h="209550">
                <a:moveTo>
                  <a:pt x="1993250" y="209549"/>
                </a:moveTo>
                <a:lnTo>
                  <a:pt x="16523" y="209549"/>
                </a:lnTo>
                <a:lnTo>
                  <a:pt x="14092" y="209066"/>
                </a:lnTo>
                <a:lnTo>
                  <a:pt x="0" y="193026"/>
                </a:lnTo>
                <a:lnTo>
                  <a:pt x="0" y="190499"/>
                </a:lnTo>
                <a:lnTo>
                  <a:pt x="0" y="16523"/>
                </a:lnTo>
                <a:lnTo>
                  <a:pt x="16523" y="0"/>
                </a:lnTo>
                <a:lnTo>
                  <a:pt x="1993250" y="0"/>
                </a:lnTo>
                <a:lnTo>
                  <a:pt x="2009774" y="16523"/>
                </a:lnTo>
                <a:lnTo>
                  <a:pt x="2009774" y="193026"/>
                </a:lnTo>
                <a:lnTo>
                  <a:pt x="1995680" y="209066"/>
                </a:lnTo>
                <a:lnTo>
                  <a:pt x="1993250" y="2095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865171" y="368300"/>
            <a:ext cx="1763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PART</a:t>
            </a:r>
            <a:r>
              <a:rPr dirty="0" sz="900" spc="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B:</a:t>
            </a:r>
            <a:r>
              <a:rPr dirty="0" sz="900" spc="1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10" b="1">
                <a:solidFill>
                  <a:srgbClr val="003366"/>
                </a:solidFill>
                <a:latin typeface="Arial"/>
                <a:cs typeface="Arial"/>
              </a:rPr>
              <a:t>COMPETITIVE</a:t>
            </a:r>
            <a:r>
              <a:rPr dirty="0" sz="900" spc="15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20" b="1">
                <a:solidFill>
                  <a:srgbClr val="003366"/>
                </a:solidFill>
                <a:latin typeface="Arial"/>
                <a:cs typeface="Arial"/>
              </a:rPr>
              <a:t>INTEL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7199" y="914400"/>
            <a:ext cx="3648075" cy="5562600"/>
            <a:chOff x="457199" y="914400"/>
            <a:chExt cx="3648075" cy="5562600"/>
          </a:xfrm>
        </p:grpSpPr>
        <p:sp>
          <p:nvSpPr>
            <p:cNvPr id="11" name="object 11"/>
            <p:cNvSpPr/>
            <p:nvPr/>
          </p:nvSpPr>
          <p:spPr>
            <a:xfrm>
              <a:off x="461962" y="933450"/>
              <a:ext cx="3638550" cy="5539105"/>
            </a:xfrm>
            <a:custGeom>
              <a:avLst/>
              <a:gdLst/>
              <a:ahLst/>
              <a:cxnLst/>
              <a:rect l="l" t="t" r="r" b="b"/>
              <a:pathLst>
                <a:path w="3638550" h="5539105">
                  <a:moveTo>
                    <a:pt x="3609632" y="5538786"/>
                  </a:moveTo>
                  <a:lnTo>
                    <a:pt x="28916" y="5538786"/>
                  </a:lnTo>
                  <a:lnTo>
                    <a:pt x="24664" y="5537940"/>
                  </a:lnTo>
                  <a:lnTo>
                    <a:pt x="0" y="5509869"/>
                  </a:lnTo>
                  <a:lnTo>
                    <a:pt x="0" y="5505449"/>
                  </a:lnTo>
                  <a:lnTo>
                    <a:pt x="0" y="16523"/>
                  </a:lnTo>
                  <a:lnTo>
                    <a:pt x="28916" y="0"/>
                  </a:lnTo>
                  <a:lnTo>
                    <a:pt x="3609632" y="0"/>
                  </a:lnTo>
                  <a:lnTo>
                    <a:pt x="3638549" y="16523"/>
                  </a:lnTo>
                  <a:lnTo>
                    <a:pt x="3638549" y="5509869"/>
                  </a:lnTo>
                  <a:lnTo>
                    <a:pt x="3613885" y="5537940"/>
                  </a:lnTo>
                  <a:lnTo>
                    <a:pt x="3609632" y="55387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62095" y="914400"/>
              <a:ext cx="3638550" cy="38100"/>
            </a:xfrm>
            <a:custGeom>
              <a:avLst/>
              <a:gdLst/>
              <a:ahLst/>
              <a:cxnLst/>
              <a:rect l="l" t="t" r="r" b="b"/>
              <a:pathLst>
                <a:path w="3638550" h="38100">
                  <a:moveTo>
                    <a:pt x="3633654" y="38099"/>
                  </a:moveTo>
                  <a:lnTo>
                    <a:pt x="4629" y="38099"/>
                  </a:lnTo>
                  <a:lnTo>
                    <a:pt x="0" y="19581"/>
                  </a:lnTo>
                  <a:lnTo>
                    <a:pt x="33204" y="0"/>
                  </a:lnTo>
                  <a:lnTo>
                    <a:pt x="3605079" y="0"/>
                  </a:lnTo>
                  <a:lnTo>
                    <a:pt x="3638283" y="19582"/>
                  </a:lnTo>
                  <a:lnTo>
                    <a:pt x="3633654" y="380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57187" y="933691"/>
              <a:ext cx="3648075" cy="5543550"/>
            </a:xfrm>
            <a:custGeom>
              <a:avLst/>
              <a:gdLst/>
              <a:ahLst/>
              <a:cxnLst/>
              <a:rect l="l" t="t" r="r" b="b"/>
              <a:pathLst>
                <a:path w="3648075" h="5543550">
                  <a:moveTo>
                    <a:pt x="3648075" y="18821"/>
                  </a:moveTo>
                  <a:lnTo>
                    <a:pt x="3647389" y="11214"/>
                  </a:lnTo>
                  <a:lnTo>
                    <a:pt x="3645293" y="4191"/>
                  </a:lnTo>
                  <a:lnTo>
                    <a:pt x="3643020" y="0"/>
                  </a:lnTo>
                  <a:lnTo>
                    <a:pt x="3638321" y="18821"/>
                  </a:lnTo>
                  <a:lnTo>
                    <a:pt x="3638550" y="18821"/>
                  </a:lnTo>
                  <a:lnTo>
                    <a:pt x="3638550" y="5513108"/>
                  </a:lnTo>
                  <a:lnTo>
                    <a:pt x="3635768" y="5519839"/>
                  </a:lnTo>
                  <a:lnTo>
                    <a:pt x="3630180" y="5525427"/>
                  </a:lnTo>
                  <a:lnTo>
                    <a:pt x="3629710" y="5525897"/>
                  </a:lnTo>
                  <a:lnTo>
                    <a:pt x="3624605" y="5531002"/>
                  </a:lnTo>
                  <a:lnTo>
                    <a:pt x="3617874" y="5533783"/>
                  </a:lnTo>
                  <a:lnTo>
                    <a:pt x="30213" y="5533783"/>
                  </a:lnTo>
                  <a:lnTo>
                    <a:pt x="23482" y="5531002"/>
                  </a:lnTo>
                  <a:lnTo>
                    <a:pt x="18376" y="5525897"/>
                  </a:lnTo>
                  <a:lnTo>
                    <a:pt x="17907" y="5525414"/>
                  </a:lnTo>
                  <a:lnTo>
                    <a:pt x="12319" y="5519839"/>
                  </a:lnTo>
                  <a:lnTo>
                    <a:pt x="9525" y="5513108"/>
                  </a:lnTo>
                  <a:lnTo>
                    <a:pt x="9525" y="18821"/>
                  </a:lnTo>
                  <a:lnTo>
                    <a:pt x="9766" y="18821"/>
                  </a:lnTo>
                  <a:lnTo>
                    <a:pt x="5067" y="0"/>
                  </a:lnTo>
                  <a:lnTo>
                    <a:pt x="2794" y="4191"/>
                  </a:lnTo>
                  <a:lnTo>
                    <a:pt x="698" y="11214"/>
                  </a:lnTo>
                  <a:lnTo>
                    <a:pt x="0" y="18821"/>
                  </a:lnTo>
                  <a:lnTo>
                    <a:pt x="0" y="5505221"/>
                  </a:lnTo>
                  <a:lnTo>
                    <a:pt x="23482" y="5540527"/>
                  </a:lnTo>
                  <a:lnTo>
                    <a:pt x="38100" y="5543321"/>
                  </a:lnTo>
                  <a:lnTo>
                    <a:pt x="3609975" y="5543321"/>
                  </a:lnTo>
                  <a:lnTo>
                    <a:pt x="3617582" y="5542623"/>
                  </a:lnTo>
                  <a:lnTo>
                    <a:pt x="3624605" y="5540527"/>
                  </a:lnTo>
                  <a:lnTo>
                    <a:pt x="3631057" y="5537035"/>
                  </a:lnTo>
                  <a:lnTo>
                    <a:pt x="3634956" y="5533783"/>
                  </a:lnTo>
                  <a:lnTo>
                    <a:pt x="3636391" y="5532590"/>
                  </a:lnTo>
                  <a:lnTo>
                    <a:pt x="3636924" y="5532158"/>
                  </a:lnTo>
                  <a:lnTo>
                    <a:pt x="3641801" y="5526290"/>
                  </a:lnTo>
                  <a:lnTo>
                    <a:pt x="3645293" y="5519839"/>
                  </a:lnTo>
                  <a:lnTo>
                    <a:pt x="3647389" y="5512816"/>
                  </a:lnTo>
                  <a:lnTo>
                    <a:pt x="3648075" y="5505221"/>
                  </a:lnTo>
                  <a:lnTo>
                    <a:pt x="3648075" y="18821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19124" y="10858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8" y="322656"/>
                  </a:lnTo>
                  <a:lnTo>
                    <a:pt x="56318" y="298493"/>
                  </a:lnTo>
                  <a:lnTo>
                    <a:pt x="28894" y="266702"/>
                  </a:lnTo>
                  <a:lnTo>
                    <a:pt x="10017" y="229200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7"/>
                  </a:lnTo>
                  <a:lnTo>
                    <a:pt x="7380" y="121679"/>
                  </a:lnTo>
                  <a:lnTo>
                    <a:pt x="24386" y="83315"/>
                  </a:lnTo>
                  <a:lnTo>
                    <a:pt x="50216" y="50216"/>
                  </a:lnTo>
                  <a:lnTo>
                    <a:pt x="83315" y="24386"/>
                  </a:lnTo>
                  <a:lnTo>
                    <a:pt x="121680" y="7380"/>
                  </a:lnTo>
                  <a:lnTo>
                    <a:pt x="163027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4" y="24386"/>
                  </a:lnTo>
                  <a:lnTo>
                    <a:pt x="292683" y="50216"/>
                  </a:lnTo>
                  <a:lnTo>
                    <a:pt x="318513" y="83315"/>
                  </a:lnTo>
                  <a:lnTo>
                    <a:pt x="335519" y="121679"/>
                  </a:lnTo>
                  <a:lnTo>
                    <a:pt x="342694" y="163027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9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4" y="318513"/>
                  </a:lnTo>
                  <a:lnTo>
                    <a:pt x="221219" y="335519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BF38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19124" y="1543050"/>
              <a:ext cx="3324225" cy="171450"/>
            </a:xfrm>
            <a:custGeom>
              <a:avLst/>
              <a:gdLst/>
              <a:ahLst/>
              <a:cxnLst/>
              <a:rect l="l" t="t" r="r" b="b"/>
              <a:pathLst>
                <a:path w="3324225" h="171450">
                  <a:moveTo>
                    <a:pt x="3307700" y="171449"/>
                  </a:moveTo>
                  <a:lnTo>
                    <a:pt x="16523" y="171449"/>
                  </a:lnTo>
                  <a:lnTo>
                    <a:pt x="14093" y="170966"/>
                  </a:lnTo>
                  <a:lnTo>
                    <a:pt x="0" y="154926"/>
                  </a:lnTo>
                  <a:lnTo>
                    <a:pt x="0" y="1523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3307700" y="0"/>
                  </a:lnTo>
                  <a:lnTo>
                    <a:pt x="3324224" y="16523"/>
                  </a:lnTo>
                  <a:lnTo>
                    <a:pt x="3324224" y="154926"/>
                  </a:lnTo>
                  <a:lnTo>
                    <a:pt x="3310130" y="170966"/>
                  </a:lnTo>
                  <a:lnTo>
                    <a:pt x="3307700" y="171449"/>
                  </a:lnTo>
                  <a:close/>
                </a:path>
              </a:pathLst>
            </a:custGeom>
            <a:solidFill>
              <a:srgbClr val="FDEC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19124" y="2000250"/>
              <a:ext cx="3324225" cy="9525"/>
            </a:xfrm>
            <a:custGeom>
              <a:avLst/>
              <a:gdLst/>
              <a:ahLst/>
              <a:cxnLst/>
              <a:rect l="l" t="t" r="r" b="b"/>
              <a:pathLst>
                <a:path w="3324225" h="9525">
                  <a:moveTo>
                    <a:pt x="33242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324224" y="0"/>
                  </a:lnTo>
                  <a:lnTo>
                    <a:pt x="3324224" y="9524"/>
                  </a:lnTo>
                  <a:close/>
                </a:path>
              </a:pathLst>
            </a:custGeom>
            <a:solidFill>
              <a:srgbClr val="DFE6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124" y="2181225"/>
              <a:ext cx="76200" cy="761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124" y="2828925"/>
              <a:ext cx="76200" cy="761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124" y="3295650"/>
              <a:ext cx="76200" cy="761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9124" y="3943350"/>
              <a:ext cx="76200" cy="7619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50170" y="1053465"/>
            <a:ext cx="3662679" cy="33464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60985">
              <a:lnSpc>
                <a:spcPct val="100000"/>
              </a:lnSpc>
              <a:spcBef>
                <a:spcPts val="180"/>
              </a:spcBef>
              <a:tabLst>
                <a:tab pos="606425" algn="l"/>
              </a:tabLst>
            </a:pPr>
            <a:r>
              <a:rPr dirty="0" baseline="-35087" sz="1425" spc="-37" b="1">
                <a:solidFill>
                  <a:srgbClr val="FFFFFF"/>
                </a:solidFill>
                <a:latin typeface="Arial"/>
                <a:cs typeface="Arial"/>
              </a:rPr>
              <a:t>ST</a:t>
            </a:r>
            <a:r>
              <a:rPr dirty="0" baseline="-35087" sz="1425" b="1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Stryker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Mako</a:t>
            </a:r>
            <a:endParaRPr sz="1200">
              <a:latin typeface="Arial"/>
              <a:cs typeface="Arial"/>
            </a:endParaRPr>
          </a:p>
          <a:p>
            <a:pPr marL="607060">
              <a:lnSpc>
                <a:spcPct val="100000"/>
              </a:lnSpc>
              <a:spcBef>
                <a:spcPts val="60"/>
              </a:spcBef>
            </a:pPr>
            <a:r>
              <a:rPr dirty="0" sz="900" spc="-40" i="1">
                <a:solidFill>
                  <a:srgbClr val="545454"/>
                </a:solidFill>
                <a:latin typeface="Arial"/>
                <a:cs typeface="Arial"/>
              </a:rPr>
              <a:t>CT-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based | 36</a:t>
            </a:r>
            <a:r>
              <a:rPr dirty="0" sz="900" spc="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Landmarks |</a:t>
            </a:r>
            <a:r>
              <a:rPr dirty="0" sz="900" spc="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Haptic</a:t>
            </a:r>
            <a:r>
              <a:rPr dirty="0" sz="900" spc="-3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spc="-25" i="1">
                <a:solidFill>
                  <a:srgbClr val="545454"/>
                </a:solidFill>
                <a:latin typeface="Arial"/>
                <a:cs typeface="Arial"/>
              </a:rPr>
              <a:t>Arm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900">
              <a:latin typeface="Arial"/>
              <a:cs typeface="Arial"/>
            </a:endParaRPr>
          </a:p>
          <a:p>
            <a:pPr marL="245110">
              <a:lnSpc>
                <a:spcPct val="100000"/>
              </a:lnSpc>
            </a:pPr>
            <a:r>
              <a:rPr dirty="0" sz="800" b="1">
                <a:solidFill>
                  <a:srgbClr val="BF382A"/>
                </a:solidFill>
                <a:latin typeface="Arial"/>
                <a:cs typeface="Arial"/>
              </a:rPr>
              <a:t>HIGHEST</a:t>
            </a:r>
            <a:r>
              <a:rPr dirty="0" sz="800" spc="75" b="1">
                <a:solidFill>
                  <a:srgbClr val="BF382A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BF382A"/>
                </a:solidFill>
                <a:latin typeface="Arial"/>
                <a:cs typeface="Arial"/>
              </a:rPr>
              <a:t>THREAT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800">
              <a:latin typeface="Arial"/>
              <a:cs typeface="Arial"/>
            </a:endParaRPr>
          </a:p>
          <a:p>
            <a:pPr marL="168910">
              <a:lnSpc>
                <a:spcPct val="100000"/>
              </a:lnSpc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ZB</a:t>
            </a:r>
            <a:r>
              <a:rPr dirty="0" sz="900" spc="2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COUNTER-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STRATEGY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900">
              <a:latin typeface="Arial"/>
              <a:cs typeface="Arial"/>
            </a:endParaRPr>
          </a:p>
          <a:p>
            <a:pPr marL="321310" marR="394970">
              <a:lnSpc>
                <a:spcPct val="118400"/>
              </a:lnSpc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90</a:t>
            </a:r>
            <a:r>
              <a:rPr dirty="0" sz="950" spc="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Landmarks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vs.</a:t>
            </a:r>
            <a:r>
              <a:rPr dirty="0" sz="950" spc="6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36: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Lead</a:t>
            </a:r>
            <a:r>
              <a:rPr dirty="0" sz="95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every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demo</a:t>
            </a:r>
            <a:r>
              <a:rPr dirty="0" sz="95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333333"/>
                </a:solidFill>
                <a:latin typeface="Arial"/>
                <a:cs typeface="Arial"/>
              </a:rPr>
              <a:t>the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landmark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superiority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argument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"more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data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points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333333"/>
                </a:solidFill>
                <a:latin typeface="Arial"/>
                <a:cs typeface="Arial"/>
              </a:rPr>
              <a:t>=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better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outcomes"</a:t>
            </a:r>
            <a:endParaRPr sz="950">
              <a:latin typeface="Arial"/>
              <a:cs typeface="Arial"/>
            </a:endParaRPr>
          </a:p>
          <a:p>
            <a:pPr marL="321310" marR="314325">
              <a:lnSpc>
                <a:spcPct val="118400"/>
              </a:lnSpc>
              <a:spcBef>
                <a:spcPts val="1050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CT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radiation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cost: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Quantify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per-patient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CT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cost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&amp;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333333"/>
                </a:solidFill>
                <a:latin typeface="Arial"/>
                <a:cs typeface="Arial"/>
              </a:rPr>
              <a:t>time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(INR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+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days)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vs.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ROSA's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intraoperative-only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workflow</a:t>
            </a:r>
            <a:endParaRPr sz="950">
              <a:latin typeface="Arial"/>
              <a:cs typeface="Arial"/>
            </a:endParaRPr>
          </a:p>
          <a:p>
            <a:pPr marL="321310" marR="247015">
              <a:lnSpc>
                <a:spcPct val="118400"/>
              </a:lnSpc>
              <a:spcBef>
                <a:spcPts val="975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Registry</a:t>
            </a:r>
            <a:r>
              <a:rPr dirty="0" sz="950" spc="9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proof:</a:t>
            </a:r>
            <a:r>
              <a:rPr dirty="0" sz="950" spc="9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Counter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Mako's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19%</a:t>
            </a:r>
            <a:r>
              <a:rPr dirty="0" sz="950" spc="9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survivorship</a:t>
            </a:r>
            <a:r>
              <a:rPr dirty="0" sz="950" spc="1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claim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ROSA's</a:t>
            </a:r>
            <a:r>
              <a:rPr dirty="0" sz="95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European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RCT</a:t>
            </a:r>
            <a:r>
              <a:rPr dirty="0" sz="9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data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&amp;</a:t>
            </a:r>
            <a:r>
              <a:rPr dirty="0" sz="95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Persona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IQ</a:t>
            </a:r>
            <a:r>
              <a:rPr dirty="0" sz="95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sensor outcomes</a:t>
            </a:r>
            <a:endParaRPr sz="950">
              <a:latin typeface="Arial"/>
              <a:cs typeface="Arial"/>
            </a:endParaRPr>
          </a:p>
          <a:p>
            <a:pPr marL="321310" marR="215265">
              <a:lnSpc>
                <a:spcPct val="118400"/>
              </a:lnSpc>
              <a:spcBef>
                <a:spcPts val="1050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Faster</a:t>
            </a:r>
            <a:r>
              <a:rPr dirty="0" sz="950" spc="9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surgery:</a:t>
            </a:r>
            <a:r>
              <a:rPr dirty="0" sz="950" spc="9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46%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planning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time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reduction</a:t>
            </a:r>
            <a:r>
              <a:rPr dirty="0" sz="950" spc="9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(OptimiZe)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vs.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Mako's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CT</a:t>
            </a:r>
            <a:r>
              <a:rPr dirty="0" sz="950" spc="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planning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burden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shorter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time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333333"/>
                </a:solidFill>
                <a:latin typeface="Arial"/>
                <a:cs typeface="Arial"/>
              </a:rPr>
              <a:t>=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revenue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hospital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276724" y="914400"/>
            <a:ext cx="3657600" cy="5562600"/>
            <a:chOff x="4276724" y="914400"/>
            <a:chExt cx="3657600" cy="5562600"/>
          </a:xfrm>
        </p:grpSpPr>
        <p:sp>
          <p:nvSpPr>
            <p:cNvPr id="23" name="object 23"/>
            <p:cNvSpPr/>
            <p:nvPr/>
          </p:nvSpPr>
          <p:spPr>
            <a:xfrm>
              <a:off x="4281487" y="933450"/>
              <a:ext cx="3648075" cy="5539105"/>
            </a:xfrm>
            <a:custGeom>
              <a:avLst/>
              <a:gdLst/>
              <a:ahLst/>
              <a:cxnLst/>
              <a:rect l="l" t="t" r="r" b="b"/>
              <a:pathLst>
                <a:path w="3648075" h="5539105">
                  <a:moveTo>
                    <a:pt x="3619158" y="5538786"/>
                  </a:moveTo>
                  <a:lnTo>
                    <a:pt x="28916" y="5538786"/>
                  </a:lnTo>
                  <a:lnTo>
                    <a:pt x="24663" y="5537940"/>
                  </a:lnTo>
                  <a:lnTo>
                    <a:pt x="0" y="5509869"/>
                  </a:lnTo>
                  <a:lnTo>
                    <a:pt x="0" y="5505449"/>
                  </a:lnTo>
                  <a:lnTo>
                    <a:pt x="0" y="16523"/>
                  </a:lnTo>
                  <a:lnTo>
                    <a:pt x="28916" y="0"/>
                  </a:lnTo>
                  <a:lnTo>
                    <a:pt x="3619158" y="0"/>
                  </a:lnTo>
                  <a:lnTo>
                    <a:pt x="3648074" y="16523"/>
                  </a:lnTo>
                  <a:lnTo>
                    <a:pt x="3648074" y="5509869"/>
                  </a:lnTo>
                  <a:lnTo>
                    <a:pt x="3623410" y="5537940"/>
                  </a:lnTo>
                  <a:lnTo>
                    <a:pt x="3619158" y="55387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281620" y="914400"/>
              <a:ext cx="3648075" cy="38100"/>
            </a:xfrm>
            <a:custGeom>
              <a:avLst/>
              <a:gdLst/>
              <a:ahLst/>
              <a:cxnLst/>
              <a:rect l="l" t="t" r="r" b="b"/>
              <a:pathLst>
                <a:path w="3648075" h="38100">
                  <a:moveTo>
                    <a:pt x="3643179" y="38099"/>
                  </a:moveTo>
                  <a:lnTo>
                    <a:pt x="4629" y="38099"/>
                  </a:lnTo>
                  <a:lnTo>
                    <a:pt x="0" y="19581"/>
                  </a:lnTo>
                  <a:lnTo>
                    <a:pt x="33204" y="0"/>
                  </a:lnTo>
                  <a:lnTo>
                    <a:pt x="3614604" y="0"/>
                  </a:lnTo>
                  <a:lnTo>
                    <a:pt x="3647809" y="19581"/>
                  </a:lnTo>
                  <a:lnTo>
                    <a:pt x="364317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276712" y="933691"/>
              <a:ext cx="3657600" cy="5543550"/>
            </a:xfrm>
            <a:custGeom>
              <a:avLst/>
              <a:gdLst/>
              <a:ahLst/>
              <a:cxnLst/>
              <a:rect l="l" t="t" r="r" b="b"/>
              <a:pathLst>
                <a:path w="3657600" h="5543550">
                  <a:moveTo>
                    <a:pt x="3657600" y="18821"/>
                  </a:moveTo>
                  <a:lnTo>
                    <a:pt x="3656914" y="11214"/>
                  </a:lnTo>
                  <a:lnTo>
                    <a:pt x="3654818" y="4191"/>
                  </a:lnTo>
                  <a:lnTo>
                    <a:pt x="3652545" y="0"/>
                  </a:lnTo>
                  <a:lnTo>
                    <a:pt x="3647846" y="18821"/>
                  </a:lnTo>
                  <a:lnTo>
                    <a:pt x="3648075" y="18821"/>
                  </a:lnTo>
                  <a:lnTo>
                    <a:pt x="3648075" y="5513108"/>
                  </a:lnTo>
                  <a:lnTo>
                    <a:pt x="3645293" y="5519839"/>
                  </a:lnTo>
                  <a:lnTo>
                    <a:pt x="3639705" y="5525427"/>
                  </a:lnTo>
                  <a:lnTo>
                    <a:pt x="3639235" y="5525897"/>
                  </a:lnTo>
                  <a:lnTo>
                    <a:pt x="3634130" y="5531002"/>
                  </a:lnTo>
                  <a:lnTo>
                    <a:pt x="3627399" y="5533783"/>
                  </a:lnTo>
                  <a:lnTo>
                    <a:pt x="30213" y="5533783"/>
                  </a:lnTo>
                  <a:lnTo>
                    <a:pt x="23482" y="5531002"/>
                  </a:lnTo>
                  <a:lnTo>
                    <a:pt x="18376" y="5525897"/>
                  </a:lnTo>
                  <a:lnTo>
                    <a:pt x="17907" y="5525414"/>
                  </a:lnTo>
                  <a:lnTo>
                    <a:pt x="12319" y="5519839"/>
                  </a:lnTo>
                  <a:lnTo>
                    <a:pt x="9525" y="5513108"/>
                  </a:lnTo>
                  <a:lnTo>
                    <a:pt x="9525" y="18821"/>
                  </a:lnTo>
                  <a:lnTo>
                    <a:pt x="9766" y="18821"/>
                  </a:lnTo>
                  <a:lnTo>
                    <a:pt x="5067" y="0"/>
                  </a:lnTo>
                  <a:lnTo>
                    <a:pt x="2794" y="4191"/>
                  </a:lnTo>
                  <a:lnTo>
                    <a:pt x="698" y="11214"/>
                  </a:lnTo>
                  <a:lnTo>
                    <a:pt x="0" y="18821"/>
                  </a:lnTo>
                  <a:lnTo>
                    <a:pt x="0" y="5505221"/>
                  </a:lnTo>
                  <a:lnTo>
                    <a:pt x="23482" y="5540527"/>
                  </a:lnTo>
                  <a:lnTo>
                    <a:pt x="38100" y="5543321"/>
                  </a:lnTo>
                  <a:lnTo>
                    <a:pt x="3619500" y="5543321"/>
                  </a:lnTo>
                  <a:lnTo>
                    <a:pt x="3627107" y="5542623"/>
                  </a:lnTo>
                  <a:lnTo>
                    <a:pt x="3634130" y="5540527"/>
                  </a:lnTo>
                  <a:lnTo>
                    <a:pt x="3640582" y="5537035"/>
                  </a:lnTo>
                  <a:lnTo>
                    <a:pt x="3644481" y="5533783"/>
                  </a:lnTo>
                  <a:lnTo>
                    <a:pt x="3645916" y="5532590"/>
                  </a:lnTo>
                  <a:lnTo>
                    <a:pt x="3646449" y="5532158"/>
                  </a:lnTo>
                  <a:lnTo>
                    <a:pt x="3651326" y="5526290"/>
                  </a:lnTo>
                  <a:lnTo>
                    <a:pt x="3654818" y="5519839"/>
                  </a:lnTo>
                  <a:lnTo>
                    <a:pt x="3656914" y="5512816"/>
                  </a:lnTo>
                  <a:lnTo>
                    <a:pt x="3657600" y="5505221"/>
                  </a:lnTo>
                  <a:lnTo>
                    <a:pt x="3657600" y="18821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438649" y="10858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7" y="322656"/>
                  </a:lnTo>
                  <a:lnTo>
                    <a:pt x="56317" y="298493"/>
                  </a:lnTo>
                  <a:lnTo>
                    <a:pt x="28893" y="266702"/>
                  </a:lnTo>
                  <a:lnTo>
                    <a:pt x="10017" y="229200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7"/>
                  </a:lnTo>
                  <a:lnTo>
                    <a:pt x="7380" y="121679"/>
                  </a:lnTo>
                  <a:lnTo>
                    <a:pt x="24385" y="83315"/>
                  </a:lnTo>
                  <a:lnTo>
                    <a:pt x="50216" y="50216"/>
                  </a:lnTo>
                  <a:lnTo>
                    <a:pt x="83314" y="24386"/>
                  </a:lnTo>
                  <a:lnTo>
                    <a:pt x="121679" y="7380"/>
                  </a:lnTo>
                  <a:lnTo>
                    <a:pt x="163026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9" y="7380"/>
                  </a:lnTo>
                  <a:lnTo>
                    <a:pt x="259584" y="24386"/>
                  </a:lnTo>
                  <a:lnTo>
                    <a:pt x="292682" y="50216"/>
                  </a:lnTo>
                  <a:lnTo>
                    <a:pt x="318513" y="83315"/>
                  </a:lnTo>
                  <a:lnTo>
                    <a:pt x="335518" y="121679"/>
                  </a:lnTo>
                  <a:lnTo>
                    <a:pt x="342693" y="163027"/>
                  </a:lnTo>
                  <a:lnTo>
                    <a:pt x="342899" y="171449"/>
                  </a:lnTo>
                  <a:lnTo>
                    <a:pt x="342693" y="179872"/>
                  </a:lnTo>
                  <a:lnTo>
                    <a:pt x="335518" y="221219"/>
                  </a:lnTo>
                  <a:lnTo>
                    <a:pt x="318513" y="259584"/>
                  </a:lnTo>
                  <a:lnTo>
                    <a:pt x="292682" y="292683"/>
                  </a:lnTo>
                  <a:lnTo>
                    <a:pt x="259584" y="318513"/>
                  </a:lnTo>
                  <a:lnTo>
                    <a:pt x="221219" y="335519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438649" y="1543050"/>
              <a:ext cx="3333750" cy="171450"/>
            </a:xfrm>
            <a:custGeom>
              <a:avLst/>
              <a:gdLst/>
              <a:ahLst/>
              <a:cxnLst/>
              <a:rect l="l" t="t" r="r" b="b"/>
              <a:pathLst>
                <a:path w="3333750" h="171450">
                  <a:moveTo>
                    <a:pt x="3317225" y="171449"/>
                  </a:moveTo>
                  <a:lnTo>
                    <a:pt x="16523" y="171449"/>
                  </a:lnTo>
                  <a:lnTo>
                    <a:pt x="14093" y="170966"/>
                  </a:lnTo>
                  <a:lnTo>
                    <a:pt x="0" y="154926"/>
                  </a:lnTo>
                  <a:lnTo>
                    <a:pt x="0" y="1523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3317225" y="0"/>
                  </a:lnTo>
                  <a:lnTo>
                    <a:pt x="3333749" y="16523"/>
                  </a:lnTo>
                  <a:lnTo>
                    <a:pt x="3333749" y="154926"/>
                  </a:lnTo>
                  <a:lnTo>
                    <a:pt x="3319654" y="170966"/>
                  </a:lnTo>
                  <a:lnTo>
                    <a:pt x="3317225" y="171449"/>
                  </a:lnTo>
                  <a:close/>
                </a:path>
              </a:pathLst>
            </a:custGeom>
            <a:solidFill>
              <a:srgbClr val="FFF7E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438649" y="200025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33337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333749" y="0"/>
                  </a:lnTo>
                  <a:lnTo>
                    <a:pt x="3333749" y="9524"/>
                  </a:lnTo>
                  <a:close/>
                </a:path>
              </a:pathLst>
            </a:custGeom>
            <a:solidFill>
              <a:srgbClr val="DFE6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8649" y="2181225"/>
              <a:ext cx="76200" cy="761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8649" y="2647950"/>
              <a:ext cx="76200" cy="7619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8649" y="3295650"/>
              <a:ext cx="76200" cy="7619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8649" y="3943350"/>
              <a:ext cx="76200" cy="7619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269695" y="1053465"/>
            <a:ext cx="3672204" cy="334645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74320">
              <a:lnSpc>
                <a:spcPct val="100000"/>
              </a:lnSpc>
              <a:spcBef>
                <a:spcPts val="180"/>
              </a:spcBef>
              <a:tabLst>
                <a:tab pos="609600" algn="l"/>
              </a:tabLst>
            </a:pPr>
            <a:r>
              <a:rPr dirty="0" baseline="-35087" sz="1425" spc="-37" b="1">
                <a:solidFill>
                  <a:srgbClr val="003366"/>
                </a:solidFill>
                <a:latin typeface="Arial"/>
                <a:cs typeface="Arial"/>
              </a:rPr>
              <a:t>JJ</a:t>
            </a:r>
            <a:r>
              <a:rPr dirty="0" baseline="-35087" sz="1425" b="1">
                <a:solidFill>
                  <a:srgbClr val="003366"/>
                </a:solidFill>
                <a:latin typeface="Arial"/>
                <a:cs typeface="Arial"/>
              </a:rPr>
              <a:t>	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J&amp;J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VELYS</a:t>
            </a:r>
            <a:endParaRPr sz="1200">
              <a:latin typeface="Arial"/>
              <a:cs typeface="Arial"/>
            </a:endParaRPr>
          </a:p>
          <a:p>
            <a:pPr marL="609600">
              <a:lnSpc>
                <a:spcPct val="100000"/>
              </a:lnSpc>
              <a:spcBef>
                <a:spcPts val="60"/>
              </a:spcBef>
            </a:pP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Bed-mounted</a:t>
            </a:r>
            <a:r>
              <a:rPr dirty="0" sz="900" spc="-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| TKA</a:t>
            </a:r>
            <a:r>
              <a:rPr dirty="0" sz="900" spc="-3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+</a:t>
            </a:r>
            <a:r>
              <a:rPr dirty="0" sz="900" spc="-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UKA</a:t>
            </a:r>
            <a:r>
              <a:rPr dirty="0" sz="900" spc="-3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|</a:t>
            </a:r>
            <a:r>
              <a:rPr dirty="0" sz="900" spc="-3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spc="-10" i="1">
                <a:solidFill>
                  <a:srgbClr val="545454"/>
                </a:solidFill>
                <a:latin typeface="Arial"/>
                <a:cs typeface="Arial"/>
              </a:rPr>
              <a:t>ACCUBALANCE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900">
              <a:latin typeface="Arial"/>
              <a:cs typeface="Arial"/>
            </a:endParaRPr>
          </a:p>
          <a:p>
            <a:pPr marL="247650">
              <a:lnSpc>
                <a:spcPct val="100000"/>
              </a:lnSpc>
            </a:pPr>
            <a:r>
              <a:rPr dirty="0" sz="800" b="1">
                <a:solidFill>
                  <a:srgbClr val="B8860A"/>
                </a:solidFill>
                <a:latin typeface="Arial"/>
                <a:cs typeface="Arial"/>
              </a:rPr>
              <a:t>MAJOR</a:t>
            </a:r>
            <a:r>
              <a:rPr dirty="0" sz="800" spc="90" b="1">
                <a:solidFill>
                  <a:srgbClr val="B8860A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B8860A"/>
                </a:solidFill>
                <a:latin typeface="Arial"/>
                <a:cs typeface="Arial"/>
              </a:rPr>
              <a:t>THREAT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800">
              <a:latin typeface="Arial"/>
              <a:cs typeface="Arial"/>
            </a:endParaRPr>
          </a:p>
          <a:p>
            <a:pPr marL="171450">
              <a:lnSpc>
                <a:spcPct val="100000"/>
              </a:lnSpc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ZB</a:t>
            </a:r>
            <a:r>
              <a:rPr dirty="0" sz="900" spc="2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COUNTER-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STRATEGY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900">
              <a:latin typeface="Arial"/>
              <a:cs typeface="Arial"/>
            </a:endParaRPr>
          </a:p>
          <a:p>
            <a:pPr marL="323850" marR="170180">
              <a:lnSpc>
                <a:spcPct val="118400"/>
              </a:lnSpc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Footprint</a:t>
            </a:r>
            <a:r>
              <a:rPr dirty="0" sz="950" spc="13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advantage:</a:t>
            </a:r>
            <a:r>
              <a:rPr dirty="0" sz="950" spc="13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ROSA's</a:t>
            </a:r>
            <a:r>
              <a:rPr dirty="0" sz="950" spc="1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dedicated</a:t>
            </a:r>
            <a:r>
              <a:rPr dirty="0" sz="950" spc="1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floor-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based</a:t>
            </a:r>
            <a:r>
              <a:rPr dirty="0" sz="950" spc="50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arm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=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no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bed-compatibility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risk;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stress-free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OR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integration</a:t>
            </a:r>
            <a:endParaRPr sz="950">
              <a:latin typeface="Arial"/>
              <a:cs typeface="Arial"/>
            </a:endParaRPr>
          </a:p>
          <a:p>
            <a:pPr marL="323850" marR="264795">
              <a:lnSpc>
                <a:spcPct val="121700"/>
              </a:lnSpc>
              <a:spcBef>
                <a:spcPts val="935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Full</a:t>
            </a:r>
            <a:r>
              <a:rPr dirty="0" sz="950" spc="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portfolio:</a:t>
            </a:r>
            <a:r>
              <a:rPr dirty="0" sz="950" spc="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VELYS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is</a:t>
            </a:r>
            <a:r>
              <a:rPr dirty="0" sz="950" spc="2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TKA</a:t>
            </a:r>
            <a:r>
              <a:rPr dirty="0" sz="95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+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UKA</a:t>
            </a:r>
            <a:r>
              <a:rPr dirty="0" sz="95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only;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5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covers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TKA,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UKA,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spine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&amp;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hip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one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platform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ROI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hospital </a:t>
            </a:r>
            <a:r>
              <a:rPr dirty="0" sz="950" spc="-25">
                <a:solidFill>
                  <a:srgbClr val="333333"/>
                </a:solidFill>
                <a:latin typeface="Arial"/>
                <a:cs typeface="Arial"/>
              </a:rPr>
              <a:t>CFO</a:t>
            </a:r>
            <a:endParaRPr sz="950">
              <a:latin typeface="Arial"/>
              <a:cs typeface="Arial"/>
            </a:endParaRPr>
          </a:p>
          <a:p>
            <a:pPr marL="323850" marR="216535">
              <a:lnSpc>
                <a:spcPct val="118400"/>
              </a:lnSpc>
              <a:spcBef>
                <a:spcPts val="975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mymobility</a:t>
            </a:r>
            <a:r>
              <a:rPr dirty="0" sz="950" spc="8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+</a:t>
            </a:r>
            <a:r>
              <a:rPr dirty="0" sz="950" spc="8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Persona</a:t>
            </a:r>
            <a:r>
              <a:rPr dirty="0" sz="950" spc="8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IQ:</a:t>
            </a:r>
            <a:r>
              <a:rPr dirty="0" sz="950" spc="8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End-to-end</a:t>
            </a:r>
            <a:r>
              <a:rPr dirty="0" sz="950" spc="8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patient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journey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from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pre-op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app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sensor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data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VELYS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has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333333"/>
                </a:solidFill>
                <a:latin typeface="Arial"/>
                <a:cs typeface="Arial"/>
              </a:rPr>
              <a:t>no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equivalent</a:t>
            </a:r>
            <a:endParaRPr sz="950">
              <a:latin typeface="Arial"/>
              <a:cs typeface="Arial"/>
            </a:endParaRPr>
          </a:p>
          <a:p>
            <a:pPr marL="323850" marR="228600">
              <a:lnSpc>
                <a:spcPct val="118400"/>
              </a:lnSpc>
              <a:spcBef>
                <a:spcPts val="1050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5-Year</a:t>
            </a:r>
            <a:r>
              <a:rPr dirty="0" sz="950" spc="4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Warranty:</a:t>
            </a:r>
            <a:r>
              <a:rPr dirty="0" sz="950" spc="5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Only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50" spc="-1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offers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5-yr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comprehensive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warranty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reduce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CAPEX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risk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objection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for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private hospitals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8105774" y="914400"/>
            <a:ext cx="3648075" cy="5562600"/>
            <a:chOff x="8105774" y="914400"/>
            <a:chExt cx="3648075" cy="5562600"/>
          </a:xfrm>
        </p:grpSpPr>
        <p:sp>
          <p:nvSpPr>
            <p:cNvPr id="35" name="object 35"/>
            <p:cNvSpPr/>
            <p:nvPr/>
          </p:nvSpPr>
          <p:spPr>
            <a:xfrm>
              <a:off x="8110536" y="933450"/>
              <a:ext cx="3638550" cy="5539105"/>
            </a:xfrm>
            <a:custGeom>
              <a:avLst/>
              <a:gdLst/>
              <a:ahLst/>
              <a:cxnLst/>
              <a:rect l="l" t="t" r="r" b="b"/>
              <a:pathLst>
                <a:path w="3638550" h="5539105">
                  <a:moveTo>
                    <a:pt x="3609632" y="5538786"/>
                  </a:moveTo>
                  <a:lnTo>
                    <a:pt x="28916" y="5538786"/>
                  </a:lnTo>
                  <a:lnTo>
                    <a:pt x="24664" y="5537940"/>
                  </a:lnTo>
                  <a:lnTo>
                    <a:pt x="0" y="5509869"/>
                  </a:lnTo>
                  <a:lnTo>
                    <a:pt x="0" y="5505449"/>
                  </a:lnTo>
                  <a:lnTo>
                    <a:pt x="0" y="16523"/>
                  </a:lnTo>
                  <a:lnTo>
                    <a:pt x="28916" y="0"/>
                  </a:lnTo>
                  <a:lnTo>
                    <a:pt x="3609632" y="0"/>
                  </a:lnTo>
                  <a:lnTo>
                    <a:pt x="3638549" y="16523"/>
                  </a:lnTo>
                  <a:lnTo>
                    <a:pt x="3638549" y="5509869"/>
                  </a:lnTo>
                  <a:lnTo>
                    <a:pt x="3613885" y="5537940"/>
                  </a:lnTo>
                  <a:lnTo>
                    <a:pt x="3609632" y="55387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110669" y="914400"/>
              <a:ext cx="3638550" cy="38100"/>
            </a:xfrm>
            <a:custGeom>
              <a:avLst/>
              <a:gdLst/>
              <a:ahLst/>
              <a:cxnLst/>
              <a:rect l="l" t="t" r="r" b="b"/>
              <a:pathLst>
                <a:path w="3638550" h="38100">
                  <a:moveTo>
                    <a:pt x="3633654" y="38099"/>
                  </a:moveTo>
                  <a:lnTo>
                    <a:pt x="4629" y="38099"/>
                  </a:lnTo>
                  <a:lnTo>
                    <a:pt x="0" y="19580"/>
                  </a:lnTo>
                  <a:lnTo>
                    <a:pt x="33204" y="0"/>
                  </a:lnTo>
                  <a:lnTo>
                    <a:pt x="3605079" y="0"/>
                  </a:lnTo>
                  <a:lnTo>
                    <a:pt x="3638283" y="19583"/>
                  </a:lnTo>
                  <a:lnTo>
                    <a:pt x="3633654" y="380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8105762" y="933691"/>
              <a:ext cx="3648075" cy="5543550"/>
            </a:xfrm>
            <a:custGeom>
              <a:avLst/>
              <a:gdLst/>
              <a:ahLst/>
              <a:cxnLst/>
              <a:rect l="l" t="t" r="r" b="b"/>
              <a:pathLst>
                <a:path w="3648075" h="5543550">
                  <a:moveTo>
                    <a:pt x="3648075" y="18821"/>
                  </a:moveTo>
                  <a:lnTo>
                    <a:pt x="3647389" y="11214"/>
                  </a:lnTo>
                  <a:lnTo>
                    <a:pt x="3645293" y="4191"/>
                  </a:lnTo>
                  <a:lnTo>
                    <a:pt x="3643020" y="0"/>
                  </a:lnTo>
                  <a:lnTo>
                    <a:pt x="3638321" y="18821"/>
                  </a:lnTo>
                  <a:lnTo>
                    <a:pt x="3638550" y="18821"/>
                  </a:lnTo>
                  <a:lnTo>
                    <a:pt x="3638550" y="5513108"/>
                  </a:lnTo>
                  <a:lnTo>
                    <a:pt x="3635768" y="5519839"/>
                  </a:lnTo>
                  <a:lnTo>
                    <a:pt x="3630180" y="5525427"/>
                  </a:lnTo>
                  <a:lnTo>
                    <a:pt x="3629710" y="5525897"/>
                  </a:lnTo>
                  <a:lnTo>
                    <a:pt x="3624605" y="5531002"/>
                  </a:lnTo>
                  <a:lnTo>
                    <a:pt x="3617874" y="5533783"/>
                  </a:lnTo>
                  <a:lnTo>
                    <a:pt x="30213" y="5533783"/>
                  </a:lnTo>
                  <a:lnTo>
                    <a:pt x="23482" y="5531002"/>
                  </a:lnTo>
                  <a:lnTo>
                    <a:pt x="18376" y="5525897"/>
                  </a:lnTo>
                  <a:lnTo>
                    <a:pt x="17907" y="5525414"/>
                  </a:lnTo>
                  <a:lnTo>
                    <a:pt x="12319" y="5519839"/>
                  </a:lnTo>
                  <a:lnTo>
                    <a:pt x="9525" y="5513108"/>
                  </a:lnTo>
                  <a:lnTo>
                    <a:pt x="9525" y="18821"/>
                  </a:lnTo>
                  <a:lnTo>
                    <a:pt x="9766" y="18821"/>
                  </a:lnTo>
                  <a:lnTo>
                    <a:pt x="5067" y="0"/>
                  </a:lnTo>
                  <a:lnTo>
                    <a:pt x="2794" y="4191"/>
                  </a:lnTo>
                  <a:lnTo>
                    <a:pt x="698" y="11214"/>
                  </a:lnTo>
                  <a:lnTo>
                    <a:pt x="0" y="18821"/>
                  </a:lnTo>
                  <a:lnTo>
                    <a:pt x="0" y="5505221"/>
                  </a:lnTo>
                  <a:lnTo>
                    <a:pt x="23482" y="5540527"/>
                  </a:lnTo>
                  <a:lnTo>
                    <a:pt x="38100" y="5543321"/>
                  </a:lnTo>
                  <a:lnTo>
                    <a:pt x="3609975" y="5543321"/>
                  </a:lnTo>
                  <a:lnTo>
                    <a:pt x="3617582" y="5542623"/>
                  </a:lnTo>
                  <a:lnTo>
                    <a:pt x="3624605" y="5540527"/>
                  </a:lnTo>
                  <a:lnTo>
                    <a:pt x="3631057" y="5537035"/>
                  </a:lnTo>
                  <a:lnTo>
                    <a:pt x="3634956" y="5533783"/>
                  </a:lnTo>
                  <a:lnTo>
                    <a:pt x="3636391" y="5532590"/>
                  </a:lnTo>
                  <a:lnTo>
                    <a:pt x="3636924" y="5532158"/>
                  </a:lnTo>
                  <a:lnTo>
                    <a:pt x="3641801" y="5526290"/>
                  </a:lnTo>
                  <a:lnTo>
                    <a:pt x="3645293" y="5519839"/>
                  </a:lnTo>
                  <a:lnTo>
                    <a:pt x="3647389" y="5512816"/>
                  </a:lnTo>
                  <a:lnTo>
                    <a:pt x="3648075" y="5505221"/>
                  </a:lnTo>
                  <a:lnTo>
                    <a:pt x="3648075" y="18821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267699" y="10858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9780" y="337760"/>
                  </a:lnTo>
                  <a:lnTo>
                    <a:pt x="90626" y="322656"/>
                  </a:lnTo>
                  <a:lnTo>
                    <a:pt x="56317" y="298493"/>
                  </a:lnTo>
                  <a:lnTo>
                    <a:pt x="28893" y="266702"/>
                  </a:lnTo>
                  <a:lnTo>
                    <a:pt x="10017" y="229200"/>
                  </a:lnTo>
                  <a:lnTo>
                    <a:pt x="823" y="188255"/>
                  </a:lnTo>
                  <a:lnTo>
                    <a:pt x="0" y="171449"/>
                  </a:lnTo>
                  <a:lnTo>
                    <a:pt x="205" y="163027"/>
                  </a:lnTo>
                  <a:lnTo>
                    <a:pt x="7379" y="121679"/>
                  </a:lnTo>
                  <a:lnTo>
                    <a:pt x="24385" y="83315"/>
                  </a:lnTo>
                  <a:lnTo>
                    <a:pt x="50216" y="50216"/>
                  </a:lnTo>
                  <a:lnTo>
                    <a:pt x="83313" y="24386"/>
                  </a:lnTo>
                  <a:lnTo>
                    <a:pt x="121679" y="7380"/>
                  </a:lnTo>
                  <a:lnTo>
                    <a:pt x="163026" y="205"/>
                  </a:lnTo>
                  <a:lnTo>
                    <a:pt x="171449" y="0"/>
                  </a:lnTo>
                  <a:lnTo>
                    <a:pt x="179872" y="205"/>
                  </a:lnTo>
                  <a:lnTo>
                    <a:pt x="221218" y="7380"/>
                  </a:lnTo>
                  <a:lnTo>
                    <a:pt x="259583" y="24386"/>
                  </a:lnTo>
                  <a:lnTo>
                    <a:pt x="292683" y="50216"/>
                  </a:lnTo>
                  <a:lnTo>
                    <a:pt x="318513" y="83315"/>
                  </a:lnTo>
                  <a:lnTo>
                    <a:pt x="335518" y="121679"/>
                  </a:lnTo>
                  <a:lnTo>
                    <a:pt x="342694" y="163027"/>
                  </a:lnTo>
                  <a:lnTo>
                    <a:pt x="342899" y="171449"/>
                  </a:lnTo>
                  <a:lnTo>
                    <a:pt x="342694" y="179872"/>
                  </a:lnTo>
                  <a:lnTo>
                    <a:pt x="335518" y="221219"/>
                  </a:lnTo>
                  <a:lnTo>
                    <a:pt x="318513" y="259584"/>
                  </a:lnTo>
                  <a:lnTo>
                    <a:pt x="292683" y="292683"/>
                  </a:lnTo>
                  <a:lnTo>
                    <a:pt x="259583" y="318513"/>
                  </a:lnTo>
                  <a:lnTo>
                    <a:pt x="221218" y="335519"/>
                  </a:lnTo>
                  <a:lnTo>
                    <a:pt x="179872" y="342693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8267699" y="1543050"/>
              <a:ext cx="3324225" cy="171450"/>
            </a:xfrm>
            <a:custGeom>
              <a:avLst/>
              <a:gdLst/>
              <a:ahLst/>
              <a:cxnLst/>
              <a:rect l="l" t="t" r="r" b="b"/>
              <a:pathLst>
                <a:path w="3324225" h="171450">
                  <a:moveTo>
                    <a:pt x="3307699" y="171449"/>
                  </a:moveTo>
                  <a:lnTo>
                    <a:pt x="16523" y="171449"/>
                  </a:lnTo>
                  <a:lnTo>
                    <a:pt x="14093" y="170966"/>
                  </a:lnTo>
                  <a:lnTo>
                    <a:pt x="0" y="154926"/>
                  </a:lnTo>
                  <a:lnTo>
                    <a:pt x="0" y="1523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3307699" y="0"/>
                  </a:lnTo>
                  <a:lnTo>
                    <a:pt x="3324224" y="16523"/>
                  </a:lnTo>
                  <a:lnTo>
                    <a:pt x="3324224" y="154926"/>
                  </a:lnTo>
                  <a:lnTo>
                    <a:pt x="3310129" y="170966"/>
                  </a:lnTo>
                  <a:lnTo>
                    <a:pt x="3307699" y="171449"/>
                  </a:lnTo>
                  <a:close/>
                </a:path>
              </a:pathLst>
            </a:custGeom>
            <a:solidFill>
              <a:srgbClr val="E9F4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267699" y="2000250"/>
              <a:ext cx="3324225" cy="9525"/>
            </a:xfrm>
            <a:custGeom>
              <a:avLst/>
              <a:gdLst/>
              <a:ahLst/>
              <a:cxnLst/>
              <a:rect l="l" t="t" r="r" b="b"/>
              <a:pathLst>
                <a:path w="3324225" h="9525">
                  <a:moveTo>
                    <a:pt x="3324224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3324224" y="0"/>
                  </a:lnTo>
                  <a:lnTo>
                    <a:pt x="3324224" y="9524"/>
                  </a:lnTo>
                  <a:close/>
                </a:path>
              </a:pathLst>
            </a:custGeom>
            <a:solidFill>
              <a:srgbClr val="DFE6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7699" y="2181225"/>
              <a:ext cx="76200" cy="7619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7699" y="2828925"/>
              <a:ext cx="76200" cy="7619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7699" y="3467100"/>
              <a:ext cx="76200" cy="7619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67699" y="4114800"/>
              <a:ext cx="76200" cy="76199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8098745" y="1053465"/>
            <a:ext cx="3662679" cy="3517900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250825">
              <a:lnSpc>
                <a:spcPct val="100000"/>
              </a:lnSpc>
              <a:spcBef>
                <a:spcPts val="180"/>
              </a:spcBef>
              <a:tabLst>
                <a:tab pos="603250" algn="l"/>
              </a:tabLst>
            </a:pPr>
            <a:r>
              <a:rPr dirty="0" baseline="-35087" sz="1425" spc="-37" b="1">
                <a:solidFill>
                  <a:srgbClr val="FFFFFF"/>
                </a:solidFill>
                <a:latin typeface="Arial"/>
                <a:cs typeface="Arial"/>
              </a:rPr>
              <a:t>SN</a:t>
            </a:r>
            <a:r>
              <a:rPr dirty="0" baseline="-35087" sz="1425" b="1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S&amp;N 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CORI</a:t>
            </a:r>
            <a:endParaRPr sz="1200">
              <a:latin typeface="Arial"/>
              <a:cs typeface="Arial"/>
            </a:endParaRPr>
          </a:p>
          <a:p>
            <a:pPr marL="603250">
              <a:lnSpc>
                <a:spcPct val="100000"/>
              </a:lnSpc>
              <a:spcBef>
                <a:spcPts val="60"/>
              </a:spcBef>
            </a:pP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Handheld</a:t>
            </a:r>
            <a:r>
              <a:rPr dirty="0" sz="900" spc="-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| Image-agnostic</a:t>
            </a:r>
            <a:r>
              <a:rPr dirty="0" sz="900" spc="-5" i="1">
                <a:solidFill>
                  <a:srgbClr val="545454"/>
                </a:solidFill>
                <a:latin typeface="Arial"/>
                <a:cs typeface="Arial"/>
              </a:rPr>
              <a:t> </a:t>
            </a:r>
            <a:r>
              <a:rPr dirty="0" sz="900" i="1">
                <a:solidFill>
                  <a:srgbClr val="545454"/>
                </a:solidFill>
                <a:latin typeface="Arial"/>
                <a:cs typeface="Arial"/>
              </a:rPr>
              <a:t>| </a:t>
            </a:r>
            <a:r>
              <a:rPr dirty="0" sz="900" spc="-10" i="1">
                <a:solidFill>
                  <a:srgbClr val="545454"/>
                </a:solidFill>
                <a:latin typeface="Arial"/>
                <a:cs typeface="Arial"/>
              </a:rPr>
              <a:t>TKA+UKA+Revision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9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dirty="0" sz="800" b="1">
                <a:solidFill>
                  <a:srgbClr val="1A794A"/>
                </a:solidFill>
                <a:latin typeface="Arial"/>
                <a:cs typeface="Arial"/>
              </a:rPr>
              <a:t>EMERGING</a:t>
            </a:r>
            <a:r>
              <a:rPr dirty="0" sz="800" spc="90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1A794A"/>
                </a:solidFill>
                <a:latin typeface="Arial"/>
                <a:cs typeface="Arial"/>
              </a:rPr>
              <a:t>THREAT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8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ZB</a:t>
            </a:r>
            <a:r>
              <a:rPr dirty="0" sz="900" spc="2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COUNTER-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STRATEGY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900">
              <a:latin typeface="Arial"/>
              <a:cs typeface="Arial"/>
            </a:endParaRPr>
          </a:p>
          <a:p>
            <a:pPr algn="just" marL="317500" marR="311785">
              <a:lnSpc>
                <a:spcPct val="118400"/>
              </a:lnSpc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Full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robot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vs.</a:t>
            </a:r>
            <a:r>
              <a:rPr dirty="0" sz="950" spc="7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hand-held:</a:t>
            </a:r>
            <a:r>
              <a:rPr dirty="0" sz="950" spc="7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CORI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=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assisted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cutting,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333333"/>
                </a:solidFill>
                <a:latin typeface="Arial"/>
                <a:cs typeface="Arial"/>
              </a:rPr>
              <a:t>not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true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robotics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ROSA's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haptic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arm</a:t>
            </a:r>
            <a:r>
              <a:rPr dirty="0" sz="950" spc="7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provides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quantified precision</a:t>
            </a:r>
            <a:endParaRPr sz="950">
              <a:latin typeface="Arial"/>
              <a:cs typeface="Arial"/>
            </a:endParaRPr>
          </a:p>
          <a:p>
            <a:pPr marL="317500" marR="184150">
              <a:lnSpc>
                <a:spcPct val="118400"/>
              </a:lnSpc>
              <a:spcBef>
                <a:spcPts val="1050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Clinical evidence depth: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 backed by 800+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peer-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reviewed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studies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(shared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with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Mako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family);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CORI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clinical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data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limited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950" spc="4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India</a:t>
            </a:r>
            <a:endParaRPr sz="950">
              <a:latin typeface="Arial"/>
              <a:cs typeface="Arial"/>
            </a:endParaRPr>
          </a:p>
          <a:p>
            <a:pPr algn="just" marL="317500" marR="315595">
              <a:lnSpc>
                <a:spcPct val="121700"/>
              </a:lnSpc>
              <a:spcBef>
                <a:spcPts val="935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Cost</a:t>
            </a:r>
            <a:r>
              <a:rPr dirty="0" sz="950" spc="7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positioning:</a:t>
            </a:r>
            <a:r>
              <a:rPr dirty="0" sz="950" spc="7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tier-2/3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cities</a:t>
            </a:r>
            <a:r>
              <a:rPr dirty="0" sz="950" spc="8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where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CORI</a:t>
            </a:r>
            <a:r>
              <a:rPr dirty="0" sz="950" spc="7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targets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price-sensitive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segments,</a:t>
            </a:r>
            <a:r>
              <a:rPr dirty="0" sz="95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deploy</a:t>
            </a:r>
            <a:r>
              <a:rPr dirty="0" sz="950" spc="10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50" spc="3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rental/seeding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model</a:t>
            </a:r>
            <a:r>
              <a:rPr dirty="0" sz="950" spc="6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to</a:t>
            </a:r>
            <a:r>
              <a:rPr dirty="0" sz="95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match</a:t>
            </a:r>
            <a:r>
              <a:rPr dirty="0" sz="950" spc="6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CAPEX</a:t>
            </a:r>
            <a:endParaRPr sz="950">
              <a:latin typeface="Arial"/>
              <a:cs typeface="Arial"/>
            </a:endParaRPr>
          </a:p>
          <a:p>
            <a:pPr marL="317500" marR="342900">
              <a:lnSpc>
                <a:spcPct val="118400"/>
              </a:lnSpc>
              <a:spcBef>
                <a:spcPts val="975"/>
              </a:spcBef>
            </a:pP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Recon</a:t>
            </a:r>
            <a:r>
              <a:rPr dirty="0" sz="950" spc="1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333333"/>
                </a:solidFill>
                <a:latin typeface="Arial"/>
                <a:cs typeface="Arial"/>
              </a:rPr>
              <a:t>pull-through:</a:t>
            </a:r>
            <a:r>
              <a:rPr dirty="0" sz="950" spc="110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50" spc="4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inherently</a:t>
            </a:r>
            <a:r>
              <a:rPr dirty="0" sz="950" spc="11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drives</a:t>
            </a:r>
            <a:r>
              <a:rPr dirty="0" sz="950" spc="114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Persona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Knee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implant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volume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CORI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does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not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lock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in</a:t>
            </a:r>
            <a:r>
              <a:rPr dirty="0" sz="950" spc="5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333333"/>
                </a:solidFill>
                <a:latin typeface="Arial"/>
                <a:cs typeface="Arial"/>
              </a:rPr>
              <a:t>S&amp;N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implants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333333"/>
                </a:solidFill>
                <a:latin typeface="Arial"/>
                <a:cs typeface="Arial"/>
              </a:rPr>
              <a:t>as</a:t>
            </a:r>
            <a:r>
              <a:rPr dirty="0" sz="950" spc="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333333"/>
                </a:solidFill>
                <a:latin typeface="Arial"/>
                <a:cs typeface="Arial"/>
              </a:rPr>
              <a:t>strongly</a:t>
            </a:r>
            <a:endParaRPr sz="95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0" y="6591300"/>
            <a:ext cx="12204700" cy="266700"/>
          </a:xfrm>
          <a:custGeom>
            <a:avLst/>
            <a:gdLst/>
            <a:ahLst/>
            <a:cxnLst/>
            <a:rect l="l" t="t" r="r" b="b"/>
            <a:pathLst>
              <a:path w="12204700" h="266700">
                <a:moveTo>
                  <a:pt x="12204192" y="266699"/>
                </a:moveTo>
                <a:lnTo>
                  <a:pt x="0" y="266700"/>
                </a:lnTo>
                <a:lnTo>
                  <a:pt x="0" y="0"/>
                </a:lnTo>
                <a:lnTo>
                  <a:pt x="12204192" y="0"/>
                </a:lnTo>
                <a:lnTo>
                  <a:pt x="12204192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444500" y="6635750"/>
            <a:ext cx="348678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Zimmer</a:t>
            </a:r>
            <a:r>
              <a:rPr dirty="0" sz="800" spc="50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ZBEdge Analytics</a:t>
            </a:r>
            <a:r>
              <a:rPr dirty="0" sz="800" spc="5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Confidential</a:t>
            </a:r>
            <a:r>
              <a:rPr dirty="0" sz="800" spc="5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Strategic</a:t>
            </a:r>
            <a:r>
              <a:rPr dirty="0" sz="800" spc="5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9AB3CC"/>
                </a:solidFill>
                <a:latin typeface="Arial"/>
                <a:cs typeface="Arial"/>
              </a:rPr>
              <a:t>Document</a:t>
            </a:r>
            <a:endParaRPr sz="8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420722" y="6635750"/>
            <a:ext cx="34607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16</a:t>
            </a:r>
            <a:r>
              <a:rPr dirty="0" sz="800" spc="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/</a:t>
            </a:r>
            <a:r>
              <a:rPr dirty="0" sz="800" spc="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F0A500"/>
                </a:solidFill>
                <a:latin typeface="Arial"/>
                <a:cs typeface="Arial"/>
              </a:rPr>
              <a:t>18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201525" cy="6864984"/>
          </a:xfrm>
          <a:custGeom>
            <a:avLst/>
            <a:gdLst/>
            <a:ahLst/>
            <a:cxnLst/>
            <a:rect l="l" t="t" r="r" b="b"/>
            <a:pathLst>
              <a:path w="12201525" h="6864984">
                <a:moveTo>
                  <a:pt x="0" y="6864858"/>
                </a:moveTo>
                <a:lnTo>
                  <a:pt x="0" y="0"/>
                </a:lnTo>
                <a:lnTo>
                  <a:pt x="12201523" y="0"/>
                </a:lnTo>
                <a:lnTo>
                  <a:pt x="12201523" y="6864858"/>
                </a:lnTo>
                <a:lnTo>
                  <a:pt x="0" y="6864858"/>
                </a:lnTo>
                <a:close/>
              </a:path>
            </a:pathLst>
          </a:custGeom>
          <a:solidFill>
            <a:srgbClr val="F1F5F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204700" cy="676275"/>
            <a:chOff x="0" y="0"/>
            <a:chExt cx="12204700" cy="67627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204700" cy="95250"/>
            </a:xfrm>
            <a:custGeom>
              <a:avLst/>
              <a:gdLst/>
              <a:ahLst/>
              <a:cxnLst/>
              <a:rect l="l" t="t" r="r" b="b"/>
              <a:pathLst>
                <a:path w="12204700" h="95250">
                  <a:moveTo>
                    <a:pt x="12204191" y="95249"/>
                  </a:moveTo>
                  <a:lnTo>
                    <a:pt x="0" y="95249"/>
                  </a:lnTo>
                  <a:lnTo>
                    <a:pt x="0" y="0"/>
                  </a:lnTo>
                  <a:lnTo>
                    <a:pt x="12204191" y="0"/>
                  </a:lnTo>
                  <a:lnTo>
                    <a:pt x="12204191" y="952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95250"/>
              <a:ext cx="12204700" cy="38100"/>
            </a:xfrm>
            <a:custGeom>
              <a:avLst/>
              <a:gdLst/>
              <a:ahLst/>
              <a:cxnLst/>
              <a:rect l="l" t="t" r="r" b="b"/>
              <a:pathLst>
                <a:path w="12204700" h="38100">
                  <a:moveTo>
                    <a:pt x="12204191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204191" y="0"/>
                  </a:lnTo>
                  <a:lnTo>
                    <a:pt x="12204191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133350"/>
              <a:ext cx="12204700" cy="542925"/>
            </a:xfrm>
            <a:custGeom>
              <a:avLst/>
              <a:gdLst/>
              <a:ahLst/>
              <a:cxnLst/>
              <a:rect l="l" t="t" r="r" b="b"/>
              <a:pathLst>
                <a:path w="12204700" h="542925">
                  <a:moveTo>
                    <a:pt x="12204191" y="542924"/>
                  </a:moveTo>
                  <a:lnTo>
                    <a:pt x="0" y="542924"/>
                  </a:lnTo>
                  <a:lnTo>
                    <a:pt x="0" y="0"/>
                  </a:lnTo>
                  <a:lnTo>
                    <a:pt x="12204191" y="0"/>
                  </a:lnTo>
                  <a:lnTo>
                    <a:pt x="12204191" y="5429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44500" y="234950"/>
            <a:ext cx="6726555" cy="3225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10"/>
              <a:t>90-</a:t>
            </a:r>
            <a:r>
              <a:rPr dirty="0" sz="1950"/>
              <a:t>Day</a:t>
            </a:r>
            <a:r>
              <a:rPr dirty="0" sz="1950" spc="-35"/>
              <a:t> </a:t>
            </a:r>
            <a:r>
              <a:rPr dirty="0" sz="1950"/>
              <a:t>Combined</a:t>
            </a:r>
            <a:r>
              <a:rPr dirty="0" sz="1950" spc="-35"/>
              <a:t> </a:t>
            </a:r>
            <a:r>
              <a:rPr dirty="0" sz="1950"/>
              <a:t>KPI</a:t>
            </a:r>
            <a:r>
              <a:rPr dirty="0" sz="1950" spc="-30"/>
              <a:t> </a:t>
            </a:r>
            <a:r>
              <a:rPr dirty="0" sz="1950" spc="-10"/>
              <a:t>Tracker</a:t>
            </a:r>
            <a:r>
              <a:rPr dirty="0" sz="1950" spc="-35"/>
              <a:t> </a:t>
            </a:r>
            <a:r>
              <a:rPr dirty="0" sz="1950"/>
              <a:t>—</a:t>
            </a:r>
            <a:r>
              <a:rPr dirty="0" sz="1950" spc="-30"/>
              <a:t> </a:t>
            </a:r>
            <a:r>
              <a:rPr dirty="0" sz="1950"/>
              <a:t>Revival</a:t>
            </a:r>
            <a:r>
              <a:rPr dirty="0" sz="1950" spc="-35"/>
              <a:t> </a:t>
            </a:r>
            <a:r>
              <a:rPr dirty="0" sz="1950"/>
              <a:t>+</a:t>
            </a:r>
            <a:r>
              <a:rPr dirty="0" sz="1950" spc="-30"/>
              <a:t> </a:t>
            </a:r>
            <a:r>
              <a:rPr dirty="0" sz="1950"/>
              <a:t>ROSA</a:t>
            </a:r>
            <a:r>
              <a:rPr dirty="0" sz="1950" spc="-105"/>
              <a:t> </a:t>
            </a:r>
            <a:r>
              <a:rPr dirty="0" sz="1950" spc="-10"/>
              <a:t>Metrics</a:t>
            </a:r>
            <a:endParaRPr sz="1950"/>
          </a:p>
        </p:txBody>
      </p:sp>
      <p:sp>
        <p:nvSpPr>
          <p:cNvPr id="8" name="object 8"/>
          <p:cNvSpPr/>
          <p:nvPr/>
        </p:nvSpPr>
        <p:spPr>
          <a:xfrm>
            <a:off x="10791822" y="314325"/>
            <a:ext cx="962025" cy="209550"/>
          </a:xfrm>
          <a:custGeom>
            <a:avLst/>
            <a:gdLst/>
            <a:ahLst/>
            <a:cxnLst/>
            <a:rect l="l" t="t" r="r" b="b"/>
            <a:pathLst>
              <a:path w="962025" h="209550">
                <a:moveTo>
                  <a:pt x="945501" y="209549"/>
                </a:moveTo>
                <a:lnTo>
                  <a:pt x="16524" y="209549"/>
                </a:lnTo>
                <a:lnTo>
                  <a:pt x="14094" y="209066"/>
                </a:lnTo>
                <a:lnTo>
                  <a:pt x="0" y="193026"/>
                </a:lnTo>
                <a:lnTo>
                  <a:pt x="1" y="190499"/>
                </a:lnTo>
                <a:lnTo>
                  <a:pt x="0" y="16523"/>
                </a:lnTo>
                <a:lnTo>
                  <a:pt x="16524" y="0"/>
                </a:lnTo>
                <a:lnTo>
                  <a:pt x="945501" y="0"/>
                </a:lnTo>
                <a:lnTo>
                  <a:pt x="962024" y="16523"/>
                </a:lnTo>
                <a:lnTo>
                  <a:pt x="962024" y="193026"/>
                </a:lnTo>
                <a:lnTo>
                  <a:pt x="947931" y="209066"/>
                </a:lnTo>
                <a:lnTo>
                  <a:pt x="945501" y="2095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0917087" y="330200"/>
            <a:ext cx="7118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SYNTHESIS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500" y="787400"/>
            <a:ext cx="138239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900" spc="2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ROBOTICS</a:t>
            </a:r>
            <a:r>
              <a:rPr dirty="0" sz="900" spc="3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20" b="1">
                <a:solidFill>
                  <a:srgbClr val="003366"/>
                </a:solidFill>
                <a:latin typeface="Arial"/>
                <a:cs typeface="Arial"/>
              </a:rPr>
              <a:t>KPIS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7199" y="1076325"/>
            <a:ext cx="2181225" cy="695325"/>
            <a:chOff x="457199" y="1076325"/>
            <a:chExt cx="2181225" cy="695325"/>
          </a:xfrm>
        </p:grpSpPr>
        <p:sp>
          <p:nvSpPr>
            <p:cNvPr id="12" name="object 12"/>
            <p:cNvSpPr/>
            <p:nvPr/>
          </p:nvSpPr>
          <p:spPr>
            <a:xfrm>
              <a:off x="476249" y="1081088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30" h="685800">
                  <a:moveTo>
                    <a:pt x="2136757" y="685799"/>
                  </a:moveTo>
                  <a:lnTo>
                    <a:pt x="8261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1" y="0"/>
                  </a:lnTo>
                  <a:lnTo>
                    <a:pt x="2136757" y="0"/>
                  </a:lnTo>
                  <a:lnTo>
                    <a:pt x="2157412" y="20654"/>
                  </a:lnTo>
                  <a:lnTo>
                    <a:pt x="2157412" y="665145"/>
                  </a:lnTo>
                  <a:lnTo>
                    <a:pt x="2139795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70395" y="1076337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59647" y="686955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7199" y="1079673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1" y="688629"/>
                  </a:moveTo>
                  <a:lnTo>
                    <a:pt x="2789" y="678027"/>
                  </a:lnTo>
                  <a:lnTo>
                    <a:pt x="0" y="671292"/>
                  </a:lnTo>
                  <a:lnTo>
                    <a:pt x="0" y="17336"/>
                  </a:lnTo>
                  <a:lnTo>
                    <a:pt x="2789" y="10601"/>
                  </a:lnTo>
                  <a:lnTo>
                    <a:pt x="13391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1" y="68862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95299" y="1149350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4300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ROSA</a:t>
            </a:r>
            <a:r>
              <a:rPr dirty="0" sz="800" spc="8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CASES</a:t>
            </a:r>
            <a:r>
              <a:rPr dirty="0" sz="800" spc="13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—</a:t>
            </a:r>
            <a:r>
              <a:rPr dirty="0" sz="800" spc="13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DAY</a:t>
            </a:r>
            <a:r>
              <a:rPr dirty="0" sz="800" spc="10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666666"/>
                </a:solidFill>
                <a:latin typeface="Arial"/>
                <a:cs typeface="Arial"/>
              </a:rPr>
              <a:t>90</a:t>
            </a:r>
            <a:endParaRPr sz="800">
              <a:latin typeface="Arial"/>
              <a:cs typeface="Arial"/>
            </a:endParaRPr>
          </a:p>
          <a:p>
            <a:pPr marL="114300">
              <a:lnSpc>
                <a:spcPts val="1795"/>
              </a:lnSpc>
            </a:pPr>
            <a:r>
              <a:rPr dirty="0" sz="1500" spc="-25" b="1">
                <a:solidFill>
                  <a:srgbClr val="B8860A"/>
                </a:solidFill>
                <a:latin typeface="Arial"/>
                <a:cs typeface="Arial"/>
              </a:rPr>
              <a:t>30+</a:t>
            </a:r>
            <a:endParaRPr sz="15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Evaluated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cases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in</a:t>
            </a:r>
            <a:r>
              <a:rPr dirty="0" sz="800" spc="5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78787"/>
                </a:solidFill>
                <a:latin typeface="Arial"/>
                <a:cs typeface="Arial"/>
              </a:rPr>
              <a:t>pipeline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33674" y="1076325"/>
            <a:ext cx="2181225" cy="695325"/>
            <a:chOff x="2733674" y="1076325"/>
            <a:chExt cx="2181225" cy="695325"/>
          </a:xfrm>
        </p:grpSpPr>
        <p:sp>
          <p:nvSpPr>
            <p:cNvPr id="17" name="object 17"/>
            <p:cNvSpPr/>
            <p:nvPr/>
          </p:nvSpPr>
          <p:spPr>
            <a:xfrm>
              <a:off x="2752724" y="1081088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29" h="685800">
                  <a:moveTo>
                    <a:pt x="2136757" y="685799"/>
                  </a:moveTo>
                  <a:lnTo>
                    <a:pt x="8261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1" y="0"/>
                  </a:lnTo>
                  <a:lnTo>
                    <a:pt x="2136757" y="0"/>
                  </a:lnTo>
                  <a:lnTo>
                    <a:pt x="2157412" y="20654"/>
                  </a:lnTo>
                  <a:lnTo>
                    <a:pt x="2157412" y="665145"/>
                  </a:lnTo>
                  <a:lnTo>
                    <a:pt x="2139795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746870" y="1076337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59647" y="686955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733674" y="1079673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1" y="688629"/>
                  </a:moveTo>
                  <a:lnTo>
                    <a:pt x="2789" y="678027"/>
                  </a:lnTo>
                  <a:lnTo>
                    <a:pt x="0" y="671292"/>
                  </a:lnTo>
                  <a:lnTo>
                    <a:pt x="0" y="17336"/>
                  </a:lnTo>
                  <a:lnTo>
                    <a:pt x="2789" y="10601"/>
                  </a:lnTo>
                  <a:lnTo>
                    <a:pt x="13390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1" y="68862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2771774" y="1149350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5570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EVALUATION</a:t>
            </a:r>
            <a:r>
              <a:rPr dirty="0" sz="800" spc="24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666666"/>
                </a:solidFill>
                <a:latin typeface="Arial"/>
                <a:cs typeface="Arial"/>
              </a:rPr>
              <a:t>CLOSURES</a:t>
            </a:r>
            <a:endParaRPr sz="800">
              <a:latin typeface="Arial"/>
              <a:cs typeface="Arial"/>
            </a:endParaRPr>
          </a:p>
          <a:p>
            <a:pPr marL="115570">
              <a:lnSpc>
                <a:spcPts val="1795"/>
              </a:lnSpc>
            </a:pPr>
            <a:r>
              <a:rPr dirty="0" sz="1500" spc="-25" b="1">
                <a:solidFill>
                  <a:srgbClr val="B8860A"/>
                </a:solidFill>
                <a:latin typeface="Arial"/>
                <a:cs typeface="Arial"/>
              </a:rPr>
              <a:t>6+</a:t>
            </a:r>
            <a:endParaRPr sz="1500">
              <a:latin typeface="Arial"/>
              <a:cs typeface="Arial"/>
            </a:endParaRPr>
          </a:p>
          <a:p>
            <a:pPr marL="115570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Signed</a:t>
            </a:r>
            <a:r>
              <a:rPr dirty="0" sz="800" spc="6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evaluation</a:t>
            </a:r>
            <a:r>
              <a:rPr dirty="0" sz="800" spc="6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78787"/>
                </a:solidFill>
                <a:latin typeface="Arial"/>
                <a:cs typeface="Arial"/>
              </a:rPr>
              <a:t>agreements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010149" y="1076325"/>
            <a:ext cx="2190750" cy="695325"/>
            <a:chOff x="5010149" y="1076325"/>
            <a:chExt cx="2190750" cy="695325"/>
          </a:xfrm>
        </p:grpSpPr>
        <p:sp>
          <p:nvSpPr>
            <p:cNvPr id="22" name="object 22"/>
            <p:cNvSpPr/>
            <p:nvPr/>
          </p:nvSpPr>
          <p:spPr>
            <a:xfrm>
              <a:off x="5029199" y="1081088"/>
              <a:ext cx="2167255" cy="685800"/>
            </a:xfrm>
            <a:custGeom>
              <a:avLst/>
              <a:gdLst/>
              <a:ahLst/>
              <a:cxnLst/>
              <a:rect l="l" t="t" r="r" b="b"/>
              <a:pathLst>
                <a:path w="2167254" h="685800">
                  <a:moveTo>
                    <a:pt x="2146282" y="685799"/>
                  </a:moveTo>
                  <a:lnTo>
                    <a:pt x="8262" y="685799"/>
                  </a:lnTo>
                  <a:lnTo>
                    <a:pt x="7047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2" y="0"/>
                  </a:lnTo>
                  <a:lnTo>
                    <a:pt x="2146282" y="0"/>
                  </a:lnTo>
                  <a:lnTo>
                    <a:pt x="2166937" y="20654"/>
                  </a:lnTo>
                  <a:lnTo>
                    <a:pt x="2166937" y="665145"/>
                  </a:lnTo>
                  <a:lnTo>
                    <a:pt x="2149319" y="685195"/>
                  </a:lnTo>
                  <a:lnTo>
                    <a:pt x="2146282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023345" y="1076337"/>
              <a:ext cx="2178050" cy="695325"/>
            </a:xfrm>
            <a:custGeom>
              <a:avLst/>
              <a:gdLst/>
              <a:ahLst/>
              <a:cxnLst/>
              <a:rect l="l" t="t" r="r" b="b"/>
              <a:pathLst>
                <a:path w="2178050" h="695325">
                  <a:moveTo>
                    <a:pt x="2177542" y="20675"/>
                  </a:moveTo>
                  <a:lnTo>
                    <a:pt x="2174760" y="13944"/>
                  </a:lnTo>
                  <a:lnTo>
                    <a:pt x="2169642" y="8851"/>
                  </a:lnTo>
                  <a:lnTo>
                    <a:pt x="2169172" y="8369"/>
                  </a:lnTo>
                  <a:lnTo>
                    <a:pt x="2163597" y="2781"/>
                  </a:lnTo>
                  <a:lnTo>
                    <a:pt x="2156866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54237" y="9525"/>
                  </a:lnTo>
                  <a:lnTo>
                    <a:pt x="2158720" y="11379"/>
                  </a:lnTo>
                  <a:lnTo>
                    <a:pt x="2162441" y="15100"/>
                  </a:lnTo>
                  <a:lnTo>
                    <a:pt x="2166162" y="18821"/>
                  </a:lnTo>
                  <a:lnTo>
                    <a:pt x="2168017" y="23304"/>
                  </a:lnTo>
                  <a:lnTo>
                    <a:pt x="2168017" y="672007"/>
                  </a:lnTo>
                  <a:lnTo>
                    <a:pt x="2166162" y="676490"/>
                  </a:lnTo>
                  <a:lnTo>
                    <a:pt x="2162441" y="680212"/>
                  </a:lnTo>
                  <a:lnTo>
                    <a:pt x="2158720" y="683933"/>
                  </a:lnTo>
                  <a:lnTo>
                    <a:pt x="2154237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56866" y="695325"/>
                  </a:lnTo>
                  <a:lnTo>
                    <a:pt x="2163597" y="692531"/>
                  </a:lnTo>
                  <a:lnTo>
                    <a:pt x="2169655" y="686473"/>
                  </a:lnTo>
                  <a:lnTo>
                    <a:pt x="2174760" y="681367"/>
                  </a:lnTo>
                  <a:lnTo>
                    <a:pt x="2177542" y="674636"/>
                  </a:lnTo>
                  <a:lnTo>
                    <a:pt x="2177542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010149" y="1079673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0" y="688629"/>
                  </a:moveTo>
                  <a:lnTo>
                    <a:pt x="2789" y="678027"/>
                  </a:lnTo>
                  <a:lnTo>
                    <a:pt x="0" y="671292"/>
                  </a:lnTo>
                  <a:lnTo>
                    <a:pt x="0" y="17336"/>
                  </a:lnTo>
                  <a:lnTo>
                    <a:pt x="2789" y="10601"/>
                  </a:lnTo>
                  <a:lnTo>
                    <a:pt x="13390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0" y="68862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5048249" y="1149350"/>
            <a:ext cx="2138045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7475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KOL</a:t>
            </a:r>
            <a:r>
              <a:rPr dirty="0" sz="800" spc="19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SURGEONS</a:t>
            </a:r>
            <a:r>
              <a:rPr dirty="0" sz="800" spc="22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666666"/>
                </a:solidFill>
                <a:latin typeface="Arial"/>
                <a:cs typeface="Arial"/>
              </a:rPr>
              <a:t>ENROLLED</a:t>
            </a:r>
            <a:endParaRPr sz="800">
              <a:latin typeface="Arial"/>
              <a:cs typeface="Arial"/>
            </a:endParaRPr>
          </a:p>
          <a:p>
            <a:pPr marL="117475">
              <a:lnSpc>
                <a:spcPts val="1795"/>
              </a:lnSpc>
            </a:pPr>
            <a:r>
              <a:rPr dirty="0" sz="1500" spc="-25" b="1">
                <a:solidFill>
                  <a:srgbClr val="B8860A"/>
                </a:solidFill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ROSA</a:t>
            </a:r>
            <a:r>
              <a:rPr dirty="0" sz="800" spc="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OptimiZe</a:t>
            </a:r>
            <a:r>
              <a:rPr dirty="0" sz="800" spc="7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78787"/>
                </a:solidFill>
                <a:latin typeface="Arial"/>
                <a:cs typeface="Arial"/>
              </a:rPr>
              <a:t>programme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296149" y="1076325"/>
            <a:ext cx="2181225" cy="695325"/>
            <a:chOff x="7296149" y="1076325"/>
            <a:chExt cx="2181225" cy="695325"/>
          </a:xfrm>
        </p:grpSpPr>
        <p:sp>
          <p:nvSpPr>
            <p:cNvPr id="27" name="object 27"/>
            <p:cNvSpPr/>
            <p:nvPr/>
          </p:nvSpPr>
          <p:spPr>
            <a:xfrm>
              <a:off x="7315198" y="1081088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29" h="685800">
                  <a:moveTo>
                    <a:pt x="2136757" y="685799"/>
                  </a:moveTo>
                  <a:lnTo>
                    <a:pt x="8262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2" y="0"/>
                  </a:lnTo>
                  <a:lnTo>
                    <a:pt x="2136757" y="0"/>
                  </a:lnTo>
                  <a:lnTo>
                    <a:pt x="2157412" y="20654"/>
                  </a:lnTo>
                  <a:lnTo>
                    <a:pt x="2157412" y="665145"/>
                  </a:lnTo>
                  <a:lnTo>
                    <a:pt x="2139794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7309345" y="1076337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296149" y="1079673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0" y="688629"/>
                  </a:moveTo>
                  <a:lnTo>
                    <a:pt x="2788" y="678028"/>
                  </a:lnTo>
                  <a:lnTo>
                    <a:pt x="0" y="671293"/>
                  </a:lnTo>
                  <a:lnTo>
                    <a:pt x="0" y="17336"/>
                  </a:lnTo>
                  <a:lnTo>
                    <a:pt x="2788" y="10601"/>
                  </a:lnTo>
                  <a:lnTo>
                    <a:pt x="13390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0" y="68862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7334249" y="1149350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09855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DEMO-TO-EVAL</a:t>
            </a:r>
            <a:r>
              <a:rPr dirty="0" sz="800" spc="34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666666"/>
                </a:solidFill>
                <a:latin typeface="Arial"/>
                <a:cs typeface="Arial"/>
              </a:rPr>
              <a:t>RATE</a:t>
            </a:r>
            <a:endParaRPr sz="800">
              <a:latin typeface="Arial"/>
              <a:cs typeface="Arial"/>
            </a:endParaRPr>
          </a:p>
          <a:p>
            <a:pPr marL="109855">
              <a:lnSpc>
                <a:spcPts val="1795"/>
              </a:lnSpc>
            </a:pPr>
            <a:r>
              <a:rPr dirty="0" sz="1500" spc="-25" b="1">
                <a:solidFill>
                  <a:srgbClr val="B8860A"/>
                </a:solidFill>
                <a:latin typeface="Arial"/>
                <a:cs typeface="Arial"/>
              </a:rPr>
              <a:t>40%</a:t>
            </a:r>
            <a:endParaRPr sz="1500">
              <a:latin typeface="Arial"/>
              <a:cs typeface="Arial"/>
            </a:endParaRPr>
          </a:p>
          <a:p>
            <a:pPr marL="109855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Demo</a:t>
            </a:r>
            <a:r>
              <a:rPr dirty="0" sz="800" spc="4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sites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converting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to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878787"/>
                </a:solidFill>
                <a:latin typeface="Arial"/>
                <a:cs typeface="Arial"/>
              </a:rPr>
              <a:t>eval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572624" y="1076325"/>
            <a:ext cx="2181225" cy="695325"/>
            <a:chOff x="9572624" y="1076325"/>
            <a:chExt cx="2181225" cy="695325"/>
          </a:xfrm>
        </p:grpSpPr>
        <p:sp>
          <p:nvSpPr>
            <p:cNvPr id="32" name="object 32"/>
            <p:cNvSpPr/>
            <p:nvPr/>
          </p:nvSpPr>
          <p:spPr>
            <a:xfrm>
              <a:off x="9591673" y="1081088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29" h="685800">
                  <a:moveTo>
                    <a:pt x="2136757" y="685799"/>
                  </a:moveTo>
                  <a:lnTo>
                    <a:pt x="8261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1" y="0"/>
                  </a:lnTo>
                  <a:lnTo>
                    <a:pt x="2136757" y="0"/>
                  </a:lnTo>
                  <a:lnTo>
                    <a:pt x="2157411" y="20654"/>
                  </a:lnTo>
                  <a:lnTo>
                    <a:pt x="2157411" y="665145"/>
                  </a:lnTo>
                  <a:lnTo>
                    <a:pt x="2139794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9585820" y="1076337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9572624" y="1079673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89" y="688630"/>
                  </a:moveTo>
                  <a:lnTo>
                    <a:pt x="2788" y="678028"/>
                  </a:lnTo>
                  <a:lnTo>
                    <a:pt x="0" y="671293"/>
                  </a:lnTo>
                  <a:lnTo>
                    <a:pt x="0" y="17336"/>
                  </a:lnTo>
                  <a:lnTo>
                    <a:pt x="2788" y="10601"/>
                  </a:lnTo>
                  <a:lnTo>
                    <a:pt x="13389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89" y="68863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9610724" y="1149350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1760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PLANNING</a:t>
            </a:r>
            <a:r>
              <a:rPr dirty="0" sz="800" spc="15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TAT</a:t>
            </a:r>
            <a:r>
              <a:rPr dirty="0" sz="800" spc="16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666666"/>
                </a:solidFill>
                <a:latin typeface="Arial"/>
                <a:cs typeface="Arial"/>
              </a:rPr>
              <a:t>(OPTIMIZE)</a:t>
            </a:r>
            <a:endParaRPr sz="800">
              <a:latin typeface="Arial"/>
              <a:cs typeface="Arial"/>
            </a:endParaRPr>
          </a:p>
          <a:p>
            <a:pPr marL="111760">
              <a:lnSpc>
                <a:spcPts val="1795"/>
              </a:lnSpc>
            </a:pPr>
            <a:r>
              <a:rPr dirty="0" sz="1500" b="1">
                <a:solidFill>
                  <a:srgbClr val="B8860A"/>
                </a:solidFill>
                <a:latin typeface="Arial"/>
                <a:cs typeface="Arial"/>
              </a:rPr>
              <a:t>46%</a:t>
            </a:r>
            <a:r>
              <a:rPr dirty="0" sz="1500" spc="-35" b="1">
                <a:solidFill>
                  <a:srgbClr val="B8860A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B8860A"/>
                </a:solidFill>
                <a:latin typeface="Arial"/>
                <a:cs typeface="Arial"/>
              </a:rPr>
              <a:t>less</a:t>
            </a:r>
            <a:endParaRPr sz="1500">
              <a:latin typeface="Arial"/>
              <a:cs typeface="Arial"/>
            </a:endParaRPr>
          </a:p>
          <a:p>
            <a:pPr marL="111760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vs.</a:t>
            </a:r>
            <a:r>
              <a:rPr dirty="0" sz="800" spc="6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pre-OptimiZe</a:t>
            </a:r>
            <a:r>
              <a:rPr dirty="0" sz="800" spc="6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78787"/>
                </a:solidFill>
                <a:latin typeface="Arial"/>
                <a:cs typeface="Arial"/>
              </a:rPr>
              <a:t>baseline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57199" y="1924050"/>
            <a:ext cx="4838700" cy="9525"/>
          </a:xfrm>
          <a:custGeom>
            <a:avLst/>
            <a:gdLst/>
            <a:ahLst/>
            <a:cxnLst/>
            <a:rect l="l" t="t" r="r" b="b"/>
            <a:pathLst>
              <a:path w="4838700" h="9525">
                <a:moveTo>
                  <a:pt x="4838699" y="9524"/>
                </a:moveTo>
                <a:lnTo>
                  <a:pt x="0" y="9524"/>
                </a:lnTo>
                <a:lnTo>
                  <a:pt x="0" y="0"/>
                </a:lnTo>
                <a:lnTo>
                  <a:pt x="4838699" y="0"/>
                </a:lnTo>
                <a:lnTo>
                  <a:pt x="4838699" y="9524"/>
                </a:lnTo>
                <a:close/>
              </a:path>
            </a:pathLst>
          </a:custGeom>
          <a:solidFill>
            <a:srgbClr val="D0D8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357762" y="1835150"/>
            <a:ext cx="149098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spc="1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800" spc="2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10" b="1">
                <a:solidFill>
                  <a:srgbClr val="003366"/>
                </a:solidFill>
                <a:latin typeface="Arial"/>
                <a:cs typeface="Arial"/>
              </a:rPr>
              <a:t>+</a:t>
            </a:r>
            <a:r>
              <a:rPr dirty="0" sz="800" spc="2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1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800" spc="2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003366"/>
                </a:solidFill>
                <a:latin typeface="Arial"/>
                <a:cs typeface="Arial"/>
              </a:rPr>
              <a:t>KPIS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915149" y="1924050"/>
            <a:ext cx="4838700" cy="9525"/>
          </a:xfrm>
          <a:custGeom>
            <a:avLst/>
            <a:gdLst/>
            <a:ahLst/>
            <a:cxnLst/>
            <a:rect l="l" t="t" r="r" b="b"/>
            <a:pathLst>
              <a:path w="4838700" h="9525">
                <a:moveTo>
                  <a:pt x="4838699" y="9524"/>
                </a:moveTo>
                <a:lnTo>
                  <a:pt x="0" y="9524"/>
                </a:lnTo>
                <a:lnTo>
                  <a:pt x="0" y="0"/>
                </a:lnTo>
                <a:lnTo>
                  <a:pt x="4838699" y="0"/>
                </a:lnTo>
                <a:lnTo>
                  <a:pt x="4838699" y="9524"/>
                </a:lnTo>
                <a:close/>
              </a:path>
            </a:pathLst>
          </a:custGeom>
          <a:solidFill>
            <a:srgbClr val="D0D8E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9" name="object 39"/>
          <p:cNvGrpSpPr/>
          <p:nvPr/>
        </p:nvGrpSpPr>
        <p:grpSpPr>
          <a:xfrm>
            <a:off x="457199" y="2076450"/>
            <a:ext cx="2181225" cy="695325"/>
            <a:chOff x="457199" y="2076450"/>
            <a:chExt cx="2181225" cy="695325"/>
          </a:xfrm>
        </p:grpSpPr>
        <p:sp>
          <p:nvSpPr>
            <p:cNvPr id="40" name="object 40"/>
            <p:cNvSpPr/>
            <p:nvPr/>
          </p:nvSpPr>
          <p:spPr>
            <a:xfrm>
              <a:off x="476249" y="2081213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30" h="685800">
                  <a:moveTo>
                    <a:pt x="2136757" y="685799"/>
                  </a:moveTo>
                  <a:lnTo>
                    <a:pt x="8261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1" y="0"/>
                  </a:lnTo>
                  <a:lnTo>
                    <a:pt x="2136757" y="0"/>
                  </a:lnTo>
                  <a:lnTo>
                    <a:pt x="2157412" y="20654"/>
                  </a:lnTo>
                  <a:lnTo>
                    <a:pt x="2157412" y="665145"/>
                  </a:lnTo>
                  <a:lnTo>
                    <a:pt x="2139795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470395" y="2076462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59647" y="686955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57199" y="2079798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1" y="688629"/>
                  </a:moveTo>
                  <a:lnTo>
                    <a:pt x="2789" y="678027"/>
                  </a:lnTo>
                  <a:lnTo>
                    <a:pt x="0" y="671292"/>
                  </a:lnTo>
                  <a:lnTo>
                    <a:pt x="0" y="17336"/>
                  </a:lnTo>
                  <a:lnTo>
                    <a:pt x="2789" y="10601"/>
                  </a:lnTo>
                  <a:lnTo>
                    <a:pt x="13391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1" y="68862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495299" y="2149475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4300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IMPLANT</a:t>
            </a:r>
            <a:r>
              <a:rPr dirty="0" sz="800" spc="26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800" spc="26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666666"/>
                </a:solidFill>
                <a:latin typeface="Arial"/>
                <a:cs typeface="Arial"/>
              </a:rPr>
              <a:t>Q1</a:t>
            </a:r>
            <a:endParaRPr sz="800">
              <a:latin typeface="Arial"/>
              <a:cs typeface="Arial"/>
            </a:endParaRPr>
          </a:p>
          <a:p>
            <a:pPr marL="114300">
              <a:lnSpc>
                <a:spcPts val="1795"/>
              </a:lnSpc>
            </a:pPr>
            <a:r>
              <a:rPr dirty="0" sz="1500" spc="-20" b="1">
                <a:solidFill>
                  <a:srgbClr val="1A794A"/>
                </a:solidFill>
                <a:latin typeface="Arial"/>
                <a:cs typeface="Arial"/>
              </a:rPr>
              <a:t>+15%</a:t>
            </a:r>
            <a:endParaRPr sz="1500">
              <a:latin typeface="Arial"/>
              <a:cs typeface="Arial"/>
            </a:endParaRPr>
          </a:p>
          <a:p>
            <a:pPr marL="114300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vs.</a:t>
            </a:r>
            <a:r>
              <a:rPr dirty="0" sz="800" spc="4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same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quarter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prior</a:t>
            </a:r>
            <a:r>
              <a:rPr dirty="0" sz="800" spc="4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878787"/>
                </a:solidFill>
                <a:latin typeface="Arial"/>
                <a:cs typeface="Arial"/>
              </a:rPr>
              <a:t>year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733674" y="2076450"/>
            <a:ext cx="2181225" cy="695325"/>
            <a:chOff x="2733674" y="2076450"/>
            <a:chExt cx="2181225" cy="695325"/>
          </a:xfrm>
        </p:grpSpPr>
        <p:sp>
          <p:nvSpPr>
            <p:cNvPr id="45" name="object 45"/>
            <p:cNvSpPr/>
            <p:nvPr/>
          </p:nvSpPr>
          <p:spPr>
            <a:xfrm>
              <a:off x="2752724" y="2081213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29" h="685800">
                  <a:moveTo>
                    <a:pt x="2136757" y="685799"/>
                  </a:moveTo>
                  <a:lnTo>
                    <a:pt x="8261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1" y="0"/>
                  </a:lnTo>
                  <a:lnTo>
                    <a:pt x="2136757" y="0"/>
                  </a:lnTo>
                  <a:lnTo>
                    <a:pt x="2157412" y="20654"/>
                  </a:lnTo>
                  <a:lnTo>
                    <a:pt x="2157412" y="665145"/>
                  </a:lnTo>
                  <a:lnTo>
                    <a:pt x="2139795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2746870" y="2076462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59647" y="686955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2733674" y="2079798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1" y="688629"/>
                  </a:moveTo>
                  <a:lnTo>
                    <a:pt x="2789" y="678027"/>
                  </a:lnTo>
                  <a:lnTo>
                    <a:pt x="0" y="671292"/>
                  </a:lnTo>
                  <a:lnTo>
                    <a:pt x="0" y="17336"/>
                  </a:lnTo>
                  <a:lnTo>
                    <a:pt x="2789" y="10601"/>
                  </a:lnTo>
                  <a:lnTo>
                    <a:pt x="13390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1" y="68862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2771774" y="2149475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5570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PULL-THROUGH</a:t>
            </a:r>
            <a:r>
              <a:rPr dirty="0" sz="800" spc="44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20" b="1">
                <a:solidFill>
                  <a:srgbClr val="666666"/>
                </a:solidFill>
                <a:latin typeface="Arial"/>
                <a:cs typeface="Arial"/>
              </a:rPr>
              <a:t>RATIO</a:t>
            </a:r>
            <a:endParaRPr sz="800">
              <a:latin typeface="Arial"/>
              <a:cs typeface="Arial"/>
            </a:endParaRPr>
          </a:p>
          <a:p>
            <a:pPr marL="115570">
              <a:lnSpc>
                <a:spcPts val="1795"/>
              </a:lnSpc>
            </a:pPr>
            <a:r>
              <a:rPr dirty="0" sz="1500" spc="-25" b="1">
                <a:solidFill>
                  <a:srgbClr val="1A794A"/>
                </a:solidFill>
                <a:latin typeface="Arial"/>
                <a:cs typeface="Arial"/>
              </a:rPr>
              <a:t>1:8</a:t>
            </a:r>
            <a:endParaRPr sz="1500">
              <a:latin typeface="Arial"/>
              <a:cs typeface="Arial"/>
            </a:endParaRPr>
          </a:p>
          <a:p>
            <a:pPr marL="115570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1</a:t>
            </a:r>
            <a:r>
              <a:rPr dirty="0" sz="800" spc="3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ROSA</a:t>
            </a:r>
            <a:r>
              <a:rPr dirty="0" sz="800" spc="-2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case</a:t>
            </a:r>
            <a:r>
              <a:rPr dirty="0" sz="800" spc="3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=</a:t>
            </a:r>
            <a:r>
              <a:rPr dirty="0" sz="800" spc="3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8</a:t>
            </a:r>
            <a:r>
              <a:rPr dirty="0" sz="800" spc="3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implant</a:t>
            </a:r>
            <a:r>
              <a:rPr dirty="0" sz="800" spc="3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878787"/>
                </a:solidFill>
                <a:latin typeface="Arial"/>
                <a:cs typeface="Arial"/>
              </a:rPr>
              <a:t>sets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010149" y="2076450"/>
            <a:ext cx="2190750" cy="695325"/>
            <a:chOff x="5010149" y="2076450"/>
            <a:chExt cx="2190750" cy="695325"/>
          </a:xfrm>
        </p:grpSpPr>
        <p:sp>
          <p:nvSpPr>
            <p:cNvPr id="50" name="object 50"/>
            <p:cNvSpPr/>
            <p:nvPr/>
          </p:nvSpPr>
          <p:spPr>
            <a:xfrm>
              <a:off x="5029199" y="2081213"/>
              <a:ext cx="2167255" cy="685800"/>
            </a:xfrm>
            <a:custGeom>
              <a:avLst/>
              <a:gdLst/>
              <a:ahLst/>
              <a:cxnLst/>
              <a:rect l="l" t="t" r="r" b="b"/>
              <a:pathLst>
                <a:path w="2167254" h="685800">
                  <a:moveTo>
                    <a:pt x="2146282" y="685799"/>
                  </a:moveTo>
                  <a:lnTo>
                    <a:pt x="8262" y="685799"/>
                  </a:lnTo>
                  <a:lnTo>
                    <a:pt x="7047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2" y="0"/>
                  </a:lnTo>
                  <a:lnTo>
                    <a:pt x="2146282" y="0"/>
                  </a:lnTo>
                  <a:lnTo>
                    <a:pt x="2166937" y="20654"/>
                  </a:lnTo>
                  <a:lnTo>
                    <a:pt x="2166937" y="665145"/>
                  </a:lnTo>
                  <a:lnTo>
                    <a:pt x="2149319" y="685195"/>
                  </a:lnTo>
                  <a:lnTo>
                    <a:pt x="2146282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023345" y="2076462"/>
              <a:ext cx="2178050" cy="695325"/>
            </a:xfrm>
            <a:custGeom>
              <a:avLst/>
              <a:gdLst/>
              <a:ahLst/>
              <a:cxnLst/>
              <a:rect l="l" t="t" r="r" b="b"/>
              <a:pathLst>
                <a:path w="2178050" h="695325">
                  <a:moveTo>
                    <a:pt x="2177542" y="20675"/>
                  </a:moveTo>
                  <a:lnTo>
                    <a:pt x="2174760" y="13944"/>
                  </a:lnTo>
                  <a:lnTo>
                    <a:pt x="2169642" y="8851"/>
                  </a:lnTo>
                  <a:lnTo>
                    <a:pt x="2169172" y="8369"/>
                  </a:lnTo>
                  <a:lnTo>
                    <a:pt x="2163597" y="2781"/>
                  </a:lnTo>
                  <a:lnTo>
                    <a:pt x="2156866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54237" y="9525"/>
                  </a:lnTo>
                  <a:lnTo>
                    <a:pt x="2158720" y="11379"/>
                  </a:lnTo>
                  <a:lnTo>
                    <a:pt x="2162441" y="15100"/>
                  </a:lnTo>
                  <a:lnTo>
                    <a:pt x="2166162" y="18821"/>
                  </a:lnTo>
                  <a:lnTo>
                    <a:pt x="2168017" y="23304"/>
                  </a:lnTo>
                  <a:lnTo>
                    <a:pt x="2168017" y="672007"/>
                  </a:lnTo>
                  <a:lnTo>
                    <a:pt x="2166162" y="676490"/>
                  </a:lnTo>
                  <a:lnTo>
                    <a:pt x="2162441" y="680212"/>
                  </a:lnTo>
                  <a:lnTo>
                    <a:pt x="2158720" y="683933"/>
                  </a:lnTo>
                  <a:lnTo>
                    <a:pt x="2154237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56866" y="695325"/>
                  </a:lnTo>
                  <a:lnTo>
                    <a:pt x="2163597" y="692531"/>
                  </a:lnTo>
                  <a:lnTo>
                    <a:pt x="2169655" y="686473"/>
                  </a:lnTo>
                  <a:lnTo>
                    <a:pt x="2174760" y="681367"/>
                  </a:lnTo>
                  <a:lnTo>
                    <a:pt x="2177542" y="674636"/>
                  </a:lnTo>
                  <a:lnTo>
                    <a:pt x="2177542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010149" y="2079798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0" y="688629"/>
                  </a:moveTo>
                  <a:lnTo>
                    <a:pt x="2789" y="678027"/>
                  </a:lnTo>
                  <a:lnTo>
                    <a:pt x="0" y="671292"/>
                  </a:lnTo>
                  <a:lnTo>
                    <a:pt x="0" y="17336"/>
                  </a:lnTo>
                  <a:lnTo>
                    <a:pt x="2789" y="10601"/>
                  </a:lnTo>
                  <a:lnTo>
                    <a:pt x="13390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0" y="68862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5048249" y="2149475"/>
            <a:ext cx="2138045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7475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QUOTATION</a:t>
            </a:r>
            <a:r>
              <a:rPr dirty="0" sz="800" spc="21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666666"/>
                </a:solidFill>
                <a:latin typeface="Arial"/>
                <a:cs typeface="Arial"/>
              </a:rPr>
              <a:t>TAT</a:t>
            </a:r>
            <a:endParaRPr sz="800">
              <a:latin typeface="Arial"/>
              <a:cs typeface="Arial"/>
            </a:endParaRPr>
          </a:p>
          <a:p>
            <a:pPr marL="117475">
              <a:lnSpc>
                <a:spcPts val="1795"/>
              </a:lnSpc>
            </a:pPr>
            <a:r>
              <a:rPr dirty="0" sz="1500" b="1">
                <a:solidFill>
                  <a:srgbClr val="1A794A"/>
                </a:solidFill>
                <a:latin typeface="Arial"/>
                <a:cs typeface="Arial"/>
              </a:rPr>
              <a:t>&lt;</a:t>
            </a:r>
            <a:r>
              <a:rPr dirty="0" sz="1500" spc="-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1A794A"/>
                </a:solidFill>
                <a:latin typeface="Arial"/>
                <a:cs typeface="Arial"/>
              </a:rPr>
              <a:t>2</a:t>
            </a:r>
            <a:r>
              <a:rPr dirty="0" sz="1500" spc="-5" b="1">
                <a:solidFill>
                  <a:srgbClr val="1A794A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1A794A"/>
                </a:solidFill>
                <a:latin typeface="Arial"/>
                <a:cs typeface="Arial"/>
              </a:rPr>
              <a:t>days</a:t>
            </a:r>
            <a:endParaRPr sz="1500">
              <a:latin typeface="Arial"/>
              <a:cs typeface="Arial"/>
            </a:endParaRPr>
          </a:p>
          <a:p>
            <a:pPr marL="117475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End-to-end</a:t>
            </a:r>
            <a:r>
              <a:rPr dirty="0" sz="800" spc="5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(was</a:t>
            </a:r>
            <a:r>
              <a:rPr dirty="0" sz="800" spc="5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30</a:t>
            </a:r>
            <a:r>
              <a:rPr dirty="0" sz="800" spc="5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878787"/>
                </a:solidFill>
                <a:latin typeface="Arial"/>
                <a:cs typeface="Arial"/>
              </a:rPr>
              <a:t>days)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7296149" y="2076450"/>
            <a:ext cx="2181225" cy="695325"/>
            <a:chOff x="7296149" y="2076450"/>
            <a:chExt cx="2181225" cy="695325"/>
          </a:xfrm>
        </p:grpSpPr>
        <p:sp>
          <p:nvSpPr>
            <p:cNvPr id="55" name="object 55"/>
            <p:cNvSpPr/>
            <p:nvPr/>
          </p:nvSpPr>
          <p:spPr>
            <a:xfrm>
              <a:off x="7315198" y="2081213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29" h="685800">
                  <a:moveTo>
                    <a:pt x="2136757" y="685799"/>
                  </a:moveTo>
                  <a:lnTo>
                    <a:pt x="8262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2" y="0"/>
                  </a:lnTo>
                  <a:lnTo>
                    <a:pt x="2136757" y="0"/>
                  </a:lnTo>
                  <a:lnTo>
                    <a:pt x="2157412" y="20654"/>
                  </a:lnTo>
                  <a:lnTo>
                    <a:pt x="2157412" y="665145"/>
                  </a:lnTo>
                  <a:lnTo>
                    <a:pt x="2139794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7309345" y="2076462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7296149" y="2079798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0" y="688629"/>
                  </a:moveTo>
                  <a:lnTo>
                    <a:pt x="2788" y="678028"/>
                  </a:lnTo>
                  <a:lnTo>
                    <a:pt x="0" y="671293"/>
                  </a:lnTo>
                  <a:lnTo>
                    <a:pt x="0" y="17336"/>
                  </a:lnTo>
                  <a:lnTo>
                    <a:pt x="2788" y="10601"/>
                  </a:lnTo>
                  <a:lnTo>
                    <a:pt x="13390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0" y="68862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/>
          <p:nvPr/>
        </p:nvSpPr>
        <p:spPr>
          <a:xfrm>
            <a:off x="7334249" y="2149475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09855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CORPORATE</a:t>
            </a:r>
            <a:r>
              <a:rPr dirty="0" sz="800" spc="26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HOSPITAL</a:t>
            </a:r>
            <a:r>
              <a:rPr dirty="0" sz="800" spc="23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666666"/>
                </a:solidFill>
                <a:latin typeface="Arial"/>
                <a:cs typeface="Arial"/>
              </a:rPr>
              <a:t>CLOSES</a:t>
            </a:r>
            <a:endParaRPr sz="800">
              <a:latin typeface="Arial"/>
              <a:cs typeface="Arial"/>
            </a:endParaRPr>
          </a:p>
          <a:p>
            <a:pPr marL="109855">
              <a:lnSpc>
                <a:spcPts val="1795"/>
              </a:lnSpc>
            </a:pPr>
            <a:r>
              <a:rPr dirty="0" sz="1500" spc="-25" b="1">
                <a:solidFill>
                  <a:srgbClr val="1A794A"/>
                </a:solidFill>
                <a:latin typeface="Arial"/>
                <a:cs typeface="Arial"/>
              </a:rPr>
              <a:t>3+</a:t>
            </a:r>
            <a:endParaRPr sz="1500">
              <a:latin typeface="Arial"/>
              <a:cs typeface="Arial"/>
            </a:endParaRPr>
          </a:p>
          <a:p>
            <a:pPr marL="109855">
              <a:lnSpc>
                <a:spcPct val="100000"/>
              </a:lnSpc>
              <a:spcBef>
                <a:spcPts val="175"/>
              </a:spcBef>
            </a:pPr>
            <a:r>
              <a:rPr dirty="0" sz="800" spc="-10">
                <a:solidFill>
                  <a:srgbClr val="878787"/>
                </a:solidFill>
                <a:latin typeface="Arial"/>
                <a:cs typeface="Arial"/>
              </a:rPr>
              <a:t>Apollo/Fortis/Max/Manipal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9572624" y="2076450"/>
            <a:ext cx="2181225" cy="695325"/>
            <a:chOff x="9572624" y="2076450"/>
            <a:chExt cx="2181225" cy="695325"/>
          </a:xfrm>
        </p:grpSpPr>
        <p:sp>
          <p:nvSpPr>
            <p:cNvPr id="60" name="object 60"/>
            <p:cNvSpPr/>
            <p:nvPr/>
          </p:nvSpPr>
          <p:spPr>
            <a:xfrm>
              <a:off x="9591673" y="2081213"/>
              <a:ext cx="2157730" cy="685800"/>
            </a:xfrm>
            <a:custGeom>
              <a:avLst/>
              <a:gdLst/>
              <a:ahLst/>
              <a:cxnLst/>
              <a:rect l="l" t="t" r="r" b="b"/>
              <a:pathLst>
                <a:path w="2157729" h="685800">
                  <a:moveTo>
                    <a:pt x="2136757" y="685799"/>
                  </a:moveTo>
                  <a:lnTo>
                    <a:pt x="8261" y="685799"/>
                  </a:lnTo>
                  <a:lnTo>
                    <a:pt x="7046" y="685195"/>
                  </a:lnTo>
                  <a:lnTo>
                    <a:pt x="0" y="665145"/>
                  </a:lnTo>
                  <a:lnTo>
                    <a:pt x="0" y="661987"/>
                  </a:lnTo>
                  <a:lnTo>
                    <a:pt x="0" y="20654"/>
                  </a:lnTo>
                  <a:lnTo>
                    <a:pt x="8261" y="0"/>
                  </a:lnTo>
                  <a:lnTo>
                    <a:pt x="2136757" y="0"/>
                  </a:lnTo>
                  <a:lnTo>
                    <a:pt x="2157411" y="20654"/>
                  </a:lnTo>
                  <a:lnTo>
                    <a:pt x="2157411" y="665145"/>
                  </a:lnTo>
                  <a:lnTo>
                    <a:pt x="2139794" y="685195"/>
                  </a:lnTo>
                  <a:lnTo>
                    <a:pt x="2136757" y="685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9585820" y="2076462"/>
              <a:ext cx="2168525" cy="695325"/>
            </a:xfrm>
            <a:custGeom>
              <a:avLst/>
              <a:gdLst/>
              <a:ahLst/>
              <a:cxnLst/>
              <a:rect l="l" t="t" r="r" b="b"/>
              <a:pathLst>
                <a:path w="2168525" h="695325">
                  <a:moveTo>
                    <a:pt x="2168017" y="20675"/>
                  </a:moveTo>
                  <a:lnTo>
                    <a:pt x="2165235" y="13944"/>
                  </a:lnTo>
                  <a:lnTo>
                    <a:pt x="2160117" y="8851"/>
                  </a:lnTo>
                  <a:lnTo>
                    <a:pt x="2159647" y="8369"/>
                  </a:lnTo>
                  <a:lnTo>
                    <a:pt x="2154072" y="2781"/>
                  </a:lnTo>
                  <a:lnTo>
                    <a:pt x="2147341" y="0"/>
                  </a:lnTo>
                  <a:lnTo>
                    <a:pt x="7480" y="0"/>
                  </a:lnTo>
                  <a:lnTo>
                    <a:pt x="749" y="2781"/>
                  </a:lnTo>
                  <a:lnTo>
                    <a:pt x="0" y="3530"/>
                  </a:lnTo>
                  <a:lnTo>
                    <a:pt x="24892" y="9753"/>
                  </a:lnTo>
                  <a:lnTo>
                    <a:pt x="24892" y="9525"/>
                  </a:lnTo>
                  <a:lnTo>
                    <a:pt x="2144712" y="9525"/>
                  </a:lnTo>
                  <a:lnTo>
                    <a:pt x="2149195" y="11379"/>
                  </a:lnTo>
                  <a:lnTo>
                    <a:pt x="2152916" y="15100"/>
                  </a:lnTo>
                  <a:lnTo>
                    <a:pt x="2156637" y="18821"/>
                  </a:lnTo>
                  <a:lnTo>
                    <a:pt x="2158492" y="23304"/>
                  </a:lnTo>
                  <a:lnTo>
                    <a:pt x="2158492" y="672007"/>
                  </a:lnTo>
                  <a:lnTo>
                    <a:pt x="2156637" y="676490"/>
                  </a:lnTo>
                  <a:lnTo>
                    <a:pt x="2152916" y="680212"/>
                  </a:lnTo>
                  <a:lnTo>
                    <a:pt x="2149195" y="683933"/>
                  </a:lnTo>
                  <a:lnTo>
                    <a:pt x="2144712" y="685800"/>
                  </a:lnTo>
                  <a:lnTo>
                    <a:pt x="24892" y="685800"/>
                  </a:lnTo>
                  <a:lnTo>
                    <a:pt x="24892" y="685558"/>
                  </a:lnTo>
                  <a:lnTo>
                    <a:pt x="0" y="691781"/>
                  </a:lnTo>
                  <a:lnTo>
                    <a:pt x="749" y="692531"/>
                  </a:lnTo>
                  <a:lnTo>
                    <a:pt x="7480" y="695325"/>
                  </a:lnTo>
                  <a:lnTo>
                    <a:pt x="2147341" y="695325"/>
                  </a:lnTo>
                  <a:lnTo>
                    <a:pt x="2154072" y="692531"/>
                  </a:lnTo>
                  <a:lnTo>
                    <a:pt x="2160130" y="686473"/>
                  </a:lnTo>
                  <a:lnTo>
                    <a:pt x="2165235" y="681367"/>
                  </a:lnTo>
                  <a:lnTo>
                    <a:pt x="2168017" y="674636"/>
                  </a:lnTo>
                  <a:lnTo>
                    <a:pt x="2168017" y="20675"/>
                  </a:lnTo>
                  <a:close/>
                </a:path>
              </a:pathLst>
            </a:custGeom>
            <a:solidFill>
              <a:srgbClr val="D0D8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9572624" y="2079798"/>
              <a:ext cx="38100" cy="688975"/>
            </a:xfrm>
            <a:custGeom>
              <a:avLst/>
              <a:gdLst/>
              <a:ahLst/>
              <a:cxnLst/>
              <a:rect l="l" t="t" r="r" b="b"/>
              <a:pathLst>
                <a:path w="38100" h="688975">
                  <a:moveTo>
                    <a:pt x="13390" y="688630"/>
                  </a:moveTo>
                  <a:lnTo>
                    <a:pt x="2788" y="678028"/>
                  </a:lnTo>
                  <a:lnTo>
                    <a:pt x="0" y="671293"/>
                  </a:lnTo>
                  <a:lnTo>
                    <a:pt x="0" y="17336"/>
                  </a:lnTo>
                  <a:lnTo>
                    <a:pt x="2788" y="10601"/>
                  </a:lnTo>
                  <a:lnTo>
                    <a:pt x="13389" y="0"/>
                  </a:lnTo>
                  <a:lnTo>
                    <a:pt x="38099" y="6177"/>
                  </a:lnTo>
                  <a:lnTo>
                    <a:pt x="38099" y="682452"/>
                  </a:lnTo>
                  <a:lnTo>
                    <a:pt x="13390" y="688630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9610724" y="2149475"/>
            <a:ext cx="2128520" cy="5226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1760">
              <a:lnSpc>
                <a:spcPts val="955"/>
              </a:lnSpc>
              <a:spcBef>
                <a:spcPts val="125"/>
              </a:spcBef>
            </a:pP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DEMO</a:t>
            </a:r>
            <a:r>
              <a:rPr dirty="0" sz="800" spc="22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666666"/>
                </a:solidFill>
                <a:latin typeface="Arial"/>
                <a:cs typeface="Arial"/>
              </a:rPr>
              <a:t>MACHINE</a:t>
            </a:r>
            <a:r>
              <a:rPr dirty="0" sz="800" spc="22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666666"/>
                </a:solidFill>
                <a:latin typeface="Arial"/>
                <a:cs typeface="Arial"/>
              </a:rPr>
              <a:t>DEPLOYMENT</a:t>
            </a:r>
            <a:endParaRPr sz="800">
              <a:latin typeface="Arial"/>
              <a:cs typeface="Arial"/>
            </a:endParaRPr>
          </a:p>
          <a:p>
            <a:pPr marL="111760">
              <a:lnSpc>
                <a:spcPts val="1795"/>
              </a:lnSpc>
            </a:pPr>
            <a:r>
              <a:rPr dirty="0" sz="1500" b="1">
                <a:solidFill>
                  <a:srgbClr val="1A794A"/>
                </a:solidFill>
                <a:latin typeface="Arial"/>
                <a:cs typeface="Arial"/>
              </a:rPr>
              <a:t>4</a:t>
            </a:r>
            <a:r>
              <a:rPr dirty="0" sz="1500" spc="-10" b="1">
                <a:solidFill>
                  <a:srgbClr val="1A794A"/>
                </a:solidFill>
                <a:latin typeface="Arial"/>
                <a:cs typeface="Arial"/>
              </a:rPr>
              <a:t> units</a:t>
            </a:r>
            <a:endParaRPr sz="1500">
              <a:latin typeface="Arial"/>
              <a:cs typeface="Arial"/>
            </a:endParaRPr>
          </a:p>
          <a:p>
            <a:pPr marL="111760">
              <a:lnSpc>
                <a:spcPct val="100000"/>
              </a:lnSpc>
              <a:spcBef>
                <a:spcPts val="175"/>
              </a:spcBef>
            </a:pP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North</a:t>
            </a:r>
            <a:r>
              <a:rPr dirty="0" sz="800" spc="3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+</a:t>
            </a:r>
            <a:r>
              <a:rPr dirty="0" sz="800" spc="3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South</a:t>
            </a:r>
            <a:r>
              <a:rPr dirty="0" sz="800" spc="3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+</a:t>
            </a:r>
            <a:r>
              <a:rPr dirty="0" sz="800" spc="3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West</a:t>
            </a:r>
            <a:r>
              <a:rPr dirty="0" sz="800" spc="30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78787"/>
                </a:solidFill>
                <a:latin typeface="Arial"/>
                <a:cs typeface="Arial"/>
              </a:rPr>
              <a:t>+</a:t>
            </a:r>
            <a:r>
              <a:rPr dirty="0" sz="800" spc="3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878787"/>
                </a:solidFill>
                <a:latin typeface="Arial"/>
                <a:cs typeface="Arial"/>
              </a:rPr>
              <a:t>East</a:t>
            </a:r>
            <a:endParaRPr sz="8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457199" y="2924175"/>
            <a:ext cx="5000625" cy="9525"/>
          </a:xfrm>
          <a:custGeom>
            <a:avLst/>
            <a:gdLst/>
            <a:ahLst/>
            <a:cxnLst/>
            <a:rect l="l" t="t" r="r" b="b"/>
            <a:pathLst>
              <a:path w="5000625" h="9525">
                <a:moveTo>
                  <a:pt x="5000624" y="9524"/>
                </a:moveTo>
                <a:lnTo>
                  <a:pt x="0" y="9524"/>
                </a:lnTo>
                <a:lnTo>
                  <a:pt x="0" y="0"/>
                </a:lnTo>
                <a:lnTo>
                  <a:pt x="5000624" y="0"/>
                </a:lnTo>
                <a:lnTo>
                  <a:pt x="5000624" y="9524"/>
                </a:lnTo>
                <a:close/>
              </a:path>
            </a:pathLst>
          </a:custGeom>
          <a:solidFill>
            <a:srgbClr val="D0D8E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5519985" y="2835275"/>
            <a:ext cx="116649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003366"/>
                </a:solidFill>
                <a:latin typeface="Arial"/>
                <a:cs typeface="Arial"/>
              </a:rPr>
              <a:t>PHASE</a:t>
            </a:r>
            <a:r>
              <a:rPr dirty="0" sz="800" spc="2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800" spc="-10" b="1">
                <a:solidFill>
                  <a:srgbClr val="003366"/>
                </a:solidFill>
                <a:latin typeface="Arial"/>
                <a:cs typeface="Arial"/>
              </a:rPr>
              <a:t>MILESTONES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6753224" y="2924175"/>
            <a:ext cx="5000625" cy="9525"/>
          </a:xfrm>
          <a:custGeom>
            <a:avLst/>
            <a:gdLst/>
            <a:ahLst/>
            <a:cxnLst/>
            <a:rect l="l" t="t" r="r" b="b"/>
            <a:pathLst>
              <a:path w="5000625" h="9525">
                <a:moveTo>
                  <a:pt x="5000624" y="9524"/>
                </a:moveTo>
                <a:lnTo>
                  <a:pt x="0" y="9524"/>
                </a:lnTo>
                <a:lnTo>
                  <a:pt x="0" y="0"/>
                </a:lnTo>
                <a:lnTo>
                  <a:pt x="5000624" y="0"/>
                </a:lnTo>
                <a:lnTo>
                  <a:pt x="5000624" y="9524"/>
                </a:lnTo>
                <a:close/>
              </a:path>
            </a:pathLst>
          </a:custGeom>
          <a:solidFill>
            <a:srgbClr val="D0D8E3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7" name="object 67"/>
          <p:cNvGrpSpPr/>
          <p:nvPr/>
        </p:nvGrpSpPr>
        <p:grpSpPr>
          <a:xfrm>
            <a:off x="457199" y="3076575"/>
            <a:ext cx="3705225" cy="1047750"/>
            <a:chOff x="457199" y="3076575"/>
            <a:chExt cx="3705225" cy="1047750"/>
          </a:xfrm>
        </p:grpSpPr>
        <p:sp>
          <p:nvSpPr>
            <p:cNvPr id="68" name="object 68"/>
            <p:cNvSpPr/>
            <p:nvPr/>
          </p:nvSpPr>
          <p:spPr>
            <a:xfrm>
              <a:off x="461962" y="3081338"/>
              <a:ext cx="3695700" cy="1038225"/>
            </a:xfrm>
            <a:custGeom>
              <a:avLst/>
              <a:gdLst/>
              <a:ahLst/>
              <a:cxnLst/>
              <a:rect l="l" t="t" r="r" b="b"/>
              <a:pathLst>
                <a:path w="3695700" h="1038225">
                  <a:moveTo>
                    <a:pt x="3675044" y="1038224"/>
                  </a:moveTo>
                  <a:lnTo>
                    <a:pt x="20654" y="1038224"/>
                  </a:lnTo>
                  <a:lnTo>
                    <a:pt x="17617" y="1037619"/>
                  </a:lnTo>
                  <a:lnTo>
                    <a:pt x="0" y="1017569"/>
                  </a:lnTo>
                  <a:lnTo>
                    <a:pt x="0" y="1014412"/>
                  </a:lnTo>
                  <a:lnTo>
                    <a:pt x="0" y="20654"/>
                  </a:lnTo>
                  <a:lnTo>
                    <a:pt x="20654" y="0"/>
                  </a:lnTo>
                  <a:lnTo>
                    <a:pt x="3675044" y="0"/>
                  </a:lnTo>
                  <a:lnTo>
                    <a:pt x="3695699" y="20654"/>
                  </a:lnTo>
                  <a:lnTo>
                    <a:pt x="3695699" y="1017569"/>
                  </a:lnTo>
                  <a:lnTo>
                    <a:pt x="3678081" y="1037619"/>
                  </a:lnTo>
                  <a:lnTo>
                    <a:pt x="3675044" y="1038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461962" y="3081338"/>
              <a:ext cx="3695700" cy="1038225"/>
            </a:xfrm>
            <a:custGeom>
              <a:avLst/>
              <a:gdLst/>
              <a:ahLst/>
              <a:cxnLst/>
              <a:rect l="l" t="t" r="r" b="b"/>
              <a:pathLst>
                <a:path w="3695700" h="1038225">
                  <a:moveTo>
                    <a:pt x="0" y="1014412"/>
                  </a:moveTo>
                  <a:lnTo>
                    <a:pt x="0" y="23812"/>
                  </a:lnTo>
                  <a:lnTo>
                    <a:pt x="0" y="20654"/>
                  </a:lnTo>
                  <a:lnTo>
                    <a:pt x="604" y="17616"/>
                  </a:lnTo>
                  <a:lnTo>
                    <a:pt x="1812" y="14699"/>
                  </a:lnTo>
                  <a:lnTo>
                    <a:pt x="3021" y="11781"/>
                  </a:lnTo>
                  <a:lnTo>
                    <a:pt x="4741" y="9206"/>
                  </a:lnTo>
                  <a:lnTo>
                    <a:pt x="6974" y="6974"/>
                  </a:lnTo>
                  <a:lnTo>
                    <a:pt x="9207" y="4741"/>
                  </a:lnTo>
                  <a:lnTo>
                    <a:pt x="11782" y="3020"/>
                  </a:lnTo>
                  <a:lnTo>
                    <a:pt x="14699" y="1812"/>
                  </a:lnTo>
                  <a:lnTo>
                    <a:pt x="17617" y="604"/>
                  </a:lnTo>
                  <a:lnTo>
                    <a:pt x="20654" y="0"/>
                  </a:lnTo>
                  <a:lnTo>
                    <a:pt x="23812" y="0"/>
                  </a:lnTo>
                  <a:lnTo>
                    <a:pt x="3671887" y="0"/>
                  </a:lnTo>
                  <a:lnTo>
                    <a:pt x="3675044" y="0"/>
                  </a:lnTo>
                  <a:lnTo>
                    <a:pt x="3678081" y="604"/>
                  </a:lnTo>
                  <a:lnTo>
                    <a:pt x="3680999" y="1812"/>
                  </a:lnTo>
                  <a:lnTo>
                    <a:pt x="3683916" y="3020"/>
                  </a:lnTo>
                  <a:lnTo>
                    <a:pt x="3695699" y="23812"/>
                  </a:lnTo>
                  <a:lnTo>
                    <a:pt x="3695699" y="1014412"/>
                  </a:lnTo>
                  <a:lnTo>
                    <a:pt x="3680999" y="1036411"/>
                  </a:lnTo>
                  <a:lnTo>
                    <a:pt x="3678081" y="1037619"/>
                  </a:lnTo>
                  <a:lnTo>
                    <a:pt x="3675044" y="1038224"/>
                  </a:lnTo>
                  <a:lnTo>
                    <a:pt x="3671887" y="1038224"/>
                  </a:lnTo>
                  <a:lnTo>
                    <a:pt x="23812" y="1038224"/>
                  </a:lnTo>
                  <a:lnTo>
                    <a:pt x="20654" y="1038224"/>
                  </a:lnTo>
                  <a:lnTo>
                    <a:pt x="17617" y="1037619"/>
                  </a:lnTo>
                  <a:lnTo>
                    <a:pt x="14699" y="1036411"/>
                  </a:lnTo>
                  <a:lnTo>
                    <a:pt x="11782" y="1035203"/>
                  </a:lnTo>
                  <a:lnTo>
                    <a:pt x="0" y="1017569"/>
                  </a:lnTo>
                  <a:lnTo>
                    <a:pt x="0" y="1014412"/>
                  </a:lnTo>
                  <a:close/>
                </a:path>
              </a:pathLst>
            </a:custGeom>
            <a:ln w="9524">
              <a:solidFill>
                <a:srgbClr val="D0D8E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581024" y="3171825"/>
              <a:ext cx="1200150" cy="171450"/>
            </a:xfrm>
            <a:custGeom>
              <a:avLst/>
              <a:gdLst/>
              <a:ahLst/>
              <a:cxnLst/>
              <a:rect l="l" t="t" r="r" b="b"/>
              <a:pathLst>
                <a:path w="1200150" h="171450">
                  <a:moveTo>
                    <a:pt x="1183626" y="171449"/>
                  </a:moveTo>
                  <a:lnTo>
                    <a:pt x="16523" y="171449"/>
                  </a:lnTo>
                  <a:lnTo>
                    <a:pt x="14093" y="170966"/>
                  </a:lnTo>
                  <a:lnTo>
                    <a:pt x="0" y="154926"/>
                  </a:lnTo>
                  <a:lnTo>
                    <a:pt x="0" y="1523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183626" y="0"/>
                  </a:lnTo>
                  <a:lnTo>
                    <a:pt x="1200149" y="16523"/>
                  </a:lnTo>
                  <a:lnTo>
                    <a:pt x="1200149" y="154926"/>
                  </a:lnTo>
                  <a:lnTo>
                    <a:pt x="1186055" y="170966"/>
                  </a:lnTo>
                  <a:lnTo>
                    <a:pt x="1183626" y="1714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1" name="object 71"/>
          <p:cNvSpPr txBox="1"/>
          <p:nvPr/>
        </p:nvSpPr>
        <p:spPr>
          <a:xfrm>
            <a:off x="644524" y="3168650"/>
            <a:ext cx="107378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Phase</a:t>
            </a:r>
            <a:r>
              <a:rPr dirty="0" sz="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1-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581024" y="3467100"/>
            <a:ext cx="66675" cy="409575"/>
            <a:chOff x="581024" y="3467100"/>
            <a:chExt cx="66675" cy="409575"/>
          </a:xfrm>
        </p:grpSpPr>
        <p:pic>
          <p:nvPicPr>
            <p:cNvPr id="73" name="object 7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024" y="3467100"/>
              <a:ext cx="66675" cy="6667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024" y="3638550"/>
              <a:ext cx="66675" cy="6667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024" y="3810000"/>
              <a:ext cx="66675" cy="66674"/>
            </a:xfrm>
            <a:prstGeom prst="rect">
              <a:avLst/>
            </a:prstGeom>
          </p:spPr>
        </p:pic>
      </p:grpSp>
      <p:sp>
        <p:nvSpPr>
          <p:cNvPr id="76" name="object 76"/>
          <p:cNvSpPr txBox="1"/>
          <p:nvPr/>
        </p:nvSpPr>
        <p:spPr>
          <a:xfrm>
            <a:off x="711199" y="3372486"/>
            <a:ext cx="2842260" cy="539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9530">
              <a:lnSpc>
                <a:spcPct val="125000"/>
              </a:lnSpc>
              <a:spcBef>
                <a:spcPts val="100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CSR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hiring complete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(4 new);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UMT</a:t>
            </a:r>
            <a:r>
              <a:rPr dirty="0" sz="900" spc="-2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structure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signed </a:t>
            </a:r>
            <a:r>
              <a:rPr dirty="0" sz="900" spc="-25">
                <a:solidFill>
                  <a:srgbClr val="333333"/>
                </a:solidFill>
                <a:latin typeface="Arial"/>
                <a:cs typeface="Arial"/>
              </a:rPr>
              <a:t>off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Demo units dispatched to all 4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regions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Quotation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SLA</a:t>
            </a:r>
            <a:r>
              <a:rPr dirty="0" sz="900" spc="-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portal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live; first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KOL</a:t>
            </a:r>
            <a:r>
              <a:rPr dirty="0" sz="900" spc="-3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programme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enrolled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257674" y="3076575"/>
            <a:ext cx="3695700" cy="1047750"/>
            <a:chOff x="4257674" y="3076575"/>
            <a:chExt cx="3695700" cy="1047750"/>
          </a:xfrm>
        </p:grpSpPr>
        <p:sp>
          <p:nvSpPr>
            <p:cNvPr id="78" name="object 78"/>
            <p:cNvSpPr/>
            <p:nvPr/>
          </p:nvSpPr>
          <p:spPr>
            <a:xfrm>
              <a:off x="4262436" y="3081338"/>
              <a:ext cx="3686175" cy="1038225"/>
            </a:xfrm>
            <a:custGeom>
              <a:avLst/>
              <a:gdLst/>
              <a:ahLst/>
              <a:cxnLst/>
              <a:rect l="l" t="t" r="r" b="b"/>
              <a:pathLst>
                <a:path w="3686175" h="1038225">
                  <a:moveTo>
                    <a:pt x="3665519" y="1038224"/>
                  </a:moveTo>
                  <a:lnTo>
                    <a:pt x="20654" y="1038224"/>
                  </a:lnTo>
                  <a:lnTo>
                    <a:pt x="17617" y="1037619"/>
                  </a:lnTo>
                  <a:lnTo>
                    <a:pt x="0" y="1017569"/>
                  </a:lnTo>
                  <a:lnTo>
                    <a:pt x="0" y="1014412"/>
                  </a:lnTo>
                  <a:lnTo>
                    <a:pt x="0" y="20654"/>
                  </a:lnTo>
                  <a:lnTo>
                    <a:pt x="20654" y="0"/>
                  </a:lnTo>
                  <a:lnTo>
                    <a:pt x="3665519" y="0"/>
                  </a:lnTo>
                  <a:lnTo>
                    <a:pt x="3686174" y="20654"/>
                  </a:lnTo>
                  <a:lnTo>
                    <a:pt x="3686174" y="1017569"/>
                  </a:lnTo>
                  <a:lnTo>
                    <a:pt x="3668557" y="1037619"/>
                  </a:lnTo>
                  <a:lnTo>
                    <a:pt x="3665519" y="1038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4262436" y="3081338"/>
              <a:ext cx="3686175" cy="1038225"/>
            </a:xfrm>
            <a:custGeom>
              <a:avLst/>
              <a:gdLst/>
              <a:ahLst/>
              <a:cxnLst/>
              <a:rect l="l" t="t" r="r" b="b"/>
              <a:pathLst>
                <a:path w="3686175" h="1038225">
                  <a:moveTo>
                    <a:pt x="0" y="1014412"/>
                  </a:moveTo>
                  <a:lnTo>
                    <a:pt x="0" y="23812"/>
                  </a:lnTo>
                  <a:lnTo>
                    <a:pt x="0" y="20654"/>
                  </a:lnTo>
                  <a:lnTo>
                    <a:pt x="603" y="17616"/>
                  </a:lnTo>
                  <a:lnTo>
                    <a:pt x="1812" y="14699"/>
                  </a:lnTo>
                  <a:lnTo>
                    <a:pt x="3020" y="11781"/>
                  </a:lnTo>
                  <a:lnTo>
                    <a:pt x="4741" y="9206"/>
                  </a:lnTo>
                  <a:lnTo>
                    <a:pt x="6974" y="6974"/>
                  </a:lnTo>
                  <a:lnTo>
                    <a:pt x="9207" y="4741"/>
                  </a:lnTo>
                  <a:lnTo>
                    <a:pt x="11782" y="3020"/>
                  </a:lnTo>
                  <a:lnTo>
                    <a:pt x="14699" y="1812"/>
                  </a:lnTo>
                  <a:lnTo>
                    <a:pt x="17617" y="604"/>
                  </a:lnTo>
                  <a:lnTo>
                    <a:pt x="20654" y="0"/>
                  </a:lnTo>
                  <a:lnTo>
                    <a:pt x="23812" y="0"/>
                  </a:lnTo>
                  <a:lnTo>
                    <a:pt x="3662362" y="0"/>
                  </a:lnTo>
                  <a:lnTo>
                    <a:pt x="3665519" y="0"/>
                  </a:lnTo>
                  <a:lnTo>
                    <a:pt x="3668557" y="604"/>
                  </a:lnTo>
                  <a:lnTo>
                    <a:pt x="3671474" y="1812"/>
                  </a:lnTo>
                  <a:lnTo>
                    <a:pt x="3674390" y="3020"/>
                  </a:lnTo>
                  <a:lnTo>
                    <a:pt x="3686174" y="23812"/>
                  </a:lnTo>
                  <a:lnTo>
                    <a:pt x="3686174" y="1014412"/>
                  </a:lnTo>
                  <a:lnTo>
                    <a:pt x="3671474" y="1036411"/>
                  </a:lnTo>
                  <a:lnTo>
                    <a:pt x="3668557" y="1037619"/>
                  </a:lnTo>
                  <a:lnTo>
                    <a:pt x="3665519" y="1038224"/>
                  </a:lnTo>
                  <a:lnTo>
                    <a:pt x="3662362" y="1038224"/>
                  </a:lnTo>
                  <a:lnTo>
                    <a:pt x="23812" y="1038224"/>
                  </a:lnTo>
                  <a:lnTo>
                    <a:pt x="6974" y="1031250"/>
                  </a:lnTo>
                  <a:lnTo>
                    <a:pt x="4741" y="1029017"/>
                  </a:lnTo>
                  <a:lnTo>
                    <a:pt x="3020" y="1026441"/>
                  </a:lnTo>
                  <a:lnTo>
                    <a:pt x="1812" y="1023524"/>
                  </a:lnTo>
                  <a:lnTo>
                    <a:pt x="604" y="1020607"/>
                  </a:lnTo>
                  <a:lnTo>
                    <a:pt x="0" y="1017569"/>
                  </a:lnTo>
                  <a:lnTo>
                    <a:pt x="0" y="1014412"/>
                  </a:lnTo>
                  <a:close/>
                </a:path>
              </a:pathLst>
            </a:custGeom>
            <a:ln w="9524">
              <a:solidFill>
                <a:srgbClr val="D0D8E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4381499" y="3171825"/>
              <a:ext cx="1257300" cy="171450"/>
            </a:xfrm>
            <a:custGeom>
              <a:avLst/>
              <a:gdLst/>
              <a:ahLst/>
              <a:cxnLst/>
              <a:rect l="l" t="t" r="r" b="b"/>
              <a:pathLst>
                <a:path w="1257300" h="171450">
                  <a:moveTo>
                    <a:pt x="1240776" y="171449"/>
                  </a:moveTo>
                  <a:lnTo>
                    <a:pt x="16523" y="171449"/>
                  </a:lnTo>
                  <a:lnTo>
                    <a:pt x="14093" y="170966"/>
                  </a:lnTo>
                  <a:lnTo>
                    <a:pt x="0" y="154926"/>
                  </a:lnTo>
                  <a:lnTo>
                    <a:pt x="0" y="1523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240776" y="0"/>
                  </a:lnTo>
                  <a:lnTo>
                    <a:pt x="1257299" y="16523"/>
                  </a:lnTo>
                  <a:lnTo>
                    <a:pt x="1257299" y="154926"/>
                  </a:lnTo>
                  <a:lnTo>
                    <a:pt x="1243205" y="170966"/>
                  </a:lnTo>
                  <a:lnTo>
                    <a:pt x="1240776" y="171449"/>
                  </a:lnTo>
                  <a:close/>
                </a:path>
              </a:pathLst>
            </a:custGeom>
            <a:solidFill>
              <a:srgbClr val="0054A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/>
          <p:cNvSpPr txBox="1"/>
          <p:nvPr/>
        </p:nvSpPr>
        <p:spPr>
          <a:xfrm>
            <a:off x="4441725" y="3168650"/>
            <a:ext cx="113220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Phase</a:t>
            </a:r>
            <a:r>
              <a:rPr dirty="0" sz="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31-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60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4381499" y="3467100"/>
            <a:ext cx="66675" cy="476250"/>
            <a:chOff x="4381499" y="3467100"/>
            <a:chExt cx="66675" cy="476250"/>
          </a:xfrm>
        </p:grpSpPr>
        <p:pic>
          <p:nvPicPr>
            <p:cNvPr id="83" name="object 8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1499" y="3467100"/>
              <a:ext cx="66675" cy="66674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1499" y="3638550"/>
              <a:ext cx="66675" cy="66674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1499" y="3876675"/>
              <a:ext cx="66675" cy="66674"/>
            </a:xfrm>
            <a:prstGeom prst="rect">
              <a:avLst/>
            </a:prstGeom>
          </p:spPr>
        </p:pic>
      </p:grpSp>
      <p:sp>
        <p:nvSpPr>
          <p:cNvPr id="86" name="object 86"/>
          <p:cNvSpPr txBox="1"/>
          <p:nvPr/>
        </p:nvSpPr>
        <p:spPr>
          <a:xfrm>
            <a:off x="4508400" y="3372486"/>
            <a:ext cx="3237865" cy="673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6+ ROSA</a:t>
            </a:r>
            <a:r>
              <a:rPr dirty="0" sz="900" spc="-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evaluations initiated; rental model launched in 2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cities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3 corporate hospital agreements in final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negotiation</a:t>
            </a:r>
            <a:endParaRPr sz="900">
              <a:latin typeface="Arial"/>
              <a:cs typeface="Arial"/>
            </a:endParaRPr>
          </a:p>
          <a:p>
            <a:pPr marL="12700" marR="147955">
              <a:lnSpc>
                <a:spcPts val="1050"/>
              </a:lnSpc>
              <a:spcBef>
                <a:spcPts val="330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Implant revenue tracking vs. target monthly; unified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incentive active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7" name="object 87"/>
          <p:cNvGrpSpPr/>
          <p:nvPr/>
        </p:nvGrpSpPr>
        <p:grpSpPr>
          <a:xfrm>
            <a:off x="8048623" y="3076575"/>
            <a:ext cx="3705225" cy="1047750"/>
            <a:chOff x="8048623" y="3076575"/>
            <a:chExt cx="3705225" cy="1047750"/>
          </a:xfrm>
        </p:grpSpPr>
        <p:sp>
          <p:nvSpPr>
            <p:cNvPr id="88" name="object 88"/>
            <p:cNvSpPr/>
            <p:nvPr/>
          </p:nvSpPr>
          <p:spPr>
            <a:xfrm>
              <a:off x="8053385" y="3081338"/>
              <a:ext cx="3695700" cy="1038225"/>
            </a:xfrm>
            <a:custGeom>
              <a:avLst/>
              <a:gdLst/>
              <a:ahLst/>
              <a:cxnLst/>
              <a:rect l="l" t="t" r="r" b="b"/>
              <a:pathLst>
                <a:path w="3695700" h="1038225">
                  <a:moveTo>
                    <a:pt x="3675044" y="1038224"/>
                  </a:moveTo>
                  <a:lnTo>
                    <a:pt x="20655" y="1038224"/>
                  </a:lnTo>
                  <a:lnTo>
                    <a:pt x="17617" y="1037619"/>
                  </a:lnTo>
                  <a:lnTo>
                    <a:pt x="0" y="1017569"/>
                  </a:lnTo>
                  <a:lnTo>
                    <a:pt x="0" y="1014412"/>
                  </a:lnTo>
                  <a:lnTo>
                    <a:pt x="0" y="20654"/>
                  </a:lnTo>
                  <a:lnTo>
                    <a:pt x="20655" y="0"/>
                  </a:lnTo>
                  <a:lnTo>
                    <a:pt x="3675044" y="0"/>
                  </a:lnTo>
                  <a:lnTo>
                    <a:pt x="3695699" y="20654"/>
                  </a:lnTo>
                  <a:lnTo>
                    <a:pt x="3695699" y="1017569"/>
                  </a:lnTo>
                  <a:lnTo>
                    <a:pt x="3678081" y="1037619"/>
                  </a:lnTo>
                  <a:lnTo>
                    <a:pt x="3675044" y="1038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8053385" y="3081338"/>
              <a:ext cx="3695700" cy="1038225"/>
            </a:xfrm>
            <a:custGeom>
              <a:avLst/>
              <a:gdLst/>
              <a:ahLst/>
              <a:cxnLst/>
              <a:rect l="l" t="t" r="r" b="b"/>
              <a:pathLst>
                <a:path w="3695700" h="1038225">
                  <a:moveTo>
                    <a:pt x="0" y="1014412"/>
                  </a:moveTo>
                  <a:lnTo>
                    <a:pt x="0" y="23812"/>
                  </a:lnTo>
                  <a:lnTo>
                    <a:pt x="0" y="20654"/>
                  </a:lnTo>
                  <a:lnTo>
                    <a:pt x="603" y="17616"/>
                  </a:lnTo>
                  <a:lnTo>
                    <a:pt x="1812" y="14699"/>
                  </a:lnTo>
                  <a:lnTo>
                    <a:pt x="3020" y="11781"/>
                  </a:lnTo>
                  <a:lnTo>
                    <a:pt x="4741" y="9206"/>
                  </a:lnTo>
                  <a:lnTo>
                    <a:pt x="6974" y="6974"/>
                  </a:lnTo>
                  <a:lnTo>
                    <a:pt x="9207" y="4741"/>
                  </a:lnTo>
                  <a:lnTo>
                    <a:pt x="11782" y="3020"/>
                  </a:lnTo>
                  <a:lnTo>
                    <a:pt x="14699" y="1812"/>
                  </a:lnTo>
                  <a:lnTo>
                    <a:pt x="17616" y="604"/>
                  </a:lnTo>
                  <a:lnTo>
                    <a:pt x="20655" y="0"/>
                  </a:lnTo>
                  <a:lnTo>
                    <a:pt x="23813" y="0"/>
                  </a:lnTo>
                  <a:lnTo>
                    <a:pt x="3671887" y="0"/>
                  </a:lnTo>
                  <a:lnTo>
                    <a:pt x="3675044" y="0"/>
                  </a:lnTo>
                  <a:lnTo>
                    <a:pt x="3678081" y="604"/>
                  </a:lnTo>
                  <a:lnTo>
                    <a:pt x="3680998" y="1812"/>
                  </a:lnTo>
                  <a:lnTo>
                    <a:pt x="3683916" y="3020"/>
                  </a:lnTo>
                  <a:lnTo>
                    <a:pt x="3695700" y="23812"/>
                  </a:lnTo>
                  <a:lnTo>
                    <a:pt x="3695700" y="1014412"/>
                  </a:lnTo>
                  <a:lnTo>
                    <a:pt x="3695699" y="1017569"/>
                  </a:lnTo>
                  <a:lnTo>
                    <a:pt x="3695094" y="1020607"/>
                  </a:lnTo>
                  <a:lnTo>
                    <a:pt x="3693886" y="1023524"/>
                  </a:lnTo>
                  <a:lnTo>
                    <a:pt x="3692678" y="1026441"/>
                  </a:lnTo>
                  <a:lnTo>
                    <a:pt x="3680998" y="1036411"/>
                  </a:lnTo>
                  <a:lnTo>
                    <a:pt x="3678081" y="1037619"/>
                  </a:lnTo>
                  <a:lnTo>
                    <a:pt x="3675044" y="1038224"/>
                  </a:lnTo>
                  <a:lnTo>
                    <a:pt x="3671887" y="1038224"/>
                  </a:lnTo>
                  <a:lnTo>
                    <a:pt x="23813" y="1038224"/>
                  </a:lnTo>
                  <a:lnTo>
                    <a:pt x="0" y="1017569"/>
                  </a:lnTo>
                  <a:lnTo>
                    <a:pt x="0" y="1014412"/>
                  </a:lnTo>
                  <a:close/>
                </a:path>
              </a:pathLst>
            </a:custGeom>
            <a:ln w="9524">
              <a:solidFill>
                <a:srgbClr val="D0D8E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8172448" y="3171825"/>
              <a:ext cx="1266825" cy="171450"/>
            </a:xfrm>
            <a:custGeom>
              <a:avLst/>
              <a:gdLst/>
              <a:ahLst/>
              <a:cxnLst/>
              <a:rect l="l" t="t" r="r" b="b"/>
              <a:pathLst>
                <a:path w="1266825" h="171450">
                  <a:moveTo>
                    <a:pt x="1250300" y="171449"/>
                  </a:moveTo>
                  <a:lnTo>
                    <a:pt x="16523" y="171449"/>
                  </a:lnTo>
                  <a:lnTo>
                    <a:pt x="14093" y="170966"/>
                  </a:lnTo>
                  <a:lnTo>
                    <a:pt x="0" y="154926"/>
                  </a:lnTo>
                  <a:lnTo>
                    <a:pt x="0" y="152399"/>
                  </a:lnTo>
                  <a:lnTo>
                    <a:pt x="0" y="16523"/>
                  </a:lnTo>
                  <a:lnTo>
                    <a:pt x="16523" y="0"/>
                  </a:lnTo>
                  <a:lnTo>
                    <a:pt x="1250300" y="0"/>
                  </a:lnTo>
                  <a:lnTo>
                    <a:pt x="1266824" y="16523"/>
                  </a:lnTo>
                  <a:lnTo>
                    <a:pt x="1266824" y="154926"/>
                  </a:lnTo>
                  <a:lnTo>
                    <a:pt x="1252730" y="170966"/>
                  </a:lnTo>
                  <a:lnTo>
                    <a:pt x="1250300" y="171449"/>
                  </a:lnTo>
                  <a:close/>
                </a:path>
              </a:pathLst>
            </a:custGeom>
            <a:solidFill>
              <a:srgbClr val="1A794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1" name="object 91"/>
          <p:cNvSpPr txBox="1"/>
          <p:nvPr/>
        </p:nvSpPr>
        <p:spPr>
          <a:xfrm>
            <a:off x="8239075" y="3168650"/>
            <a:ext cx="113220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Phase</a:t>
            </a:r>
            <a:r>
              <a:rPr dirty="0" sz="8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r>
              <a:rPr dirty="0" sz="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FFFFF"/>
                </a:solidFill>
                <a:latin typeface="Arial"/>
                <a:cs typeface="Arial"/>
              </a:rPr>
              <a:t>61-</a:t>
            </a:r>
            <a:r>
              <a:rPr dirty="0" sz="800" spc="-25" b="1">
                <a:solidFill>
                  <a:srgbClr val="FFFFFF"/>
                </a:solidFill>
                <a:latin typeface="Arial"/>
                <a:cs typeface="Arial"/>
              </a:rPr>
              <a:t>90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92" name="object 92"/>
          <p:cNvGrpSpPr/>
          <p:nvPr/>
        </p:nvGrpSpPr>
        <p:grpSpPr>
          <a:xfrm>
            <a:off x="8172448" y="3467100"/>
            <a:ext cx="66675" cy="409575"/>
            <a:chOff x="8172448" y="3467100"/>
            <a:chExt cx="66675" cy="409575"/>
          </a:xfrm>
        </p:grpSpPr>
        <p:pic>
          <p:nvPicPr>
            <p:cNvPr id="93" name="object 9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2448" y="3467100"/>
              <a:ext cx="66675" cy="6667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2448" y="3638550"/>
              <a:ext cx="66675" cy="66674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2448" y="3810000"/>
              <a:ext cx="66675" cy="66674"/>
            </a:xfrm>
            <a:prstGeom prst="rect">
              <a:avLst/>
            </a:prstGeom>
          </p:spPr>
        </p:pic>
      </p:grpSp>
      <p:sp>
        <p:nvSpPr>
          <p:cNvPr id="96" name="object 96"/>
          <p:cNvSpPr txBox="1"/>
          <p:nvPr/>
        </p:nvSpPr>
        <p:spPr>
          <a:xfrm>
            <a:off x="8305750" y="3372486"/>
            <a:ext cx="3281679" cy="53975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First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ROSA</a:t>
            </a:r>
            <a:r>
              <a:rPr dirty="0" sz="900" spc="-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purchase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order received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from GCC</a:t>
            </a:r>
            <a:r>
              <a:rPr dirty="0" sz="900" spc="-5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hospital</a:t>
            </a:r>
            <a:endParaRPr sz="9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30 ROSA</a:t>
            </a:r>
            <a:r>
              <a:rPr dirty="0" sz="900" spc="-5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cases documented; Persona IQ case series </a:t>
            </a:r>
            <a:r>
              <a:rPr dirty="0" sz="900" spc="-10">
                <a:solidFill>
                  <a:srgbClr val="333333"/>
                </a:solidFill>
                <a:latin typeface="Arial"/>
                <a:cs typeface="Arial"/>
              </a:rPr>
              <a:t>published </a:t>
            </a:r>
            <a:r>
              <a:rPr dirty="0" sz="900">
                <a:solidFill>
                  <a:srgbClr val="333333"/>
                </a:solidFill>
                <a:latin typeface="Arial"/>
                <a:cs typeface="Arial"/>
              </a:rPr>
              <a:t>All-India review: KPI dashboard shared with Country Head + </a:t>
            </a:r>
            <a:r>
              <a:rPr dirty="0" sz="900" spc="-25">
                <a:solidFill>
                  <a:srgbClr val="333333"/>
                </a:solidFill>
                <a:latin typeface="Arial"/>
                <a:cs typeface="Arial"/>
              </a:rPr>
              <a:t>MD</a:t>
            </a:r>
            <a:endParaRPr sz="90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0" y="6591300"/>
            <a:ext cx="12204700" cy="266700"/>
          </a:xfrm>
          <a:custGeom>
            <a:avLst/>
            <a:gdLst/>
            <a:ahLst/>
            <a:cxnLst/>
            <a:rect l="l" t="t" r="r" b="b"/>
            <a:pathLst>
              <a:path w="12204700" h="266700">
                <a:moveTo>
                  <a:pt x="12204192" y="266699"/>
                </a:moveTo>
                <a:lnTo>
                  <a:pt x="0" y="266700"/>
                </a:lnTo>
                <a:lnTo>
                  <a:pt x="0" y="0"/>
                </a:lnTo>
                <a:lnTo>
                  <a:pt x="12204192" y="0"/>
                </a:lnTo>
                <a:lnTo>
                  <a:pt x="12204192" y="2666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444500" y="6635750"/>
            <a:ext cx="277050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Zimmer</a:t>
            </a:r>
            <a:r>
              <a:rPr dirty="0" sz="800" spc="40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Biomet</a:t>
            </a:r>
            <a:r>
              <a:rPr dirty="0" sz="800" spc="4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India</a:t>
            </a:r>
            <a:r>
              <a:rPr dirty="0" sz="800" spc="4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|</a:t>
            </a:r>
            <a:r>
              <a:rPr dirty="0" sz="800" spc="4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Combined</a:t>
            </a:r>
            <a:r>
              <a:rPr dirty="0" sz="800" spc="4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KPI</a:t>
            </a:r>
            <a:r>
              <a:rPr dirty="0" sz="800" spc="2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Tracker</a:t>
            </a:r>
            <a:r>
              <a:rPr dirty="0" sz="800" spc="4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9AB3CC"/>
                </a:solidFill>
                <a:latin typeface="Arial"/>
                <a:cs typeface="Arial"/>
              </a:rPr>
              <a:t>|</a:t>
            </a:r>
            <a:r>
              <a:rPr dirty="0" sz="800" spc="45">
                <a:solidFill>
                  <a:srgbClr val="9AB3CC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9AB3CC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1420722" y="6635750"/>
            <a:ext cx="34607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17</a:t>
            </a:r>
            <a:r>
              <a:rPr dirty="0" sz="800" spc="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/</a:t>
            </a:r>
            <a:r>
              <a:rPr dirty="0" sz="800" spc="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F0A500"/>
                </a:solidFill>
                <a:latin typeface="Arial"/>
                <a:cs typeface="Arial"/>
              </a:rPr>
              <a:t>18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201525" cy="6864984"/>
          </a:xfrm>
          <a:custGeom>
            <a:avLst/>
            <a:gdLst/>
            <a:ahLst/>
            <a:cxnLst/>
            <a:rect l="l" t="t" r="r" b="b"/>
            <a:pathLst>
              <a:path w="12201525" h="6864984">
                <a:moveTo>
                  <a:pt x="0" y="6864858"/>
                </a:moveTo>
                <a:lnTo>
                  <a:pt x="0" y="0"/>
                </a:lnTo>
                <a:lnTo>
                  <a:pt x="12201523" y="0"/>
                </a:lnTo>
                <a:lnTo>
                  <a:pt x="12201523" y="6864858"/>
                </a:lnTo>
                <a:lnTo>
                  <a:pt x="0" y="6864858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2204700" cy="57150"/>
          </a:xfrm>
          <a:custGeom>
            <a:avLst/>
            <a:gdLst/>
            <a:ahLst/>
            <a:cxnLst/>
            <a:rect l="l" t="t" r="r" b="b"/>
            <a:pathLst>
              <a:path w="12204700" h="57150">
                <a:moveTo>
                  <a:pt x="12204191" y="57149"/>
                </a:moveTo>
                <a:lnTo>
                  <a:pt x="0" y="57149"/>
                </a:lnTo>
                <a:lnTo>
                  <a:pt x="0" y="0"/>
                </a:lnTo>
                <a:lnTo>
                  <a:pt x="12204191" y="0"/>
                </a:lnTo>
                <a:lnTo>
                  <a:pt x="12204191" y="5714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74592" y="244475"/>
            <a:ext cx="124777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95" b="1">
                <a:solidFill>
                  <a:srgbClr val="F0A500"/>
                </a:solidFill>
                <a:latin typeface="Arial"/>
                <a:cs typeface="Arial"/>
              </a:rPr>
              <a:t>CALL</a:t>
            </a:r>
            <a:r>
              <a:rPr dirty="0" sz="950" spc="21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60" b="1">
                <a:solidFill>
                  <a:srgbClr val="F0A500"/>
                </a:solidFill>
                <a:latin typeface="Arial"/>
                <a:cs typeface="Arial"/>
              </a:rPr>
              <a:t>TO</a:t>
            </a:r>
            <a:r>
              <a:rPr dirty="0" sz="950" spc="19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950" spc="95" b="1">
                <a:solidFill>
                  <a:srgbClr val="F0A500"/>
                </a:solidFill>
                <a:latin typeface="Arial"/>
                <a:cs typeface="Arial"/>
              </a:rPr>
              <a:t>ACTION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94693" y="322580"/>
            <a:ext cx="8220075" cy="768350"/>
          </a:xfrm>
          <a:prstGeom prst="rect"/>
        </p:spPr>
        <p:txBody>
          <a:bodyPr wrap="square" lIns="0" tIns="1155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dirty="0"/>
              <a:t>Next</a:t>
            </a:r>
            <a:r>
              <a:rPr dirty="0" spc="85"/>
              <a:t> </a:t>
            </a:r>
            <a:r>
              <a:rPr dirty="0"/>
              <a:t>Steps,</a:t>
            </a:r>
            <a:r>
              <a:rPr dirty="0" spc="-25"/>
              <a:t> </a:t>
            </a:r>
            <a:r>
              <a:rPr dirty="0"/>
              <a:t>Accountabilities</a:t>
            </a:r>
            <a:r>
              <a:rPr dirty="0" spc="85"/>
              <a:t> </a:t>
            </a:r>
            <a:r>
              <a:rPr dirty="0"/>
              <a:t>&amp;</a:t>
            </a:r>
            <a:r>
              <a:rPr dirty="0" spc="90"/>
              <a:t> </a:t>
            </a:r>
            <a:r>
              <a:rPr dirty="0"/>
              <a:t>Decision</a:t>
            </a:r>
            <a:r>
              <a:rPr dirty="0" spc="85"/>
              <a:t> </a:t>
            </a:r>
            <a:r>
              <a:rPr dirty="0" spc="-10"/>
              <a:t>Requests</a:t>
            </a:r>
          </a:p>
          <a:p>
            <a:pPr algn="ctr" marL="1905">
              <a:lnSpc>
                <a:spcPct val="100000"/>
              </a:lnSpc>
              <a:spcBef>
                <a:spcPts val="360"/>
              </a:spcBef>
            </a:pPr>
            <a:r>
              <a:rPr dirty="0" sz="1200" b="0">
                <a:solidFill>
                  <a:srgbClr val="9AB3CC"/>
                </a:solidFill>
                <a:latin typeface="Arial"/>
                <a:cs typeface="Arial"/>
              </a:rPr>
              <a:t>Decisions required from Country Head and MD within 7 </a:t>
            </a:r>
            <a:r>
              <a:rPr dirty="0" sz="1200" spc="-20" b="0">
                <a:solidFill>
                  <a:srgbClr val="9AB3CC"/>
                </a:solidFill>
                <a:latin typeface="Arial"/>
                <a:cs typeface="Arial"/>
              </a:rPr>
              <a:t>days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57199" y="1323975"/>
            <a:ext cx="3638550" cy="4581525"/>
            <a:chOff x="457199" y="1323975"/>
            <a:chExt cx="3638550" cy="4581525"/>
          </a:xfrm>
        </p:grpSpPr>
        <p:sp>
          <p:nvSpPr>
            <p:cNvPr id="7" name="object 7"/>
            <p:cNvSpPr/>
            <p:nvPr/>
          </p:nvSpPr>
          <p:spPr>
            <a:xfrm>
              <a:off x="457199" y="1323975"/>
              <a:ext cx="3638550" cy="4581525"/>
            </a:xfrm>
            <a:custGeom>
              <a:avLst/>
              <a:gdLst/>
              <a:ahLst/>
              <a:cxnLst/>
              <a:rect l="l" t="t" r="r" b="b"/>
              <a:pathLst>
                <a:path w="3638550" h="4581525">
                  <a:moveTo>
                    <a:pt x="3600449" y="4581524"/>
                  </a:moveTo>
                  <a:lnTo>
                    <a:pt x="38099" y="4581524"/>
                  </a:lnTo>
                  <a:lnTo>
                    <a:pt x="30498" y="4580827"/>
                  </a:lnTo>
                  <a:lnTo>
                    <a:pt x="697" y="4551026"/>
                  </a:lnTo>
                  <a:lnTo>
                    <a:pt x="0" y="45434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3600449" y="0"/>
                  </a:lnTo>
                  <a:lnTo>
                    <a:pt x="3635759" y="23474"/>
                  </a:lnTo>
                  <a:lnTo>
                    <a:pt x="3638549" y="38099"/>
                  </a:lnTo>
                  <a:lnTo>
                    <a:pt x="3638549" y="4543424"/>
                  </a:lnTo>
                  <a:lnTo>
                    <a:pt x="3615075" y="4578734"/>
                  </a:lnTo>
                  <a:lnTo>
                    <a:pt x="3600449" y="4581524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57187" y="1343266"/>
              <a:ext cx="3638550" cy="4562475"/>
            </a:xfrm>
            <a:custGeom>
              <a:avLst/>
              <a:gdLst/>
              <a:ahLst/>
              <a:cxnLst/>
              <a:rect l="l" t="t" r="r" b="b"/>
              <a:pathLst>
                <a:path w="3638550" h="4562475">
                  <a:moveTo>
                    <a:pt x="3638550" y="18821"/>
                  </a:moveTo>
                  <a:lnTo>
                    <a:pt x="3637864" y="11214"/>
                  </a:lnTo>
                  <a:lnTo>
                    <a:pt x="3635768" y="4191"/>
                  </a:lnTo>
                  <a:lnTo>
                    <a:pt x="3633495" y="0"/>
                  </a:lnTo>
                  <a:lnTo>
                    <a:pt x="3628796" y="18821"/>
                  </a:lnTo>
                  <a:lnTo>
                    <a:pt x="3629025" y="18821"/>
                  </a:lnTo>
                  <a:lnTo>
                    <a:pt x="3629025" y="4532033"/>
                  </a:lnTo>
                  <a:lnTo>
                    <a:pt x="3626243" y="4538764"/>
                  </a:lnTo>
                  <a:lnTo>
                    <a:pt x="3620655" y="4544352"/>
                  </a:lnTo>
                  <a:lnTo>
                    <a:pt x="3620185" y="4544822"/>
                  </a:lnTo>
                  <a:lnTo>
                    <a:pt x="3615080" y="4549927"/>
                  </a:lnTo>
                  <a:lnTo>
                    <a:pt x="3608349" y="4552708"/>
                  </a:lnTo>
                  <a:lnTo>
                    <a:pt x="30213" y="4552708"/>
                  </a:lnTo>
                  <a:lnTo>
                    <a:pt x="23482" y="4549927"/>
                  </a:lnTo>
                  <a:lnTo>
                    <a:pt x="18376" y="4544822"/>
                  </a:lnTo>
                  <a:lnTo>
                    <a:pt x="17907" y="4544339"/>
                  </a:lnTo>
                  <a:lnTo>
                    <a:pt x="12319" y="4538764"/>
                  </a:lnTo>
                  <a:lnTo>
                    <a:pt x="9525" y="4532033"/>
                  </a:lnTo>
                  <a:lnTo>
                    <a:pt x="9525" y="18821"/>
                  </a:lnTo>
                  <a:lnTo>
                    <a:pt x="9766" y="18821"/>
                  </a:lnTo>
                  <a:lnTo>
                    <a:pt x="5067" y="0"/>
                  </a:lnTo>
                  <a:lnTo>
                    <a:pt x="2794" y="4191"/>
                  </a:lnTo>
                  <a:lnTo>
                    <a:pt x="698" y="11214"/>
                  </a:lnTo>
                  <a:lnTo>
                    <a:pt x="0" y="18821"/>
                  </a:lnTo>
                  <a:lnTo>
                    <a:pt x="0" y="4524146"/>
                  </a:lnTo>
                  <a:lnTo>
                    <a:pt x="23482" y="4559452"/>
                  </a:lnTo>
                  <a:lnTo>
                    <a:pt x="38100" y="4562246"/>
                  </a:lnTo>
                  <a:lnTo>
                    <a:pt x="3600450" y="4562246"/>
                  </a:lnTo>
                  <a:lnTo>
                    <a:pt x="3608057" y="4561548"/>
                  </a:lnTo>
                  <a:lnTo>
                    <a:pt x="3615080" y="4559452"/>
                  </a:lnTo>
                  <a:lnTo>
                    <a:pt x="3621532" y="4555960"/>
                  </a:lnTo>
                  <a:lnTo>
                    <a:pt x="3625431" y="4552708"/>
                  </a:lnTo>
                  <a:lnTo>
                    <a:pt x="3626866" y="4551515"/>
                  </a:lnTo>
                  <a:lnTo>
                    <a:pt x="3627399" y="4551083"/>
                  </a:lnTo>
                  <a:lnTo>
                    <a:pt x="3632276" y="4545215"/>
                  </a:lnTo>
                  <a:lnTo>
                    <a:pt x="3635768" y="4538764"/>
                  </a:lnTo>
                  <a:lnTo>
                    <a:pt x="3637864" y="4531741"/>
                  </a:lnTo>
                  <a:lnTo>
                    <a:pt x="3638550" y="4524146"/>
                  </a:lnTo>
                  <a:lnTo>
                    <a:pt x="3638550" y="18821"/>
                  </a:lnTo>
                  <a:close/>
                </a:path>
              </a:pathLst>
            </a:custGeom>
            <a:solidFill>
              <a:srgbClr val="F0A500">
                <a:alpha val="348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62095" y="1323975"/>
              <a:ext cx="3629025" cy="38100"/>
            </a:xfrm>
            <a:custGeom>
              <a:avLst/>
              <a:gdLst/>
              <a:ahLst/>
              <a:cxnLst/>
              <a:rect l="l" t="t" r="r" b="b"/>
              <a:pathLst>
                <a:path w="3629025" h="38100">
                  <a:moveTo>
                    <a:pt x="3624129" y="38099"/>
                  </a:moveTo>
                  <a:lnTo>
                    <a:pt x="4629" y="38099"/>
                  </a:lnTo>
                  <a:lnTo>
                    <a:pt x="0" y="19581"/>
                  </a:lnTo>
                  <a:lnTo>
                    <a:pt x="33204" y="0"/>
                  </a:lnTo>
                  <a:lnTo>
                    <a:pt x="3595554" y="0"/>
                  </a:lnTo>
                  <a:lnTo>
                    <a:pt x="3628758" y="19581"/>
                  </a:lnTo>
                  <a:lnTo>
                    <a:pt x="362412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174" y="2009775"/>
              <a:ext cx="190499" cy="1904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174" y="2466975"/>
              <a:ext cx="190499" cy="1904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174" y="2924175"/>
              <a:ext cx="190499" cy="1904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8174" y="3390900"/>
              <a:ext cx="190499" cy="19049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75570" y="1428242"/>
            <a:ext cx="3602354" cy="246697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62560">
              <a:lnSpc>
                <a:spcPct val="100000"/>
              </a:lnSpc>
              <a:spcBef>
                <a:spcPts val="555"/>
              </a:spcBef>
            </a:pPr>
            <a:r>
              <a:rPr dirty="0" sz="800" spc="45" b="1">
                <a:solidFill>
                  <a:srgbClr val="F0A500"/>
                </a:solidFill>
                <a:latin typeface="Arial"/>
                <a:cs typeface="Arial"/>
              </a:rPr>
              <a:t>COUNTRY</a:t>
            </a:r>
            <a:r>
              <a:rPr dirty="0" sz="800" spc="14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HEAD</a:t>
            </a:r>
            <a:r>
              <a:rPr dirty="0" sz="800" spc="16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800" spc="16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DECISIONS</a:t>
            </a:r>
            <a:r>
              <a:rPr dirty="0" sz="800" spc="16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NEEDED</a:t>
            </a:r>
            <a:endParaRPr sz="800">
              <a:latin typeface="Arial"/>
              <a:cs typeface="Arial"/>
            </a:endParaRPr>
          </a:p>
          <a:p>
            <a:pPr marL="162560">
              <a:lnSpc>
                <a:spcPct val="100000"/>
              </a:lnSpc>
              <a:spcBef>
                <a:spcPts val="615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People,</a:t>
            </a:r>
            <a:r>
              <a:rPr dirty="0" sz="1100" spc="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Structure</a:t>
            </a:r>
            <a:r>
              <a:rPr dirty="0" sz="1100" spc="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100" spc="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Arial"/>
                <a:cs typeface="Arial"/>
              </a:rPr>
              <a:t>Budget</a:t>
            </a:r>
            <a:endParaRPr sz="1100">
              <a:latin typeface="Arial"/>
              <a:cs typeface="Arial"/>
            </a:endParaRPr>
          </a:p>
          <a:p>
            <a:pPr marL="448309" marR="309880" indent="-219710">
              <a:lnSpc>
                <a:spcPct val="118400"/>
              </a:lnSpc>
              <a:spcBef>
                <a:spcPts val="945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Approve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CSR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headcount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(4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new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hires)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and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regional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allocation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plan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by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Day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7D8EC"/>
                </a:solidFill>
                <a:latin typeface="Arial"/>
                <a:cs typeface="Arial"/>
              </a:rPr>
              <a:t>7</a:t>
            </a:r>
            <a:endParaRPr sz="950">
              <a:latin typeface="Arial"/>
              <a:cs typeface="Arial"/>
            </a:endParaRPr>
          </a:p>
          <a:p>
            <a:pPr marL="448309" marR="175260" indent="-219710">
              <a:lnSpc>
                <a:spcPct val="118400"/>
              </a:lnSpc>
              <a:spcBef>
                <a:spcPts val="900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Sanction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Unified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Marketing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Team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(UMT)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structure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7D8EC"/>
                </a:solidFill>
                <a:latin typeface="Arial"/>
                <a:cs typeface="Arial"/>
              </a:rPr>
              <a:t>with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7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defined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roles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including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GCC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Partnership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Liaison</a:t>
            </a:r>
            <a:endParaRPr sz="950">
              <a:latin typeface="Arial"/>
              <a:cs typeface="Arial"/>
            </a:endParaRPr>
          </a:p>
          <a:p>
            <a:pPr marL="448309" marR="165735" indent="-219710">
              <a:lnSpc>
                <a:spcPct val="118400"/>
              </a:lnSpc>
              <a:spcBef>
                <a:spcPts val="900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Authorise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ROSA rental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/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seeding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pricing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model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for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tier-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2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cities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and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private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hospital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chains</a:t>
            </a:r>
            <a:endParaRPr sz="950">
              <a:latin typeface="Arial"/>
              <a:cs typeface="Arial"/>
            </a:endParaRPr>
          </a:p>
          <a:p>
            <a:pPr algn="just" marL="448309" marR="537210" indent="-219710">
              <a:lnSpc>
                <a:spcPct val="118400"/>
              </a:lnSpc>
              <a:spcBef>
                <a:spcPts val="975"/>
              </a:spcBef>
              <a:buSzPct val="84210"/>
              <a:buFont typeface="Arial"/>
              <a:buAutoNum type="arabicPlain"/>
              <a:tabLst>
                <a:tab pos="448309" algn="l"/>
                <a:tab pos="449580" algn="l"/>
              </a:tabLst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	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Mandate</a:t>
            </a:r>
            <a:r>
              <a:rPr dirty="0" sz="950" spc="9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cross-functional</a:t>
            </a:r>
            <a:r>
              <a:rPr dirty="0" sz="950" spc="9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KPI</a:t>
            </a:r>
            <a:r>
              <a:rPr dirty="0" sz="950" spc="9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tracker</a:t>
            </a:r>
            <a:r>
              <a:rPr dirty="0" sz="950" spc="9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—</a:t>
            </a:r>
            <a:r>
              <a:rPr dirty="0" sz="950" spc="9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shared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between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Recon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and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Robotics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BUs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with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monthly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review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cadence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6249" y="1323975"/>
            <a:ext cx="3638550" cy="4581525"/>
            <a:chOff x="4286249" y="1323975"/>
            <a:chExt cx="3638550" cy="4581525"/>
          </a:xfrm>
        </p:grpSpPr>
        <p:sp>
          <p:nvSpPr>
            <p:cNvPr id="16" name="object 16"/>
            <p:cNvSpPr/>
            <p:nvPr/>
          </p:nvSpPr>
          <p:spPr>
            <a:xfrm>
              <a:off x="4286249" y="1323975"/>
              <a:ext cx="3638550" cy="4581525"/>
            </a:xfrm>
            <a:custGeom>
              <a:avLst/>
              <a:gdLst/>
              <a:ahLst/>
              <a:cxnLst/>
              <a:rect l="l" t="t" r="r" b="b"/>
              <a:pathLst>
                <a:path w="3638550" h="4581525">
                  <a:moveTo>
                    <a:pt x="3600449" y="4581524"/>
                  </a:moveTo>
                  <a:lnTo>
                    <a:pt x="38099" y="4581524"/>
                  </a:lnTo>
                  <a:lnTo>
                    <a:pt x="30498" y="4580827"/>
                  </a:lnTo>
                  <a:lnTo>
                    <a:pt x="697" y="4551026"/>
                  </a:lnTo>
                  <a:lnTo>
                    <a:pt x="0" y="45434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3600449" y="0"/>
                  </a:lnTo>
                  <a:lnTo>
                    <a:pt x="3635759" y="23474"/>
                  </a:lnTo>
                  <a:lnTo>
                    <a:pt x="3638549" y="38099"/>
                  </a:lnTo>
                  <a:lnTo>
                    <a:pt x="3638549" y="4543424"/>
                  </a:lnTo>
                  <a:lnTo>
                    <a:pt x="3615075" y="4578734"/>
                  </a:lnTo>
                  <a:lnTo>
                    <a:pt x="3600449" y="4581524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286237" y="1343266"/>
              <a:ext cx="3638550" cy="4562475"/>
            </a:xfrm>
            <a:custGeom>
              <a:avLst/>
              <a:gdLst/>
              <a:ahLst/>
              <a:cxnLst/>
              <a:rect l="l" t="t" r="r" b="b"/>
              <a:pathLst>
                <a:path w="3638550" h="4562475">
                  <a:moveTo>
                    <a:pt x="3638550" y="18821"/>
                  </a:moveTo>
                  <a:lnTo>
                    <a:pt x="3637864" y="11214"/>
                  </a:lnTo>
                  <a:lnTo>
                    <a:pt x="3635768" y="4191"/>
                  </a:lnTo>
                  <a:lnTo>
                    <a:pt x="3633495" y="0"/>
                  </a:lnTo>
                  <a:lnTo>
                    <a:pt x="3628796" y="18821"/>
                  </a:lnTo>
                  <a:lnTo>
                    <a:pt x="3629025" y="18821"/>
                  </a:lnTo>
                  <a:lnTo>
                    <a:pt x="3629025" y="4532033"/>
                  </a:lnTo>
                  <a:lnTo>
                    <a:pt x="3626243" y="4538764"/>
                  </a:lnTo>
                  <a:lnTo>
                    <a:pt x="3620655" y="4544352"/>
                  </a:lnTo>
                  <a:lnTo>
                    <a:pt x="3620185" y="4544822"/>
                  </a:lnTo>
                  <a:lnTo>
                    <a:pt x="3615080" y="4549927"/>
                  </a:lnTo>
                  <a:lnTo>
                    <a:pt x="3608349" y="4552708"/>
                  </a:lnTo>
                  <a:lnTo>
                    <a:pt x="30213" y="4552708"/>
                  </a:lnTo>
                  <a:lnTo>
                    <a:pt x="23482" y="4549927"/>
                  </a:lnTo>
                  <a:lnTo>
                    <a:pt x="18376" y="4544822"/>
                  </a:lnTo>
                  <a:lnTo>
                    <a:pt x="17907" y="4544339"/>
                  </a:lnTo>
                  <a:lnTo>
                    <a:pt x="12319" y="4538764"/>
                  </a:lnTo>
                  <a:lnTo>
                    <a:pt x="9525" y="4532033"/>
                  </a:lnTo>
                  <a:lnTo>
                    <a:pt x="9525" y="18821"/>
                  </a:lnTo>
                  <a:lnTo>
                    <a:pt x="9766" y="18821"/>
                  </a:lnTo>
                  <a:lnTo>
                    <a:pt x="5067" y="0"/>
                  </a:lnTo>
                  <a:lnTo>
                    <a:pt x="2794" y="4191"/>
                  </a:lnTo>
                  <a:lnTo>
                    <a:pt x="698" y="11214"/>
                  </a:lnTo>
                  <a:lnTo>
                    <a:pt x="0" y="18821"/>
                  </a:lnTo>
                  <a:lnTo>
                    <a:pt x="0" y="4524146"/>
                  </a:lnTo>
                  <a:lnTo>
                    <a:pt x="23482" y="4559452"/>
                  </a:lnTo>
                  <a:lnTo>
                    <a:pt x="38100" y="4562246"/>
                  </a:lnTo>
                  <a:lnTo>
                    <a:pt x="3600450" y="4562246"/>
                  </a:lnTo>
                  <a:lnTo>
                    <a:pt x="3608057" y="4561548"/>
                  </a:lnTo>
                  <a:lnTo>
                    <a:pt x="3615080" y="4559452"/>
                  </a:lnTo>
                  <a:lnTo>
                    <a:pt x="3621532" y="4555960"/>
                  </a:lnTo>
                  <a:lnTo>
                    <a:pt x="3625431" y="4552708"/>
                  </a:lnTo>
                  <a:lnTo>
                    <a:pt x="3626866" y="4551515"/>
                  </a:lnTo>
                  <a:lnTo>
                    <a:pt x="3627399" y="4551083"/>
                  </a:lnTo>
                  <a:lnTo>
                    <a:pt x="3632276" y="4545215"/>
                  </a:lnTo>
                  <a:lnTo>
                    <a:pt x="3635768" y="4538764"/>
                  </a:lnTo>
                  <a:lnTo>
                    <a:pt x="3637864" y="4531741"/>
                  </a:lnTo>
                  <a:lnTo>
                    <a:pt x="3638550" y="4524146"/>
                  </a:lnTo>
                  <a:lnTo>
                    <a:pt x="3638550" y="18821"/>
                  </a:lnTo>
                  <a:close/>
                </a:path>
              </a:pathLst>
            </a:custGeom>
            <a:solidFill>
              <a:srgbClr val="F0A500">
                <a:alpha val="348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291145" y="1323975"/>
              <a:ext cx="3629025" cy="38100"/>
            </a:xfrm>
            <a:custGeom>
              <a:avLst/>
              <a:gdLst/>
              <a:ahLst/>
              <a:cxnLst/>
              <a:rect l="l" t="t" r="r" b="b"/>
              <a:pathLst>
                <a:path w="3629025" h="38100">
                  <a:moveTo>
                    <a:pt x="3624129" y="38099"/>
                  </a:moveTo>
                  <a:lnTo>
                    <a:pt x="4629" y="38099"/>
                  </a:lnTo>
                  <a:lnTo>
                    <a:pt x="0" y="19581"/>
                  </a:lnTo>
                  <a:lnTo>
                    <a:pt x="33204" y="0"/>
                  </a:lnTo>
                  <a:lnTo>
                    <a:pt x="3595554" y="0"/>
                  </a:lnTo>
                  <a:lnTo>
                    <a:pt x="3628758" y="19582"/>
                  </a:lnTo>
                  <a:lnTo>
                    <a:pt x="362412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7224" y="2009775"/>
              <a:ext cx="190500" cy="19049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7224" y="2638425"/>
              <a:ext cx="190500" cy="1904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7224" y="3276600"/>
              <a:ext cx="190500" cy="19049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67224" y="3905250"/>
              <a:ext cx="190500" cy="19049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4304620" y="1428242"/>
            <a:ext cx="3602354" cy="2990850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62560">
              <a:lnSpc>
                <a:spcPct val="100000"/>
              </a:lnSpc>
              <a:spcBef>
                <a:spcPts val="555"/>
              </a:spcBef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MD</a:t>
            </a:r>
            <a:r>
              <a:rPr dirty="0" sz="800" spc="13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800" spc="1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F0A500"/>
                </a:solidFill>
                <a:latin typeface="Arial"/>
                <a:cs typeface="Arial"/>
              </a:rPr>
              <a:t>STRATEGIC</a:t>
            </a:r>
            <a:r>
              <a:rPr dirty="0" sz="800" spc="13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F0A500"/>
                </a:solidFill>
                <a:latin typeface="Arial"/>
                <a:cs typeface="Arial"/>
              </a:rPr>
              <a:t>ENDORSEMENTS</a:t>
            </a:r>
            <a:endParaRPr sz="800">
              <a:latin typeface="Arial"/>
              <a:cs typeface="Arial"/>
            </a:endParaRPr>
          </a:p>
          <a:p>
            <a:pPr marL="162560">
              <a:lnSpc>
                <a:spcPct val="100000"/>
              </a:lnSpc>
              <a:spcBef>
                <a:spcPts val="615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Platform,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Warranty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GCC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Arial"/>
                <a:cs typeface="Arial"/>
              </a:rPr>
              <a:t>Mandate</a:t>
            </a:r>
            <a:endParaRPr sz="1100">
              <a:latin typeface="Arial"/>
              <a:cs typeface="Arial"/>
            </a:endParaRPr>
          </a:p>
          <a:p>
            <a:pPr marL="448309" marR="278130" indent="-219710">
              <a:lnSpc>
                <a:spcPct val="118400"/>
              </a:lnSpc>
              <a:spcBef>
                <a:spcPts val="945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Formally</a:t>
            </a:r>
            <a:r>
              <a:rPr dirty="0" sz="950" spc="9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launch</a:t>
            </a:r>
            <a:r>
              <a:rPr dirty="0" sz="950" spc="9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5-Year</a:t>
            </a:r>
            <a:r>
              <a:rPr dirty="0" sz="950" spc="9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Comprehensive</a:t>
            </a:r>
            <a:r>
              <a:rPr dirty="0" sz="950" spc="9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Warranty</a:t>
            </a:r>
            <a:r>
              <a:rPr dirty="0" sz="950" spc="9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7D8EC"/>
                </a:solidFill>
                <a:latin typeface="Arial"/>
                <a:cs typeface="Arial"/>
              </a:rPr>
              <a:t>as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ZB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India's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primary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ROSA</a:t>
            </a:r>
            <a:r>
              <a:rPr dirty="0" sz="950" spc="1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market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differentiator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7D8EC"/>
                </a:solidFill>
                <a:latin typeface="Arial"/>
                <a:cs typeface="Arial"/>
              </a:rPr>
              <a:t>—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press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release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+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sales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C7D8EC"/>
                </a:solidFill>
                <a:latin typeface="Arial"/>
                <a:cs typeface="Arial"/>
              </a:rPr>
              <a:t>kit</a:t>
            </a:r>
            <a:endParaRPr sz="950">
              <a:latin typeface="Arial"/>
              <a:cs typeface="Arial"/>
            </a:endParaRPr>
          </a:p>
          <a:p>
            <a:pPr marL="448309" marR="165735" indent="-219710">
              <a:lnSpc>
                <a:spcPct val="118400"/>
              </a:lnSpc>
              <a:spcBef>
                <a:spcPts val="900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Ratify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GCC</a:t>
            </a:r>
            <a:r>
              <a:rPr dirty="0" sz="950" spc="9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corporate</a:t>
            </a:r>
            <a:r>
              <a:rPr dirty="0" sz="950" spc="9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hospital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mandate:</a:t>
            </a:r>
            <a:r>
              <a:rPr dirty="0" sz="950" spc="2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Apollo,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Fortis,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Max,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Manipal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as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Priority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1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targets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with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C-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suite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engagement</a:t>
            </a:r>
            <a:r>
              <a:rPr dirty="0" sz="950" spc="1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7D8EC"/>
                </a:solidFill>
                <a:latin typeface="Arial"/>
                <a:cs typeface="Arial"/>
              </a:rPr>
              <a:t>plan</a:t>
            </a:r>
            <a:endParaRPr sz="950">
              <a:latin typeface="Arial"/>
              <a:cs typeface="Arial"/>
            </a:endParaRPr>
          </a:p>
          <a:p>
            <a:pPr marL="448309" marR="154940" indent="-219710">
              <a:lnSpc>
                <a:spcPct val="118400"/>
              </a:lnSpc>
              <a:spcBef>
                <a:spcPts val="975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Approve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mymobility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+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Persona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IQ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bundled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commercial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offer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to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position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ROSA as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end-to-end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patient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journey platform</a:t>
            </a:r>
            <a:endParaRPr sz="950">
              <a:latin typeface="Arial"/>
              <a:cs typeface="Arial"/>
            </a:endParaRPr>
          </a:p>
          <a:p>
            <a:pPr marL="448309" marR="268605" indent="-219710">
              <a:lnSpc>
                <a:spcPct val="121700"/>
              </a:lnSpc>
              <a:spcBef>
                <a:spcPts val="860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Commission</a:t>
            </a:r>
            <a:r>
              <a:rPr dirty="0" sz="950" spc="11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90-day</a:t>
            </a:r>
            <a:r>
              <a:rPr dirty="0" sz="950" spc="114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all-India</a:t>
            </a:r>
            <a:r>
              <a:rPr dirty="0" sz="950" spc="114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competitive</a:t>
            </a:r>
            <a:r>
              <a:rPr dirty="0" sz="950" spc="11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intelligence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refresh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—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counter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Mako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4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launch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and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7D8EC"/>
                </a:solidFill>
                <a:latin typeface="Arial"/>
                <a:cs typeface="Arial"/>
              </a:rPr>
              <a:t>VELYS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expansion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115299" y="1323975"/>
            <a:ext cx="3638550" cy="4581525"/>
            <a:chOff x="8115299" y="1323975"/>
            <a:chExt cx="3638550" cy="4581525"/>
          </a:xfrm>
        </p:grpSpPr>
        <p:sp>
          <p:nvSpPr>
            <p:cNvPr id="25" name="object 25"/>
            <p:cNvSpPr/>
            <p:nvPr/>
          </p:nvSpPr>
          <p:spPr>
            <a:xfrm>
              <a:off x="8115299" y="1323975"/>
              <a:ext cx="3638550" cy="4581525"/>
            </a:xfrm>
            <a:custGeom>
              <a:avLst/>
              <a:gdLst/>
              <a:ahLst/>
              <a:cxnLst/>
              <a:rect l="l" t="t" r="r" b="b"/>
              <a:pathLst>
                <a:path w="3638550" h="4581525">
                  <a:moveTo>
                    <a:pt x="3600449" y="4581524"/>
                  </a:moveTo>
                  <a:lnTo>
                    <a:pt x="38099" y="4581524"/>
                  </a:lnTo>
                  <a:lnTo>
                    <a:pt x="30497" y="4580827"/>
                  </a:lnTo>
                  <a:lnTo>
                    <a:pt x="697" y="4551026"/>
                  </a:lnTo>
                  <a:lnTo>
                    <a:pt x="0" y="4543424"/>
                  </a:lnTo>
                  <a:lnTo>
                    <a:pt x="0" y="38099"/>
                  </a:lnTo>
                  <a:lnTo>
                    <a:pt x="23473" y="2789"/>
                  </a:lnTo>
                  <a:lnTo>
                    <a:pt x="38099" y="0"/>
                  </a:lnTo>
                  <a:lnTo>
                    <a:pt x="3600449" y="0"/>
                  </a:lnTo>
                  <a:lnTo>
                    <a:pt x="3635758" y="23474"/>
                  </a:lnTo>
                  <a:lnTo>
                    <a:pt x="3638549" y="38099"/>
                  </a:lnTo>
                  <a:lnTo>
                    <a:pt x="3638549" y="4543424"/>
                  </a:lnTo>
                  <a:lnTo>
                    <a:pt x="3615074" y="4578734"/>
                  </a:lnTo>
                  <a:lnTo>
                    <a:pt x="3600449" y="4581524"/>
                  </a:lnTo>
                  <a:close/>
                </a:path>
              </a:pathLst>
            </a:custGeom>
            <a:solidFill>
              <a:srgbClr val="FFFFFF">
                <a:alpha val="70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115287" y="1343266"/>
              <a:ext cx="3638550" cy="4562475"/>
            </a:xfrm>
            <a:custGeom>
              <a:avLst/>
              <a:gdLst/>
              <a:ahLst/>
              <a:cxnLst/>
              <a:rect l="l" t="t" r="r" b="b"/>
              <a:pathLst>
                <a:path w="3638550" h="4562475">
                  <a:moveTo>
                    <a:pt x="3638550" y="18821"/>
                  </a:moveTo>
                  <a:lnTo>
                    <a:pt x="3637864" y="11214"/>
                  </a:lnTo>
                  <a:lnTo>
                    <a:pt x="3635768" y="4191"/>
                  </a:lnTo>
                  <a:lnTo>
                    <a:pt x="3633495" y="0"/>
                  </a:lnTo>
                  <a:lnTo>
                    <a:pt x="3628796" y="18821"/>
                  </a:lnTo>
                  <a:lnTo>
                    <a:pt x="3629025" y="18821"/>
                  </a:lnTo>
                  <a:lnTo>
                    <a:pt x="3629025" y="4532033"/>
                  </a:lnTo>
                  <a:lnTo>
                    <a:pt x="3626243" y="4538764"/>
                  </a:lnTo>
                  <a:lnTo>
                    <a:pt x="3620655" y="4544352"/>
                  </a:lnTo>
                  <a:lnTo>
                    <a:pt x="3620185" y="4544822"/>
                  </a:lnTo>
                  <a:lnTo>
                    <a:pt x="3615080" y="4549927"/>
                  </a:lnTo>
                  <a:lnTo>
                    <a:pt x="3608349" y="4552708"/>
                  </a:lnTo>
                  <a:lnTo>
                    <a:pt x="30213" y="4552708"/>
                  </a:lnTo>
                  <a:lnTo>
                    <a:pt x="23482" y="4549927"/>
                  </a:lnTo>
                  <a:lnTo>
                    <a:pt x="18376" y="4544822"/>
                  </a:lnTo>
                  <a:lnTo>
                    <a:pt x="17894" y="4544339"/>
                  </a:lnTo>
                  <a:lnTo>
                    <a:pt x="12319" y="4538764"/>
                  </a:lnTo>
                  <a:lnTo>
                    <a:pt x="9525" y="4532033"/>
                  </a:lnTo>
                  <a:lnTo>
                    <a:pt x="9525" y="18821"/>
                  </a:lnTo>
                  <a:lnTo>
                    <a:pt x="9766" y="18821"/>
                  </a:lnTo>
                  <a:lnTo>
                    <a:pt x="5067" y="0"/>
                  </a:lnTo>
                  <a:lnTo>
                    <a:pt x="2794" y="4191"/>
                  </a:lnTo>
                  <a:lnTo>
                    <a:pt x="698" y="11214"/>
                  </a:lnTo>
                  <a:lnTo>
                    <a:pt x="0" y="18821"/>
                  </a:lnTo>
                  <a:lnTo>
                    <a:pt x="0" y="4524146"/>
                  </a:lnTo>
                  <a:lnTo>
                    <a:pt x="23482" y="4559452"/>
                  </a:lnTo>
                  <a:lnTo>
                    <a:pt x="38100" y="4562246"/>
                  </a:lnTo>
                  <a:lnTo>
                    <a:pt x="3600450" y="4562246"/>
                  </a:lnTo>
                  <a:lnTo>
                    <a:pt x="3608057" y="4561548"/>
                  </a:lnTo>
                  <a:lnTo>
                    <a:pt x="3615080" y="4559452"/>
                  </a:lnTo>
                  <a:lnTo>
                    <a:pt x="3621532" y="4555960"/>
                  </a:lnTo>
                  <a:lnTo>
                    <a:pt x="3625431" y="4552708"/>
                  </a:lnTo>
                  <a:lnTo>
                    <a:pt x="3626866" y="4551515"/>
                  </a:lnTo>
                  <a:lnTo>
                    <a:pt x="3627399" y="4551083"/>
                  </a:lnTo>
                  <a:lnTo>
                    <a:pt x="3632276" y="4545215"/>
                  </a:lnTo>
                  <a:lnTo>
                    <a:pt x="3635768" y="4538764"/>
                  </a:lnTo>
                  <a:lnTo>
                    <a:pt x="3637864" y="4531741"/>
                  </a:lnTo>
                  <a:lnTo>
                    <a:pt x="3638550" y="4524146"/>
                  </a:lnTo>
                  <a:lnTo>
                    <a:pt x="3638550" y="18821"/>
                  </a:lnTo>
                  <a:close/>
                </a:path>
              </a:pathLst>
            </a:custGeom>
            <a:solidFill>
              <a:srgbClr val="F0A500">
                <a:alpha val="348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120195" y="1323975"/>
              <a:ext cx="3629025" cy="38100"/>
            </a:xfrm>
            <a:custGeom>
              <a:avLst/>
              <a:gdLst/>
              <a:ahLst/>
              <a:cxnLst/>
              <a:rect l="l" t="t" r="r" b="b"/>
              <a:pathLst>
                <a:path w="3629025" h="38100">
                  <a:moveTo>
                    <a:pt x="3624129" y="38099"/>
                  </a:moveTo>
                  <a:lnTo>
                    <a:pt x="4629" y="38099"/>
                  </a:lnTo>
                  <a:lnTo>
                    <a:pt x="0" y="19582"/>
                  </a:lnTo>
                  <a:lnTo>
                    <a:pt x="33204" y="0"/>
                  </a:lnTo>
                  <a:lnTo>
                    <a:pt x="3595554" y="0"/>
                  </a:lnTo>
                  <a:lnTo>
                    <a:pt x="3628758" y="19583"/>
                  </a:lnTo>
                  <a:lnTo>
                    <a:pt x="362412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274" y="2009775"/>
              <a:ext cx="190500" cy="19049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274" y="2638425"/>
              <a:ext cx="190500" cy="1904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274" y="3276600"/>
              <a:ext cx="190500" cy="19049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96274" y="3733800"/>
              <a:ext cx="190500" cy="190499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8133670" y="1428242"/>
            <a:ext cx="3602354" cy="2809875"/>
          </a:xfrm>
          <a:prstGeom prst="rect">
            <a:avLst/>
          </a:prstGeom>
        </p:spPr>
        <p:txBody>
          <a:bodyPr wrap="square" lIns="0" tIns="70485" rIns="0" bIns="0" rtlCol="0" vert="horz">
            <a:spAutoFit/>
          </a:bodyPr>
          <a:lstStyle/>
          <a:p>
            <a:pPr marL="162560">
              <a:lnSpc>
                <a:spcPct val="100000"/>
              </a:lnSpc>
              <a:spcBef>
                <a:spcPts val="555"/>
              </a:spcBef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ROSA</a:t>
            </a:r>
            <a:r>
              <a:rPr dirty="0" sz="800" spc="14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50" b="1">
                <a:solidFill>
                  <a:srgbClr val="F0A500"/>
                </a:solidFill>
                <a:latin typeface="Arial"/>
                <a:cs typeface="Arial"/>
              </a:rPr>
              <a:t>BUSINESS</a:t>
            </a:r>
            <a:r>
              <a:rPr dirty="0" sz="800" spc="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HEAD</a:t>
            </a:r>
            <a:r>
              <a:rPr dirty="0" sz="800" spc="18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—</a:t>
            </a:r>
            <a:r>
              <a:rPr dirty="0" sz="800" spc="1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5" b="1">
                <a:solidFill>
                  <a:srgbClr val="F0A500"/>
                </a:solidFill>
                <a:latin typeface="Arial"/>
                <a:cs typeface="Arial"/>
              </a:rPr>
              <a:t>IMMEDIATE</a:t>
            </a:r>
            <a:r>
              <a:rPr dirty="0" sz="800" spc="15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40" b="1">
                <a:solidFill>
                  <a:srgbClr val="F0A500"/>
                </a:solidFill>
                <a:latin typeface="Arial"/>
                <a:cs typeface="Arial"/>
              </a:rPr>
              <a:t>ACTIONS</a:t>
            </a:r>
            <a:endParaRPr sz="800">
              <a:latin typeface="Arial"/>
              <a:cs typeface="Arial"/>
            </a:endParaRPr>
          </a:p>
          <a:p>
            <a:pPr marL="162560">
              <a:lnSpc>
                <a:spcPct val="100000"/>
              </a:lnSpc>
              <a:spcBef>
                <a:spcPts val="615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Pipeline,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KOL</a:t>
            </a:r>
            <a:r>
              <a:rPr dirty="0" sz="11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Demo</a:t>
            </a:r>
            <a:r>
              <a:rPr dirty="0" sz="1100" spc="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Arial"/>
                <a:cs typeface="Arial"/>
              </a:rPr>
              <a:t>Deployment</a:t>
            </a:r>
            <a:endParaRPr sz="1100">
              <a:latin typeface="Arial"/>
              <a:cs typeface="Arial"/>
            </a:endParaRPr>
          </a:p>
          <a:p>
            <a:pPr marL="448309" marR="296545" indent="-219710">
              <a:lnSpc>
                <a:spcPct val="118400"/>
              </a:lnSpc>
              <a:spcBef>
                <a:spcPts val="945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Deploy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4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regional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demo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units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(North,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South,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West,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East)</a:t>
            </a:r>
            <a:r>
              <a:rPr dirty="0" sz="950" spc="4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by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Day</a:t>
            </a:r>
            <a:r>
              <a:rPr dirty="0" sz="950" spc="4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14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—</a:t>
            </a:r>
            <a:r>
              <a:rPr dirty="0" sz="950" spc="4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confirm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logistics</a:t>
            </a:r>
            <a:r>
              <a:rPr dirty="0" sz="950" spc="4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with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Operations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by</a:t>
            </a:r>
            <a:r>
              <a:rPr dirty="0" sz="950" spc="3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Day</a:t>
            </a:r>
            <a:r>
              <a:rPr dirty="0" sz="950" spc="3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7D8EC"/>
                </a:solidFill>
                <a:latin typeface="Arial"/>
                <a:cs typeface="Arial"/>
              </a:rPr>
              <a:t>3</a:t>
            </a:r>
            <a:endParaRPr sz="950">
              <a:latin typeface="Arial"/>
              <a:cs typeface="Arial"/>
            </a:endParaRPr>
          </a:p>
          <a:p>
            <a:pPr marL="448309" marR="493395" indent="-219710">
              <a:lnSpc>
                <a:spcPct val="118400"/>
              </a:lnSpc>
              <a:spcBef>
                <a:spcPts val="900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Enrol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first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cohort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of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10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KOL</a:t>
            </a:r>
            <a:r>
              <a:rPr dirty="0" sz="950" spc="2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surgeons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into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7D8EC"/>
                </a:solidFill>
                <a:latin typeface="Arial"/>
                <a:cs typeface="Arial"/>
              </a:rPr>
              <a:t>ROSA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OptimiZe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programme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—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case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series</a:t>
            </a:r>
            <a:r>
              <a:rPr dirty="0" sz="950" spc="8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target: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7D8EC"/>
                </a:solidFill>
                <a:latin typeface="Arial"/>
                <a:cs typeface="Arial"/>
              </a:rPr>
              <a:t>3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published</a:t>
            </a:r>
            <a:r>
              <a:rPr dirty="0" sz="950" spc="7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by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Month</a:t>
            </a:r>
            <a:r>
              <a:rPr dirty="0" sz="950" spc="8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7D8EC"/>
                </a:solidFill>
                <a:latin typeface="Arial"/>
                <a:cs typeface="Arial"/>
              </a:rPr>
              <a:t>6</a:t>
            </a:r>
            <a:endParaRPr sz="950">
              <a:latin typeface="Arial"/>
              <a:cs typeface="Arial"/>
            </a:endParaRPr>
          </a:p>
          <a:p>
            <a:pPr marL="448309" marR="206375" indent="-219710">
              <a:lnSpc>
                <a:spcPct val="118400"/>
              </a:lnSpc>
              <a:spcBef>
                <a:spcPts val="975"/>
              </a:spcBef>
              <a:buClr>
                <a:srgbClr val="003366"/>
              </a:buClr>
              <a:buSzPct val="84210"/>
              <a:buFont typeface="Arial"/>
              <a:buAutoNum type="arabicPlain"/>
              <a:tabLst>
                <a:tab pos="448309" algn="l"/>
              </a:tabLst>
            </a:pP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Build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30-case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ROSA evaluation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pipeline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by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Day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60</a:t>
            </a:r>
            <a:r>
              <a:rPr dirty="0" sz="950" spc="7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50">
                <a:solidFill>
                  <a:srgbClr val="C7D8EC"/>
                </a:solidFill>
                <a:latin typeface="Arial"/>
                <a:cs typeface="Arial"/>
              </a:rPr>
              <a:t>—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weekly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deal-stage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review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with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NSH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and</a:t>
            </a:r>
            <a:r>
              <a:rPr dirty="0" sz="950" spc="6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field</a:t>
            </a:r>
            <a:r>
              <a:rPr dirty="0" sz="950" spc="6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C7D8EC"/>
                </a:solidFill>
                <a:latin typeface="Arial"/>
                <a:cs typeface="Arial"/>
              </a:rPr>
              <a:t>CSRs</a:t>
            </a:r>
            <a:endParaRPr sz="950">
              <a:latin typeface="Arial"/>
              <a:cs typeface="Arial"/>
            </a:endParaRPr>
          </a:p>
          <a:p>
            <a:pPr algn="just" marL="448309" marR="248285" indent="-219710">
              <a:lnSpc>
                <a:spcPct val="118400"/>
              </a:lnSpc>
              <a:spcBef>
                <a:spcPts val="900"/>
              </a:spcBef>
              <a:buSzPct val="84210"/>
              <a:buFont typeface="Arial"/>
              <a:buAutoNum type="arabicPlain"/>
              <a:tabLst>
                <a:tab pos="448309" algn="l"/>
                <a:tab pos="449580" algn="l"/>
              </a:tabLst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	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Conduct</a:t>
            </a:r>
            <a:r>
              <a:rPr dirty="0" sz="950" spc="10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Mako</a:t>
            </a:r>
            <a:r>
              <a:rPr dirty="0" sz="950" spc="11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90-landmark</a:t>
            </a:r>
            <a:r>
              <a:rPr dirty="0" sz="950" spc="10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vs.</a:t>
            </a:r>
            <a:r>
              <a:rPr dirty="0" sz="950" spc="11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36-landmark</a:t>
            </a:r>
            <a:r>
              <a:rPr dirty="0" sz="950" spc="10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surgical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demo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at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2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key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accounts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per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region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—</a:t>
            </a:r>
            <a:r>
              <a:rPr dirty="0" sz="950" spc="55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C7D8EC"/>
                </a:solidFill>
                <a:latin typeface="Arial"/>
                <a:cs typeface="Arial"/>
              </a:rPr>
              <a:t>Q1</a:t>
            </a:r>
            <a:r>
              <a:rPr dirty="0" sz="950" spc="50">
                <a:solidFill>
                  <a:srgbClr val="C7D8EC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C7D8EC"/>
                </a:solidFill>
                <a:latin typeface="Arial"/>
                <a:cs typeface="Arial"/>
              </a:rPr>
              <a:t>completion target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0" y="6038850"/>
            <a:ext cx="12204700" cy="571500"/>
            <a:chOff x="0" y="6038850"/>
            <a:chExt cx="12204700" cy="571500"/>
          </a:xfrm>
        </p:grpSpPr>
        <p:sp>
          <p:nvSpPr>
            <p:cNvPr id="34" name="object 34"/>
            <p:cNvSpPr/>
            <p:nvPr/>
          </p:nvSpPr>
          <p:spPr>
            <a:xfrm>
              <a:off x="0" y="6038850"/>
              <a:ext cx="12204700" cy="571500"/>
            </a:xfrm>
            <a:custGeom>
              <a:avLst/>
              <a:gdLst/>
              <a:ahLst/>
              <a:cxnLst/>
              <a:rect l="l" t="t" r="r" b="b"/>
              <a:pathLst>
                <a:path w="12204700" h="571500">
                  <a:moveTo>
                    <a:pt x="12204191" y="571499"/>
                  </a:moveTo>
                  <a:lnTo>
                    <a:pt x="0" y="571499"/>
                  </a:lnTo>
                  <a:lnTo>
                    <a:pt x="0" y="0"/>
                  </a:lnTo>
                  <a:lnTo>
                    <a:pt x="12204191" y="0"/>
                  </a:lnTo>
                  <a:lnTo>
                    <a:pt x="12204191" y="5714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867012" y="6153162"/>
              <a:ext cx="2019300" cy="342900"/>
            </a:xfrm>
            <a:custGeom>
              <a:avLst/>
              <a:gdLst/>
              <a:ahLst/>
              <a:cxnLst/>
              <a:rect l="l" t="t" r="r" b="b"/>
              <a:pathLst>
                <a:path w="2019300" h="342900">
                  <a:moveTo>
                    <a:pt x="9525" y="0"/>
                  </a:moveTo>
                  <a:lnTo>
                    <a:pt x="0" y="0"/>
                  </a:lnTo>
                  <a:lnTo>
                    <a:pt x="0" y="342887"/>
                  </a:lnTo>
                  <a:lnTo>
                    <a:pt x="9525" y="342887"/>
                  </a:lnTo>
                  <a:lnTo>
                    <a:pt x="9525" y="0"/>
                  </a:lnTo>
                  <a:close/>
                </a:path>
                <a:path w="2019300" h="342900">
                  <a:moveTo>
                    <a:pt x="2019300" y="0"/>
                  </a:moveTo>
                  <a:lnTo>
                    <a:pt x="2009775" y="0"/>
                  </a:lnTo>
                  <a:lnTo>
                    <a:pt x="2009775" y="342887"/>
                  </a:lnTo>
                  <a:lnTo>
                    <a:pt x="2019300" y="342887"/>
                  </a:lnTo>
                  <a:lnTo>
                    <a:pt x="2019300" y="0"/>
                  </a:lnTo>
                  <a:close/>
                </a:path>
              </a:pathLst>
            </a:custGeom>
            <a:solidFill>
              <a:srgbClr val="003366">
                <a:alpha val="250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444500" y="6149975"/>
            <a:ext cx="625030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Combined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Target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—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90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050" spc="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05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Cases: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30+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evaluation</a:t>
            </a:r>
            <a:r>
              <a:rPr dirty="0" sz="10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Revenue: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+15%</a:t>
            </a:r>
            <a:r>
              <a:rPr dirty="0" sz="105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YoY</a:t>
            </a:r>
            <a:endParaRPr sz="10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134212" y="6153162"/>
            <a:ext cx="2333625" cy="342900"/>
          </a:xfrm>
          <a:custGeom>
            <a:avLst/>
            <a:gdLst/>
            <a:ahLst/>
            <a:cxnLst/>
            <a:rect l="l" t="t" r="r" b="b"/>
            <a:pathLst>
              <a:path w="2333625" h="342900">
                <a:moveTo>
                  <a:pt x="9525" y="0"/>
                </a:moveTo>
                <a:lnTo>
                  <a:pt x="0" y="0"/>
                </a:lnTo>
                <a:lnTo>
                  <a:pt x="0" y="342887"/>
                </a:lnTo>
                <a:lnTo>
                  <a:pt x="9525" y="342887"/>
                </a:lnTo>
                <a:lnTo>
                  <a:pt x="9525" y="0"/>
                </a:lnTo>
                <a:close/>
              </a:path>
              <a:path w="2333625" h="342900">
                <a:moveTo>
                  <a:pt x="2333625" y="0"/>
                </a:moveTo>
                <a:lnTo>
                  <a:pt x="2324100" y="0"/>
                </a:lnTo>
                <a:lnTo>
                  <a:pt x="2324100" y="342887"/>
                </a:lnTo>
                <a:lnTo>
                  <a:pt x="2333625" y="342887"/>
                </a:lnTo>
                <a:lnTo>
                  <a:pt x="2333625" y="0"/>
                </a:lnTo>
                <a:close/>
              </a:path>
            </a:pathLst>
          </a:custGeom>
          <a:solidFill>
            <a:srgbClr val="003366">
              <a:alpha val="250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7152034" y="6149975"/>
            <a:ext cx="424116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GCC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Hospital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Closes: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3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agreements</a:t>
            </a:r>
            <a:r>
              <a:rPr dirty="0" sz="1050" spc="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Review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Date: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Day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30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Day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60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0" y="6610350"/>
            <a:ext cx="12204700" cy="247650"/>
          </a:xfrm>
          <a:custGeom>
            <a:avLst/>
            <a:gdLst/>
            <a:ahLst/>
            <a:cxnLst/>
            <a:rect l="l" t="t" r="r" b="b"/>
            <a:pathLst>
              <a:path w="12204700" h="247650">
                <a:moveTo>
                  <a:pt x="12204192" y="247649"/>
                </a:moveTo>
                <a:lnTo>
                  <a:pt x="0" y="247650"/>
                </a:lnTo>
                <a:lnTo>
                  <a:pt x="0" y="0"/>
                </a:lnTo>
                <a:lnTo>
                  <a:pt x="12204192" y="0"/>
                </a:lnTo>
                <a:lnTo>
                  <a:pt x="12204192" y="247649"/>
                </a:lnTo>
                <a:close/>
              </a:path>
            </a:pathLst>
          </a:custGeom>
          <a:solidFill>
            <a:srgbClr val="000000">
              <a:alpha val="3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444500" y="6321425"/>
            <a:ext cx="4321810" cy="474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46655" algn="l"/>
              </a:tabLst>
            </a:pP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Implant + ROSA</a:t>
            </a:r>
            <a:r>
              <a:rPr dirty="0" sz="900" spc="-50">
                <a:solidFill>
                  <a:srgbClr val="3F658B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combined </a:t>
            </a:r>
            <a:r>
              <a:rPr dirty="0" sz="900" spc="-10">
                <a:solidFill>
                  <a:srgbClr val="3F658B"/>
                </a:solidFill>
                <a:latin typeface="Arial"/>
                <a:cs typeface="Arial"/>
              </a:rPr>
              <a:t>pipeline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	Pipeline</a:t>
            </a:r>
            <a:r>
              <a:rPr dirty="0" sz="900" spc="-10">
                <a:solidFill>
                  <a:srgbClr val="3F658B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conversion target by Day </a:t>
            </a:r>
            <a:r>
              <a:rPr dirty="0" sz="900" spc="-25">
                <a:solidFill>
                  <a:srgbClr val="3F658B"/>
                </a:solidFill>
                <a:latin typeface="Arial"/>
                <a:cs typeface="Arial"/>
              </a:rPr>
              <a:t>90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Zimmer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Biomet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India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Combined</a:t>
            </a:r>
            <a:r>
              <a:rPr dirty="0" sz="800" spc="60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Revival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+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Competitive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Intelligence</a:t>
            </a:r>
            <a:r>
              <a:rPr dirty="0" sz="800" spc="60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Strategy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6E8CAA"/>
                </a:solidFill>
                <a:latin typeface="Arial"/>
                <a:cs typeface="Arial"/>
              </a:rPr>
              <a:t>|</a:t>
            </a:r>
            <a:r>
              <a:rPr dirty="0" sz="800" spc="55">
                <a:solidFill>
                  <a:srgbClr val="6E8CAA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6E8CAA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91781" y="6321425"/>
            <a:ext cx="6875145" cy="474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4577715" algn="l"/>
              </a:tabLst>
            </a:pP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Driven by pull-through from ROSA</a:t>
            </a:r>
            <a:r>
              <a:rPr dirty="0" sz="900" spc="-50">
                <a:solidFill>
                  <a:srgbClr val="3F658B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accounts</a:t>
            </a:r>
            <a:r>
              <a:rPr dirty="0" sz="900" spc="85">
                <a:solidFill>
                  <a:srgbClr val="3F658B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Apollo / Fortis / Max / </a:t>
            </a:r>
            <a:r>
              <a:rPr dirty="0" sz="900" spc="-10">
                <a:solidFill>
                  <a:srgbClr val="3F658B"/>
                </a:solidFill>
                <a:latin typeface="Arial"/>
                <a:cs typeface="Arial"/>
              </a:rPr>
              <a:t>Manipal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	All-India</a:t>
            </a:r>
            <a:r>
              <a:rPr dirty="0" sz="900" spc="-5">
                <a:solidFill>
                  <a:srgbClr val="3F658B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KPI review</a:t>
            </a:r>
            <a:r>
              <a:rPr dirty="0" sz="900" spc="-5">
                <a:solidFill>
                  <a:srgbClr val="3F658B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with MD +</a:t>
            </a:r>
            <a:r>
              <a:rPr dirty="0" sz="900" spc="-5">
                <a:solidFill>
                  <a:srgbClr val="3F658B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3F658B"/>
                </a:solidFill>
                <a:latin typeface="Arial"/>
                <a:cs typeface="Arial"/>
              </a:rPr>
              <a:t>Country </a:t>
            </a:r>
            <a:r>
              <a:rPr dirty="0" sz="900" spc="-20">
                <a:solidFill>
                  <a:srgbClr val="3F658B"/>
                </a:solidFill>
                <a:latin typeface="Arial"/>
                <a:cs typeface="Arial"/>
              </a:rPr>
              <a:t>Head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9"/>
              </a:spcBef>
            </a:pPr>
            <a:endParaRPr sz="9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18</a:t>
            </a:r>
            <a:r>
              <a:rPr dirty="0" sz="800" spc="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0A500"/>
                </a:solidFill>
                <a:latin typeface="Arial"/>
                <a:cs typeface="Arial"/>
              </a:rPr>
              <a:t>/</a:t>
            </a:r>
            <a:r>
              <a:rPr dirty="0" sz="800" spc="1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800" spc="-25" b="1">
                <a:solidFill>
                  <a:srgbClr val="F0A500"/>
                </a:solidFill>
                <a:latin typeface="Arial"/>
                <a:cs typeface="Arial"/>
              </a:rPr>
              <a:t>18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2026-10-09T08:45:56Z</dcterms:created>
  <dcterms:modified xsi:type="dcterms:W3CDTF">2026-10-09T08:45:56Z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v12.0.20182.1</vt:lpwstr>
  </property>
  <property fmtid="{D5CDD505-2E9C-101B-9397-08002B2CF9AE}" pid="3" name="Created">
    <vt:filetime>2026-10-09T00:00:00Z</vt:filetime>
  </property>
  <property fmtid="{D5CDD505-2E9C-101B-9397-08002B2CF9AE}" pid="4" name="Producer">
    <vt:lpwstr>PyPDF2</vt:lpwstr>
  </property>
  <property fmtid="{D5CDD505-2E9C-101B-9397-08002B2CF9AE}" pid="5" name="LastSaved">
    <vt:filetime>2026-10-09T00:00:00Z</vt:filetime>
  </property>
</Properties>
</file>