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png" ContentType="image/png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2204700" cy="6870700"/>
  <p:notesSz cx="12204700" cy="68707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5352" y="2129917"/>
            <a:ext cx="10373995" cy="14428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30705" y="3847592"/>
            <a:ext cx="8543290" cy="1717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50" b="1" i="0">
                <a:solidFill>
                  <a:srgbClr val="1A794A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150" b="1" i="0">
                <a:solidFill>
                  <a:srgbClr val="1A794A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57224" y="1642745"/>
            <a:ext cx="5324475" cy="4505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50" b="1" i="0">
                <a:solidFill>
                  <a:srgbClr val="003366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85420" y="1580261"/>
            <a:ext cx="5309044" cy="45346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6199" y="0"/>
            <a:ext cx="12058650" cy="6858000"/>
          </a:xfrm>
          <a:custGeom>
            <a:avLst/>
            <a:gdLst/>
            <a:ahLst/>
            <a:cxnLst/>
            <a:rect l="l" t="t" r="r" b="b"/>
            <a:pathLst>
              <a:path w="12058650" h="6858000">
                <a:moveTo>
                  <a:pt x="0" y="6857999"/>
                </a:moveTo>
                <a:lnTo>
                  <a:pt x="12058648" y="6857999"/>
                </a:lnTo>
                <a:lnTo>
                  <a:pt x="12058648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1F5F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0"/>
            <a:ext cx="12204700" cy="6858000"/>
          </a:xfrm>
          <a:custGeom>
            <a:avLst/>
            <a:gdLst/>
            <a:ahLst/>
            <a:cxnLst/>
            <a:rect l="l" t="t" r="r" b="b"/>
            <a:pathLst>
              <a:path w="12204700" h="6858000">
                <a:moveTo>
                  <a:pt x="76187" y="12"/>
                </a:moveTo>
                <a:lnTo>
                  <a:pt x="0" y="12"/>
                </a:lnTo>
                <a:lnTo>
                  <a:pt x="0" y="6858000"/>
                </a:lnTo>
                <a:lnTo>
                  <a:pt x="76187" y="6858000"/>
                </a:lnTo>
                <a:lnTo>
                  <a:pt x="76187" y="12"/>
                </a:lnTo>
                <a:close/>
              </a:path>
              <a:path w="12204700" h="6858000">
                <a:moveTo>
                  <a:pt x="12204179" y="12"/>
                </a:moveTo>
                <a:lnTo>
                  <a:pt x="12134837" y="0"/>
                </a:lnTo>
                <a:lnTo>
                  <a:pt x="12134837" y="6858000"/>
                </a:lnTo>
                <a:lnTo>
                  <a:pt x="12204179" y="6858000"/>
                </a:lnTo>
                <a:lnTo>
                  <a:pt x="12204179" y="12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6899" y="78628"/>
            <a:ext cx="10709910" cy="10621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3250" y="2192338"/>
            <a:ext cx="10998199" cy="23266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50" b="1" i="0">
                <a:solidFill>
                  <a:srgbClr val="1A794A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9598" y="6389751"/>
            <a:ext cx="3905504" cy="3435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10235" y="6389751"/>
            <a:ext cx="2807081" cy="3435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87384" y="6389751"/>
            <a:ext cx="2807081" cy="3435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204700" cy="6858000"/>
            <a:chOff x="0" y="0"/>
            <a:chExt cx="12204700" cy="6858000"/>
          </a:xfrm>
        </p:grpSpPr>
        <p:sp>
          <p:nvSpPr>
            <p:cNvPr id="3" name="object 3"/>
            <p:cNvSpPr/>
            <p:nvPr/>
          </p:nvSpPr>
          <p:spPr>
            <a:xfrm>
              <a:off x="76199" y="76200"/>
              <a:ext cx="12058650" cy="6429375"/>
            </a:xfrm>
            <a:custGeom>
              <a:avLst/>
              <a:gdLst/>
              <a:ahLst/>
              <a:cxnLst/>
              <a:rect l="l" t="t" r="r" b="b"/>
              <a:pathLst>
                <a:path w="12058650" h="6429375">
                  <a:moveTo>
                    <a:pt x="0" y="6429374"/>
                  </a:moveTo>
                  <a:lnTo>
                    <a:pt x="12058648" y="6429374"/>
                  </a:lnTo>
                  <a:lnTo>
                    <a:pt x="12058648" y="0"/>
                  </a:lnTo>
                  <a:lnTo>
                    <a:pt x="0" y="0"/>
                  </a:lnTo>
                  <a:lnTo>
                    <a:pt x="0" y="642937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12"/>
              <a:ext cx="12204700" cy="6858000"/>
            </a:xfrm>
            <a:custGeom>
              <a:avLst/>
              <a:gdLst/>
              <a:ahLst/>
              <a:cxnLst/>
              <a:rect l="l" t="t" r="r" b="b"/>
              <a:pathLst>
                <a:path w="12204700" h="6858000">
                  <a:moveTo>
                    <a:pt x="12204179" y="0"/>
                  </a:moveTo>
                  <a:lnTo>
                    <a:pt x="12134837" y="0"/>
                  </a:ln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76200"/>
                  </a:lnTo>
                  <a:lnTo>
                    <a:pt x="12134837" y="76200"/>
                  </a:lnTo>
                  <a:lnTo>
                    <a:pt x="12134837" y="6857987"/>
                  </a:lnTo>
                  <a:lnTo>
                    <a:pt x="12204179" y="6857987"/>
                  </a:lnTo>
                  <a:lnTo>
                    <a:pt x="12204179" y="0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3477914" y="1597025"/>
            <a:ext cx="523621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110" b="1">
                <a:solidFill>
                  <a:srgbClr val="F0A500"/>
                </a:solidFill>
                <a:latin typeface="Arial"/>
                <a:cs typeface="Arial"/>
              </a:rPr>
              <a:t>FIELD</a:t>
            </a:r>
            <a:r>
              <a:rPr dirty="0" sz="1350" spc="30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spc="130" b="1">
                <a:solidFill>
                  <a:srgbClr val="F0A500"/>
                </a:solidFill>
                <a:latin typeface="Arial"/>
                <a:cs typeface="Arial"/>
              </a:rPr>
              <a:t>INTELLIGENCE</a:t>
            </a:r>
            <a:r>
              <a:rPr dirty="0" sz="1350" spc="31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—</a:t>
            </a:r>
            <a:r>
              <a:rPr dirty="0" sz="1350" spc="32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spc="114" b="1">
                <a:solidFill>
                  <a:srgbClr val="F0A500"/>
                </a:solidFill>
                <a:latin typeface="Arial"/>
                <a:cs typeface="Arial"/>
              </a:rPr>
              <a:t>BASED</a:t>
            </a:r>
            <a:r>
              <a:rPr dirty="0" sz="1350" spc="30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spc="105" b="1">
                <a:solidFill>
                  <a:srgbClr val="F0A500"/>
                </a:solidFill>
                <a:latin typeface="Arial"/>
                <a:cs typeface="Arial"/>
              </a:rPr>
              <a:t>REVIVAL</a:t>
            </a:r>
            <a:r>
              <a:rPr dirty="0" sz="1350" spc="29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spc="100" b="1">
                <a:solidFill>
                  <a:srgbClr val="F0A500"/>
                </a:solidFill>
                <a:latin typeface="Arial"/>
                <a:cs typeface="Arial"/>
              </a:rPr>
              <a:t>STRATEGY</a:t>
            </a:r>
            <a:endParaRPr sz="1350">
              <a:latin typeface="Arial"/>
              <a:cs typeface="Arial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1881584" y="1949450"/>
            <a:ext cx="8448040" cy="13265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5125"/>
              </a:lnSpc>
              <a:spcBef>
                <a:spcPts val="100"/>
              </a:spcBef>
            </a:pPr>
            <a:r>
              <a:rPr dirty="0" sz="4350"/>
              <a:t>Zimmer</a:t>
            </a:r>
            <a:r>
              <a:rPr dirty="0" sz="4350" spc="-75"/>
              <a:t> </a:t>
            </a:r>
            <a:r>
              <a:rPr dirty="0" sz="4350"/>
              <a:t>Biomet</a:t>
            </a:r>
            <a:r>
              <a:rPr dirty="0" sz="4350" spc="-75"/>
              <a:t> </a:t>
            </a:r>
            <a:r>
              <a:rPr dirty="0" sz="4350" spc="-10"/>
              <a:t>India</a:t>
            </a:r>
            <a:endParaRPr sz="4350"/>
          </a:p>
          <a:p>
            <a:pPr algn="ctr">
              <a:lnSpc>
                <a:spcPts val="5120"/>
              </a:lnSpc>
            </a:pPr>
            <a:r>
              <a:rPr dirty="0" sz="4350"/>
              <a:t>ROSA</a:t>
            </a:r>
            <a:r>
              <a:rPr dirty="0" sz="4350" spc="-229"/>
              <a:t> </a:t>
            </a:r>
            <a:r>
              <a:rPr dirty="0" sz="4350"/>
              <a:t>&amp;</a:t>
            </a:r>
            <a:r>
              <a:rPr dirty="0" sz="4350" spc="-75"/>
              <a:t> </a:t>
            </a:r>
            <a:r>
              <a:rPr dirty="0" sz="4350"/>
              <a:t>Recon</a:t>
            </a:r>
            <a:r>
              <a:rPr dirty="0" sz="4350" spc="-75"/>
              <a:t> </a:t>
            </a:r>
            <a:r>
              <a:rPr dirty="0" sz="4350"/>
              <a:t>Revival</a:t>
            </a:r>
            <a:r>
              <a:rPr dirty="0" sz="4350" spc="-75"/>
              <a:t> </a:t>
            </a:r>
            <a:r>
              <a:rPr dirty="0" sz="4350" spc="-10"/>
              <a:t>Strategy</a:t>
            </a:r>
            <a:endParaRPr sz="4350"/>
          </a:p>
        </p:txBody>
      </p:sp>
      <p:grpSp>
        <p:nvGrpSpPr>
          <p:cNvPr id="7" name="object 7"/>
          <p:cNvGrpSpPr/>
          <p:nvPr/>
        </p:nvGrpSpPr>
        <p:grpSpPr>
          <a:xfrm>
            <a:off x="76199" y="3467100"/>
            <a:ext cx="12058650" cy="3390900"/>
            <a:chOff x="76199" y="3467100"/>
            <a:chExt cx="12058650" cy="3390900"/>
          </a:xfrm>
        </p:grpSpPr>
        <p:sp>
          <p:nvSpPr>
            <p:cNvPr id="8" name="object 8"/>
            <p:cNvSpPr/>
            <p:nvPr/>
          </p:nvSpPr>
          <p:spPr>
            <a:xfrm>
              <a:off x="5534024" y="3467100"/>
              <a:ext cx="1143000" cy="38100"/>
            </a:xfrm>
            <a:custGeom>
              <a:avLst/>
              <a:gdLst/>
              <a:ahLst/>
              <a:cxnLst/>
              <a:rect l="l" t="t" r="r" b="b"/>
              <a:pathLst>
                <a:path w="1143000" h="38100">
                  <a:moveTo>
                    <a:pt x="114299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142999" y="0"/>
                  </a:lnTo>
                  <a:lnTo>
                    <a:pt x="114299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257662" y="4562487"/>
              <a:ext cx="4610100" cy="381000"/>
            </a:xfrm>
            <a:custGeom>
              <a:avLst/>
              <a:gdLst/>
              <a:ahLst/>
              <a:cxnLst/>
              <a:rect l="l" t="t" r="r" b="b"/>
              <a:pathLst>
                <a:path w="4610100" h="381000">
                  <a:moveTo>
                    <a:pt x="9525" y="0"/>
                  </a:moveTo>
                  <a:lnTo>
                    <a:pt x="0" y="0"/>
                  </a:lnTo>
                  <a:lnTo>
                    <a:pt x="0" y="381000"/>
                  </a:lnTo>
                  <a:lnTo>
                    <a:pt x="9525" y="381000"/>
                  </a:lnTo>
                  <a:lnTo>
                    <a:pt x="9525" y="0"/>
                  </a:lnTo>
                  <a:close/>
                </a:path>
                <a:path w="4610100" h="381000">
                  <a:moveTo>
                    <a:pt x="2505075" y="0"/>
                  </a:moveTo>
                  <a:lnTo>
                    <a:pt x="2495550" y="0"/>
                  </a:lnTo>
                  <a:lnTo>
                    <a:pt x="2495550" y="381000"/>
                  </a:lnTo>
                  <a:lnTo>
                    <a:pt x="2505075" y="381000"/>
                  </a:lnTo>
                  <a:lnTo>
                    <a:pt x="2505075" y="0"/>
                  </a:lnTo>
                  <a:close/>
                </a:path>
                <a:path w="4610100" h="381000">
                  <a:moveTo>
                    <a:pt x="4610100" y="0"/>
                  </a:moveTo>
                  <a:lnTo>
                    <a:pt x="4600575" y="0"/>
                  </a:lnTo>
                  <a:lnTo>
                    <a:pt x="4600575" y="381000"/>
                  </a:lnTo>
                  <a:lnTo>
                    <a:pt x="4610100" y="381000"/>
                  </a:lnTo>
                  <a:lnTo>
                    <a:pt x="4610100" y="0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6199" y="6505575"/>
              <a:ext cx="12058650" cy="76200"/>
            </a:xfrm>
            <a:custGeom>
              <a:avLst/>
              <a:gdLst/>
              <a:ahLst/>
              <a:cxnLst/>
              <a:rect l="l" t="t" r="r" b="b"/>
              <a:pathLst>
                <a:path w="12058650" h="76200">
                  <a:moveTo>
                    <a:pt x="12058649" y="76199"/>
                  </a:moveTo>
                  <a:lnTo>
                    <a:pt x="0" y="761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761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76199" y="6581775"/>
              <a:ext cx="12058650" cy="276225"/>
            </a:xfrm>
            <a:custGeom>
              <a:avLst/>
              <a:gdLst/>
              <a:ahLst/>
              <a:cxnLst/>
              <a:rect l="l" t="t" r="r" b="b"/>
              <a:pathLst>
                <a:path w="12058650" h="276225">
                  <a:moveTo>
                    <a:pt x="12058649" y="276224"/>
                  </a:moveTo>
                  <a:lnTo>
                    <a:pt x="0" y="276224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276224"/>
                  </a:lnTo>
                  <a:close/>
                </a:path>
              </a:pathLst>
            </a:custGeom>
            <a:solidFill>
              <a:srgbClr val="00214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2117328" y="3854450"/>
            <a:ext cx="7976234" cy="322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50">
                <a:solidFill>
                  <a:srgbClr val="FEFEFE"/>
                </a:solidFill>
                <a:latin typeface="Arial"/>
                <a:cs typeface="Arial"/>
              </a:rPr>
              <a:t>Derived</a:t>
            </a:r>
            <a:r>
              <a:rPr dirty="0" sz="1950" spc="-8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950">
                <a:solidFill>
                  <a:srgbClr val="FEFEFE"/>
                </a:solidFill>
                <a:latin typeface="Arial"/>
                <a:cs typeface="Arial"/>
              </a:rPr>
              <a:t>from</a:t>
            </a:r>
            <a:r>
              <a:rPr dirty="0" sz="1950" spc="-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950">
                <a:solidFill>
                  <a:srgbClr val="FEFEFE"/>
                </a:solidFill>
                <a:latin typeface="Arial"/>
                <a:cs typeface="Arial"/>
              </a:rPr>
              <a:t>Primary</a:t>
            </a:r>
            <a:r>
              <a:rPr dirty="0" sz="1950" spc="-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950">
                <a:solidFill>
                  <a:srgbClr val="FEFEFE"/>
                </a:solidFill>
                <a:latin typeface="Arial"/>
                <a:cs typeface="Arial"/>
              </a:rPr>
              <a:t>Field</a:t>
            </a:r>
            <a:r>
              <a:rPr dirty="0" sz="1950" spc="-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950">
                <a:solidFill>
                  <a:srgbClr val="FEFEFE"/>
                </a:solidFill>
                <a:latin typeface="Arial"/>
                <a:cs typeface="Arial"/>
              </a:rPr>
              <a:t>Feedback</a:t>
            </a:r>
            <a:r>
              <a:rPr dirty="0" sz="1950" spc="-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950">
                <a:solidFill>
                  <a:srgbClr val="FEFEFE"/>
                </a:solidFill>
                <a:latin typeface="Arial"/>
                <a:cs typeface="Arial"/>
              </a:rPr>
              <a:t>|</a:t>
            </a:r>
            <a:r>
              <a:rPr dirty="0" sz="1950" spc="-13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950">
                <a:solidFill>
                  <a:srgbClr val="FEFEFE"/>
                </a:solidFill>
                <a:latin typeface="Arial"/>
                <a:cs typeface="Arial"/>
              </a:rPr>
              <a:t>ADGcatalyst</a:t>
            </a:r>
            <a:r>
              <a:rPr dirty="0" sz="1950" spc="-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950">
                <a:solidFill>
                  <a:srgbClr val="FEFEFE"/>
                </a:solidFill>
                <a:latin typeface="Arial"/>
                <a:cs typeface="Arial"/>
              </a:rPr>
              <a:t>Strategic</a:t>
            </a:r>
            <a:r>
              <a:rPr dirty="0" sz="1950" spc="-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950" spc="-10">
                <a:solidFill>
                  <a:srgbClr val="FEFEFE"/>
                </a:solidFill>
                <a:latin typeface="Arial"/>
                <a:cs typeface="Arial"/>
              </a:rPr>
              <a:t>Consulting</a:t>
            </a:r>
            <a:endParaRPr sz="19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39317" y="4516861"/>
            <a:ext cx="1950720" cy="435609"/>
          </a:xfrm>
          <a:prstGeom prst="rect">
            <a:avLst/>
          </a:prstGeom>
        </p:spPr>
        <p:txBody>
          <a:bodyPr wrap="square" lIns="0" tIns="39369" rIns="0" bIns="0" rtlCol="0" vert="horz">
            <a:spAutoFit/>
          </a:bodyPr>
          <a:lstStyle/>
          <a:p>
            <a:pPr algn="ctr" marR="2540">
              <a:lnSpc>
                <a:spcPct val="100000"/>
              </a:lnSpc>
              <a:spcBef>
                <a:spcPts val="309"/>
              </a:spcBef>
            </a:pPr>
            <a:r>
              <a:rPr dirty="0" sz="950" spc="65">
                <a:solidFill>
                  <a:srgbClr val="FEFEFE"/>
                </a:solidFill>
                <a:latin typeface="Arial"/>
                <a:cs typeface="Arial"/>
              </a:rPr>
              <a:t>SOURCE</a:t>
            </a:r>
            <a:endParaRPr sz="9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59"/>
              </a:spcBef>
            </a:pP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Primary Field </a:t>
            </a:r>
            <a:r>
              <a:rPr dirty="0" sz="1350" spc="-10" b="1">
                <a:solidFill>
                  <a:srgbClr val="F0A500"/>
                </a:solidFill>
                <a:latin typeface="Arial"/>
                <a:cs typeface="Arial"/>
              </a:rPr>
              <a:t>Feedback</a:t>
            </a:r>
            <a:endParaRPr sz="13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26284" y="4516861"/>
            <a:ext cx="1559560" cy="435609"/>
          </a:xfrm>
          <a:prstGeom prst="rect">
            <a:avLst/>
          </a:prstGeom>
        </p:spPr>
        <p:txBody>
          <a:bodyPr wrap="square" lIns="0" tIns="39369" rIns="0" bIns="0" rtlCol="0" vert="horz">
            <a:spAutoFit/>
          </a:bodyPr>
          <a:lstStyle/>
          <a:p>
            <a:pPr algn="ctr" marR="1905">
              <a:lnSpc>
                <a:spcPct val="100000"/>
              </a:lnSpc>
              <a:spcBef>
                <a:spcPts val="309"/>
              </a:spcBef>
            </a:pPr>
            <a:r>
              <a:rPr dirty="0" sz="950" spc="65">
                <a:solidFill>
                  <a:srgbClr val="FEFEFE"/>
                </a:solidFill>
                <a:latin typeface="Arial"/>
                <a:cs typeface="Arial"/>
              </a:rPr>
              <a:t>AUDIENCE</a:t>
            </a:r>
            <a:endParaRPr sz="9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59"/>
              </a:spcBef>
            </a:pP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Country</a:t>
            </a:r>
            <a:r>
              <a:rPr dirty="0" sz="1350" spc="-2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Head</a:t>
            </a:r>
            <a:r>
              <a:rPr dirty="0" sz="1350" spc="-1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/</a:t>
            </a:r>
            <a:r>
              <a:rPr dirty="0" sz="1350" spc="-2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spc="-25" b="1">
                <a:solidFill>
                  <a:srgbClr val="F0A500"/>
                </a:solidFill>
                <a:latin typeface="Arial"/>
                <a:cs typeface="Arial"/>
              </a:rPr>
              <a:t>MD</a:t>
            </a:r>
            <a:endParaRPr sz="13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1983" y="4516861"/>
            <a:ext cx="1158875" cy="435609"/>
          </a:xfrm>
          <a:prstGeom prst="rect">
            <a:avLst/>
          </a:prstGeom>
        </p:spPr>
        <p:txBody>
          <a:bodyPr wrap="square" lIns="0" tIns="39369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309"/>
              </a:spcBef>
            </a:pPr>
            <a:r>
              <a:rPr dirty="0" sz="950" spc="65">
                <a:solidFill>
                  <a:srgbClr val="FEFEFE"/>
                </a:solidFill>
                <a:latin typeface="Arial"/>
                <a:cs typeface="Arial"/>
              </a:rPr>
              <a:t>CLASSIFICATION</a:t>
            </a:r>
            <a:endParaRPr sz="950">
              <a:latin typeface="Arial"/>
              <a:cs typeface="Arial"/>
            </a:endParaRPr>
          </a:p>
          <a:p>
            <a:pPr algn="ctr" marL="8890">
              <a:lnSpc>
                <a:spcPct val="100000"/>
              </a:lnSpc>
              <a:spcBef>
                <a:spcPts val="259"/>
              </a:spcBef>
            </a:pPr>
            <a:r>
              <a:rPr dirty="0" sz="1350" spc="-10" b="1">
                <a:solidFill>
                  <a:srgbClr val="F0A500"/>
                </a:solidFill>
                <a:latin typeface="Arial"/>
                <a:cs typeface="Arial"/>
              </a:rPr>
              <a:t>Confidential</a:t>
            </a:r>
            <a:endParaRPr sz="13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326561" y="4516861"/>
            <a:ext cx="1045210" cy="435609"/>
          </a:xfrm>
          <a:prstGeom prst="rect">
            <a:avLst/>
          </a:prstGeom>
        </p:spPr>
        <p:txBody>
          <a:bodyPr wrap="square" lIns="0" tIns="39369" rIns="0" bIns="0" rtlCol="0" vert="horz">
            <a:spAutoFit/>
          </a:bodyPr>
          <a:lstStyle/>
          <a:p>
            <a:pPr marL="33655">
              <a:lnSpc>
                <a:spcPct val="100000"/>
              </a:lnSpc>
              <a:spcBef>
                <a:spcPts val="309"/>
              </a:spcBef>
            </a:pPr>
            <a:r>
              <a:rPr dirty="0" sz="950" spc="65">
                <a:solidFill>
                  <a:srgbClr val="FEFEFE"/>
                </a:solidFill>
                <a:latin typeface="Arial"/>
                <a:cs typeface="Arial"/>
              </a:rPr>
              <a:t>PREPARED</a:t>
            </a:r>
            <a:r>
              <a:rPr dirty="0" sz="950" spc="18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 spc="25">
                <a:solidFill>
                  <a:srgbClr val="FEFEFE"/>
                </a:solidFill>
                <a:latin typeface="Arial"/>
                <a:cs typeface="Arial"/>
              </a:rPr>
              <a:t>BY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9"/>
              </a:spcBef>
            </a:pPr>
            <a:r>
              <a:rPr dirty="0" sz="1350" spc="-10" b="1">
                <a:solidFill>
                  <a:srgbClr val="F0A500"/>
                </a:solidFill>
                <a:latin typeface="Arial"/>
                <a:cs typeface="Arial"/>
              </a:rPr>
              <a:t>ADGcatalyst</a:t>
            </a:r>
            <a:endParaRPr sz="13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39750" y="6635750"/>
            <a:ext cx="4375785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ADGcatalyst</a:t>
            </a:r>
            <a:r>
              <a:rPr dirty="0" sz="80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Strategic</a:t>
            </a:r>
            <a:r>
              <a:rPr dirty="0" sz="80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Consulting</a:t>
            </a:r>
            <a:r>
              <a:rPr dirty="0" sz="80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|</a:t>
            </a:r>
            <a:r>
              <a:rPr dirty="0" sz="80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Zimmer</a:t>
            </a:r>
            <a:r>
              <a:rPr dirty="0" sz="80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Biomet</a:t>
            </a:r>
            <a:r>
              <a:rPr dirty="0" sz="8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India</a:t>
            </a:r>
            <a:r>
              <a:rPr dirty="0" sz="80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Revival</a:t>
            </a:r>
            <a:r>
              <a:rPr dirty="0" sz="80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Strategy</a:t>
            </a:r>
            <a:r>
              <a:rPr dirty="0" sz="80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|</a:t>
            </a:r>
            <a:r>
              <a:rPr dirty="0" sz="80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2026</a:t>
            </a:r>
            <a:r>
              <a:rPr dirty="0" sz="8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|</a:t>
            </a:r>
            <a:r>
              <a:rPr dirty="0" sz="80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FEFEFE"/>
                </a:solidFill>
                <a:latin typeface="Arial"/>
                <a:cs typeface="Arial"/>
              </a:rPr>
              <a:t>Confidential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6199" y="0"/>
            <a:ext cx="12058650" cy="1181100"/>
            <a:chOff x="76199" y="0"/>
            <a:chExt cx="12058650" cy="1181100"/>
          </a:xfrm>
        </p:grpSpPr>
        <p:sp>
          <p:nvSpPr>
            <p:cNvPr id="3" name="object 3"/>
            <p:cNvSpPr/>
            <p:nvPr/>
          </p:nvSpPr>
          <p:spPr>
            <a:xfrm>
              <a:off x="76199" y="0"/>
              <a:ext cx="12058650" cy="1181100"/>
            </a:xfrm>
            <a:custGeom>
              <a:avLst/>
              <a:gdLst/>
              <a:ahLst/>
              <a:cxnLst/>
              <a:rect l="l" t="t" r="r" b="b"/>
              <a:pathLst>
                <a:path w="12058650" h="1181100">
                  <a:moveTo>
                    <a:pt x="12058649" y="1181099"/>
                  </a:moveTo>
                  <a:lnTo>
                    <a:pt x="0" y="11810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118109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1143000"/>
              <a:ext cx="12058650" cy="38100"/>
            </a:xfrm>
            <a:custGeom>
              <a:avLst/>
              <a:gdLst/>
              <a:ahLst/>
              <a:cxnLst/>
              <a:rect l="l" t="t" r="r" b="b"/>
              <a:pathLst>
                <a:path w="12058650" h="38100">
                  <a:moveTo>
                    <a:pt x="120586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02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dirty="0"/>
              <a:t>The</a:t>
            </a:r>
            <a:r>
              <a:rPr dirty="0" spc="-35"/>
              <a:t> </a:t>
            </a:r>
            <a:r>
              <a:rPr dirty="0"/>
              <a:t>Crisis</a:t>
            </a:r>
            <a:r>
              <a:rPr dirty="0" spc="-35"/>
              <a:t> </a:t>
            </a:r>
            <a:r>
              <a:rPr dirty="0"/>
              <a:t>at</a:t>
            </a:r>
            <a:r>
              <a:rPr dirty="0" spc="-30"/>
              <a:t> </a:t>
            </a:r>
            <a:r>
              <a:rPr dirty="0"/>
              <a:t>a</a:t>
            </a:r>
            <a:r>
              <a:rPr dirty="0" spc="-35"/>
              <a:t> </a:t>
            </a:r>
            <a:r>
              <a:rPr dirty="0"/>
              <a:t>Glance</a:t>
            </a:r>
            <a:r>
              <a:rPr dirty="0" spc="-30"/>
              <a:t> </a:t>
            </a:r>
            <a:r>
              <a:rPr dirty="0"/>
              <a:t>—</a:t>
            </a:r>
            <a:r>
              <a:rPr dirty="0" spc="-35"/>
              <a:t> </a:t>
            </a:r>
            <a:r>
              <a:rPr dirty="0"/>
              <a:t>What</a:t>
            </a:r>
            <a:r>
              <a:rPr dirty="0" spc="-35"/>
              <a:t> </a:t>
            </a:r>
            <a:r>
              <a:rPr dirty="0"/>
              <a:t>the</a:t>
            </a:r>
            <a:r>
              <a:rPr dirty="0" spc="-30"/>
              <a:t> </a:t>
            </a:r>
            <a:r>
              <a:rPr dirty="0"/>
              <a:t>Field</a:t>
            </a:r>
            <a:r>
              <a:rPr dirty="0" spc="-35"/>
              <a:t> </a:t>
            </a:r>
            <a:r>
              <a:rPr dirty="0"/>
              <a:t>is</a:t>
            </a:r>
            <a:r>
              <a:rPr dirty="0" spc="-30"/>
              <a:t> </a:t>
            </a:r>
            <a:r>
              <a:rPr dirty="0" spc="-20"/>
              <a:t>Telling</a:t>
            </a:r>
            <a:r>
              <a:rPr dirty="0" spc="-35"/>
              <a:t> </a:t>
            </a:r>
            <a:r>
              <a:rPr dirty="0" spc="-25"/>
              <a:t>Us</a:t>
            </a: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1350" b="0">
                <a:solidFill>
                  <a:srgbClr val="FEFEFE"/>
                </a:solidFill>
                <a:latin typeface="Arial"/>
                <a:cs typeface="Arial"/>
              </a:rPr>
              <a:t>Primary</a:t>
            </a:r>
            <a:r>
              <a:rPr dirty="0" sz="1350" spc="-1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350" b="0">
                <a:solidFill>
                  <a:srgbClr val="FEFEFE"/>
                </a:solidFill>
                <a:latin typeface="Arial"/>
                <a:cs typeface="Arial"/>
              </a:rPr>
              <a:t>feedback</a:t>
            </a:r>
            <a:r>
              <a:rPr dirty="0" sz="1350" spc="-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350" b="0">
                <a:solidFill>
                  <a:srgbClr val="FEFEFE"/>
                </a:solidFill>
                <a:latin typeface="Arial"/>
                <a:cs typeface="Arial"/>
              </a:rPr>
              <a:t>distilled</a:t>
            </a:r>
            <a:r>
              <a:rPr dirty="0" sz="1350" spc="-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350" b="0">
                <a:solidFill>
                  <a:srgbClr val="FEFEFE"/>
                </a:solidFill>
                <a:latin typeface="Arial"/>
                <a:cs typeface="Arial"/>
              </a:rPr>
              <a:t>into</a:t>
            </a:r>
            <a:r>
              <a:rPr dirty="0" sz="1350" spc="-1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350" b="0">
                <a:solidFill>
                  <a:srgbClr val="FEFEFE"/>
                </a:solidFill>
                <a:latin typeface="Arial"/>
                <a:cs typeface="Arial"/>
              </a:rPr>
              <a:t>measurable</a:t>
            </a:r>
            <a:r>
              <a:rPr dirty="0" sz="1350" spc="-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350" b="0">
                <a:solidFill>
                  <a:srgbClr val="FEFEFE"/>
                </a:solidFill>
                <a:latin typeface="Arial"/>
                <a:cs typeface="Arial"/>
              </a:rPr>
              <a:t>signals</a:t>
            </a:r>
            <a:r>
              <a:rPr dirty="0" sz="1350" spc="-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350" b="0">
                <a:solidFill>
                  <a:srgbClr val="FEFEFE"/>
                </a:solidFill>
                <a:latin typeface="Arial"/>
                <a:cs typeface="Arial"/>
              </a:rPr>
              <a:t>of</a:t>
            </a:r>
            <a:r>
              <a:rPr dirty="0" sz="1350" spc="-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350" b="0">
                <a:solidFill>
                  <a:srgbClr val="FEFEFE"/>
                </a:solidFill>
                <a:latin typeface="Arial"/>
                <a:cs typeface="Arial"/>
              </a:rPr>
              <a:t>revenue</a:t>
            </a:r>
            <a:r>
              <a:rPr dirty="0" sz="1350" spc="-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350" b="0">
                <a:solidFill>
                  <a:srgbClr val="FEFEFE"/>
                </a:solidFill>
                <a:latin typeface="Arial"/>
                <a:cs typeface="Arial"/>
              </a:rPr>
              <a:t>at</a:t>
            </a:r>
            <a:r>
              <a:rPr dirty="0" sz="1350" spc="-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350" spc="-20" b="0">
                <a:solidFill>
                  <a:srgbClr val="FEFEFE"/>
                </a:solidFill>
                <a:latin typeface="Arial"/>
                <a:cs typeface="Arial"/>
              </a:rPr>
              <a:t>risk</a:t>
            </a:r>
            <a:endParaRPr sz="135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09599" y="1447800"/>
            <a:ext cx="2609850" cy="1600200"/>
            <a:chOff x="609599" y="1447800"/>
            <a:chExt cx="2609850" cy="1600200"/>
          </a:xfrm>
        </p:grpSpPr>
        <p:sp>
          <p:nvSpPr>
            <p:cNvPr id="7" name="object 7"/>
            <p:cNvSpPr/>
            <p:nvPr/>
          </p:nvSpPr>
          <p:spPr>
            <a:xfrm>
              <a:off x="609599" y="1447800"/>
              <a:ext cx="2609850" cy="1600200"/>
            </a:xfrm>
            <a:custGeom>
              <a:avLst/>
              <a:gdLst/>
              <a:ahLst/>
              <a:cxnLst/>
              <a:rect l="l" t="t" r="r" b="b"/>
              <a:pathLst>
                <a:path w="2609850" h="1600200">
                  <a:moveTo>
                    <a:pt x="2609849" y="1600199"/>
                  </a:moveTo>
                  <a:lnTo>
                    <a:pt x="0" y="1600199"/>
                  </a:lnTo>
                  <a:lnTo>
                    <a:pt x="0" y="0"/>
                  </a:lnTo>
                  <a:lnTo>
                    <a:pt x="2609849" y="0"/>
                  </a:lnTo>
                  <a:lnTo>
                    <a:pt x="2609849" y="16001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09599" y="1447800"/>
              <a:ext cx="2609850" cy="38100"/>
            </a:xfrm>
            <a:custGeom>
              <a:avLst/>
              <a:gdLst/>
              <a:ahLst/>
              <a:cxnLst/>
              <a:rect l="l" t="t" r="r" b="b"/>
              <a:pathLst>
                <a:path w="2609850" h="38100">
                  <a:moveTo>
                    <a:pt x="26098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2609849" y="0"/>
                  </a:lnTo>
                  <a:lnTo>
                    <a:pt x="2609849" y="38099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09587" y="1447812"/>
              <a:ext cx="2609850" cy="1600200"/>
            </a:xfrm>
            <a:custGeom>
              <a:avLst/>
              <a:gdLst/>
              <a:ahLst/>
              <a:cxnLst/>
              <a:rect l="l" t="t" r="r" b="b"/>
              <a:pathLst>
                <a:path w="2609850" h="1600200">
                  <a:moveTo>
                    <a:pt x="2609850" y="0"/>
                  </a:moveTo>
                  <a:lnTo>
                    <a:pt x="2600325" y="38100"/>
                  </a:lnTo>
                  <a:lnTo>
                    <a:pt x="2600325" y="1590675"/>
                  </a:lnTo>
                  <a:lnTo>
                    <a:pt x="9525" y="1590675"/>
                  </a:lnTo>
                  <a:lnTo>
                    <a:pt x="9525" y="38100"/>
                  </a:lnTo>
                  <a:lnTo>
                    <a:pt x="0" y="0"/>
                  </a:lnTo>
                  <a:lnTo>
                    <a:pt x="0" y="1590675"/>
                  </a:lnTo>
                  <a:lnTo>
                    <a:pt x="0" y="1600200"/>
                  </a:lnTo>
                  <a:lnTo>
                    <a:pt x="9525" y="1600200"/>
                  </a:lnTo>
                  <a:lnTo>
                    <a:pt x="2600325" y="1600200"/>
                  </a:lnTo>
                  <a:lnTo>
                    <a:pt x="2609850" y="1600200"/>
                  </a:lnTo>
                  <a:lnTo>
                    <a:pt x="2609850" y="1590675"/>
                  </a:lnTo>
                  <a:lnTo>
                    <a:pt x="2609850" y="0"/>
                  </a:lnTo>
                  <a:close/>
                </a:path>
              </a:pathLst>
            </a:custGeom>
            <a:solidFill>
              <a:srgbClr val="D0DAE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619124" y="1529874"/>
            <a:ext cx="2590800" cy="1321435"/>
          </a:xfrm>
          <a:prstGeom prst="rect">
            <a:avLst/>
          </a:prstGeom>
        </p:spPr>
        <p:txBody>
          <a:bodyPr wrap="square" lIns="0" tIns="69850" rIns="0" bIns="0" rtlCol="0" vert="horz">
            <a:spAutoFit/>
          </a:bodyPr>
          <a:lstStyle/>
          <a:p>
            <a:pPr marL="209550">
              <a:lnSpc>
                <a:spcPct val="100000"/>
              </a:lnSpc>
              <a:spcBef>
                <a:spcPts val="550"/>
              </a:spcBef>
            </a:pPr>
            <a:r>
              <a:rPr dirty="0" sz="3300" spc="-25" b="1">
                <a:solidFill>
                  <a:srgbClr val="BF382A"/>
                </a:solidFill>
                <a:latin typeface="Arial"/>
                <a:cs typeface="Arial"/>
              </a:rPr>
              <a:t>15+</a:t>
            </a:r>
            <a:endParaRPr sz="3300">
              <a:latin typeface="Arial"/>
              <a:cs typeface="Arial"/>
            </a:endParaRPr>
          </a:p>
          <a:p>
            <a:pPr marL="209550">
              <a:lnSpc>
                <a:spcPct val="100000"/>
              </a:lnSpc>
              <a:spcBef>
                <a:spcPts val="165"/>
              </a:spcBef>
            </a:pP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Deals 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Lost</a:t>
            </a:r>
            <a:endParaRPr sz="1200">
              <a:latin typeface="Arial"/>
              <a:cs typeface="Arial"/>
            </a:endParaRPr>
          </a:p>
          <a:p>
            <a:pPr marL="209550" marR="395605">
              <a:lnSpc>
                <a:spcPts val="1280"/>
              </a:lnSpc>
              <a:spcBef>
                <a:spcPts val="390"/>
              </a:spcBef>
            </a:pP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Across</a:t>
            </a:r>
            <a:r>
              <a:rPr dirty="0" sz="110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regions</a:t>
            </a:r>
            <a:r>
              <a:rPr dirty="0" sz="1100" spc="5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due</a:t>
            </a:r>
            <a:r>
              <a:rPr dirty="0" sz="1100" spc="5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to</a:t>
            </a:r>
            <a:r>
              <a:rPr dirty="0" sz="110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service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failure,</a:t>
            </a:r>
            <a:r>
              <a:rPr dirty="0" sz="1100" spc="6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headcount</a:t>
            </a:r>
            <a:r>
              <a:rPr dirty="0" sz="1100" spc="6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gaps</a:t>
            </a:r>
            <a:r>
              <a:rPr dirty="0" sz="1100" spc="6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&amp;</a:t>
            </a:r>
            <a:r>
              <a:rPr dirty="0" sz="1100" spc="6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545454"/>
                </a:solidFill>
                <a:latin typeface="Arial"/>
                <a:cs typeface="Arial"/>
              </a:rPr>
              <a:t>team 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misalignment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409949" y="1447800"/>
            <a:ext cx="2600325" cy="1600200"/>
            <a:chOff x="3409949" y="1447800"/>
            <a:chExt cx="2600325" cy="1600200"/>
          </a:xfrm>
        </p:grpSpPr>
        <p:sp>
          <p:nvSpPr>
            <p:cNvPr id="12" name="object 12"/>
            <p:cNvSpPr/>
            <p:nvPr/>
          </p:nvSpPr>
          <p:spPr>
            <a:xfrm>
              <a:off x="3409949" y="1447800"/>
              <a:ext cx="2600325" cy="1600200"/>
            </a:xfrm>
            <a:custGeom>
              <a:avLst/>
              <a:gdLst/>
              <a:ahLst/>
              <a:cxnLst/>
              <a:rect l="l" t="t" r="r" b="b"/>
              <a:pathLst>
                <a:path w="2600325" h="1600200">
                  <a:moveTo>
                    <a:pt x="2600324" y="1600199"/>
                  </a:moveTo>
                  <a:lnTo>
                    <a:pt x="0" y="1600199"/>
                  </a:lnTo>
                  <a:lnTo>
                    <a:pt x="0" y="0"/>
                  </a:lnTo>
                  <a:lnTo>
                    <a:pt x="2600324" y="0"/>
                  </a:lnTo>
                  <a:lnTo>
                    <a:pt x="2600324" y="16001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409949" y="1447800"/>
              <a:ext cx="2600325" cy="38100"/>
            </a:xfrm>
            <a:custGeom>
              <a:avLst/>
              <a:gdLst/>
              <a:ahLst/>
              <a:cxnLst/>
              <a:rect l="l" t="t" r="r" b="b"/>
              <a:pathLst>
                <a:path w="2600325" h="38100">
                  <a:moveTo>
                    <a:pt x="2600324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2600324" y="0"/>
                  </a:lnTo>
                  <a:lnTo>
                    <a:pt x="2600324" y="38099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409937" y="1447812"/>
              <a:ext cx="2600325" cy="1600200"/>
            </a:xfrm>
            <a:custGeom>
              <a:avLst/>
              <a:gdLst/>
              <a:ahLst/>
              <a:cxnLst/>
              <a:rect l="l" t="t" r="r" b="b"/>
              <a:pathLst>
                <a:path w="2600325" h="1600200">
                  <a:moveTo>
                    <a:pt x="2600325" y="0"/>
                  </a:moveTo>
                  <a:lnTo>
                    <a:pt x="2590800" y="38100"/>
                  </a:lnTo>
                  <a:lnTo>
                    <a:pt x="2590800" y="1590675"/>
                  </a:lnTo>
                  <a:lnTo>
                    <a:pt x="9525" y="1590675"/>
                  </a:lnTo>
                  <a:lnTo>
                    <a:pt x="9525" y="38100"/>
                  </a:lnTo>
                  <a:lnTo>
                    <a:pt x="0" y="0"/>
                  </a:lnTo>
                  <a:lnTo>
                    <a:pt x="0" y="1590675"/>
                  </a:lnTo>
                  <a:lnTo>
                    <a:pt x="0" y="1600200"/>
                  </a:lnTo>
                  <a:lnTo>
                    <a:pt x="9525" y="1600200"/>
                  </a:lnTo>
                  <a:lnTo>
                    <a:pt x="2590800" y="1600200"/>
                  </a:lnTo>
                  <a:lnTo>
                    <a:pt x="2600325" y="1600200"/>
                  </a:lnTo>
                  <a:lnTo>
                    <a:pt x="2600325" y="1590675"/>
                  </a:lnTo>
                  <a:lnTo>
                    <a:pt x="2600325" y="0"/>
                  </a:lnTo>
                  <a:close/>
                </a:path>
              </a:pathLst>
            </a:custGeom>
            <a:solidFill>
              <a:srgbClr val="D0DAE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3419474" y="1529874"/>
            <a:ext cx="2581275" cy="1159510"/>
          </a:xfrm>
          <a:prstGeom prst="rect">
            <a:avLst/>
          </a:prstGeom>
        </p:spPr>
        <p:txBody>
          <a:bodyPr wrap="square" lIns="0" tIns="69850" rIns="0" bIns="0" rtlCol="0" vert="horz">
            <a:spAutoFit/>
          </a:bodyPr>
          <a:lstStyle/>
          <a:p>
            <a:pPr marL="204470">
              <a:lnSpc>
                <a:spcPct val="100000"/>
              </a:lnSpc>
              <a:spcBef>
                <a:spcPts val="550"/>
              </a:spcBef>
            </a:pPr>
            <a:r>
              <a:rPr dirty="0" sz="3300" b="1">
                <a:solidFill>
                  <a:srgbClr val="BF382A"/>
                </a:solidFill>
                <a:latin typeface="Arial"/>
                <a:cs typeface="Arial"/>
              </a:rPr>
              <a:t>2</a:t>
            </a:r>
            <a:r>
              <a:rPr dirty="0" sz="3300" spc="-30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3300" b="1">
                <a:solidFill>
                  <a:srgbClr val="BF382A"/>
                </a:solidFill>
                <a:latin typeface="Arial"/>
                <a:cs typeface="Arial"/>
              </a:rPr>
              <a:t>vs</a:t>
            </a:r>
            <a:r>
              <a:rPr dirty="0" sz="3300" spc="-30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3300" spc="-50" b="1">
                <a:solidFill>
                  <a:srgbClr val="BF382A"/>
                </a:solidFill>
                <a:latin typeface="Arial"/>
                <a:cs typeface="Arial"/>
              </a:rPr>
              <a:t>9</a:t>
            </a:r>
            <a:endParaRPr sz="3300">
              <a:latin typeface="Arial"/>
              <a:cs typeface="Arial"/>
            </a:endParaRPr>
          </a:p>
          <a:p>
            <a:pPr marL="204470">
              <a:lnSpc>
                <a:spcPct val="100000"/>
              </a:lnSpc>
              <a:spcBef>
                <a:spcPts val="165"/>
              </a:spcBef>
            </a:pP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ZB</a:t>
            </a:r>
            <a:r>
              <a:rPr dirty="0" sz="1200" spc="-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CSR</a:t>
            </a:r>
            <a:r>
              <a:rPr dirty="0" sz="1200" spc="-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vs</a:t>
            </a:r>
            <a:r>
              <a:rPr dirty="0" sz="1200" spc="-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J&amp;J</a:t>
            </a:r>
            <a:r>
              <a:rPr dirty="0" sz="1200" spc="-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spc="-25" b="1">
                <a:solidFill>
                  <a:srgbClr val="003366"/>
                </a:solidFill>
                <a:latin typeface="Arial"/>
                <a:cs typeface="Arial"/>
              </a:rPr>
              <a:t>CSR</a:t>
            </a:r>
            <a:endParaRPr sz="1200">
              <a:latin typeface="Arial"/>
              <a:cs typeface="Arial"/>
            </a:endParaRPr>
          </a:p>
          <a:p>
            <a:pPr marL="204470" marR="272415">
              <a:lnSpc>
                <a:spcPts val="1280"/>
              </a:lnSpc>
              <a:spcBef>
                <a:spcPts val="390"/>
              </a:spcBef>
            </a:pP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Zimmer</a:t>
            </a:r>
            <a:r>
              <a:rPr dirty="0" sz="1100" spc="4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has</a:t>
            </a:r>
            <a:r>
              <a:rPr dirty="0" sz="1100" spc="4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2</a:t>
            </a:r>
            <a:r>
              <a:rPr dirty="0" sz="1100" spc="4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CSRs;</a:t>
            </a:r>
            <a:r>
              <a:rPr dirty="0" sz="1100" spc="4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J&amp;J</a:t>
            </a:r>
            <a:r>
              <a:rPr dirty="0" sz="110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fields</a:t>
            </a:r>
            <a:r>
              <a:rPr dirty="0" sz="1100" spc="4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50">
                <a:solidFill>
                  <a:srgbClr val="545454"/>
                </a:solidFill>
                <a:latin typeface="Arial"/>
                <a:cs typeface="Arial"/>
              </a:rPr>
              <a:t>9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in</a:t>
            </a:r>
            <a:r>
              <a:rPr dirty="0" sz="1100" spc="3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the</a:t>
            </a:r>
            <a:r>
              <a:rPr dirty="0" sz="1100" spc="3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same</a:t>
            </a:r>
            <a:r>
              <a:rPr dirty="0" sz="1100" spc="3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territory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200774" y="1447800"/>
            <a:ext cx="2609850" cy="1600200"/>
            <a:chOff x="6200774" y="1447800"/>
            <a:chExt cx="2609850" cy="1600200"/>
          </a:xfrm>
        </p:grpSpPr>
        <p:sp>
          <p:nvSpPr>
            <p:cNvPr id="17" name="object 17"/>
            <p:cNvSpPr/>
            <p:nvPr/>
          </p:nvSpPr>
          <p:spPr>
            <a:xfrm>
              <a:off x="6200774" y="1447800"/>
              <a:ext cx="2609850" cy="1600200"/>
            </a:xfrm>
            <a:custGeom>
              <a:avLst/>
              <a:gdLst/>
              <a:ahLst/>
              <a:cxnLst/>
              <a:rect l="l" t="t" r="r" b="b"/>
              <a:pathLst>
                <a:path w="2609850" h="1600200">
                  <a:moveTo>
                    <a:pt x="2609849" y="1600199"/>
                  </a:moveTo>
                  <a:lnTo>
                    <a:pt x="0" y="1600199"/>
                  </a:lnTo>
                  <a:lnTo>
                    <a:pt x="0" y="0"/>
                  </a:lnTo>
                  <a:lnTo>
                    <a:pt x="2609849" y="0"/>
                  </a:lnTo>
                  <a:lnTo>
                    <a:pt x="2609849" y="16001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6200774" y="1447800"/>
              <a:ext cx="2609850" cy="38100"/>
            </a:xfrm>
            <a:custGeom>
              <a:avLst/>
              <a:gdLst/>
              <a:ahLst/>
              <a:cxnLst/>
              <a:rect l="l" t="t" r="r" b="b"/>
              <a:pathLst>
                <a:path w="2609850" h="38100">
                  <a:moveTo>
                    <a:pt x="26098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2609849" y="0"/>
                  </a:lnTo>
                  <a:lnTo>
                    <a:pt x="2609849" y="38099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6200762" y="1447812"/>
              <a:ext cx="2609850" cy="1600200"/>
            </a:xfrm>
            <a:custGeom>
              <a:avLst/>
              <a:gdLst/>
              <a:ahLst/>
              <a:cxnLst/>
              <a:rect l="l" t="t" r="r" b="b"/>
              <a:pathLst>
                <a:path w="2609850" h="1600200">
                  <a:moveTo>
                    <a:pt x="2609850" y="0"/>
                  </a:moveTo>
                  <a:lnTo>
                    <a:pt x="2600325" y="38100"/>
                  </a:lnTo>
                  <a:lnTo>
                    <a:pt x="2600325" y="1590675"/>
                  </a:lnTo>
                  <a:lnTo>
                    <a:pt x="9525" y="1590675"/>
                  </a:lnTo>
                  <a:lnTo>
                    <a:pt x="9525" y="38100"/>
                  </a:lnTo>
                  <a:lnTo>
                    <a:pt x="0" y="0"/>
                  </a:lnTo>
                  <a:lnTo>
                    <a:pt x="0" y="1590675"/>
                  </a:lnTo>
                  <a:lnTo>
                    <a:pt x="0" y="1600200"/>
                  </a:lnTo>
                  <a:lnTo>
                    <a:pt x="9525" y="1600200"/>
                  </a:lnTo>
                  <a:lnTo>
                    <a:pt x="2600325" y="1600200"/>
                  </a:lnTo>
                  <a:lnTo>
                    <a:pt x="2609850" y="1600200"/>
                  </a:lnTo>
                  <a:lnTo>
                    <a:pt x="2609850" y="1590675"/>
                  </a:lnTo>
                  <a:lnTo>
                    <a:pt x="2609850" y="0"/>
                  </a:lnTo>
                  <a:close/>
                </a:path>
              </a:pathLst>
            </a:custGeom>
            <a:solidFill>
              <a:srgbClr val="D0DAE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6210299" y="1529874"/>
            <a:ext cx="2590800" cy="1159510"/>
          </a:xfrm>
          <a:prstGeom prst="rect">
            <a:avLst/>
          </a:prstGeom>
        </p:spPr>
        <p:txBody>
          <a:bodyPr wrap="square" lIns="0" tIns="69850" rIns="0" bIns="0" rtlCol="0" vert="horz">
            <a:spAutoFit/>
          </a:bodyPr>
          <a:lstStyle/>
          <a:p>
            <a:pPr marL="209550">
              <a:lnSpc>
                <a:spcPct val="100000"/>
              </a:lnSpc>
              <a:spcBef>
                <a:spcPts val="550"/>
              </a:spcBef>
            </a:pPr>
            <a:r>
              <a:rPr dirty="0" sz="3300" b="1">
                <a:solidFill>
                  <a:srgbClr val="BF382A"/>
                </a:solidFill>
                <a:latin typeface="Arial"/>
                <a:cs typeface="Arial"/>
              </a:rPr>
              <a:t>20</a:t>
            </a:r>
            <a:r>
              <a:rPr dirty="0" sz="3300" spc="-40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3300" spc="-20" b="1">
                <a:solidFill>
                  <a:srgbClr val="BF382A"/>
                </a:solidFill>
                <a:latin typeface="Arial"/>
                <a:cs typeface="Arial"/>
              </a:rPr>
              <a:t>Days</a:t>
            </a:r>
            <a:endParaRPr sz="3300">
              <a:latin typeface="Arial"/>
              <a:cs typeface="Arial"/>
            </a:endParaRPr>
          </a:p>
          <a:p>
            <a:pPr marL="209550">
              <a:lnSpc>
                <a:spcPct val="100000"/>
              </a:lnSpc>
              <a:spcBef>
                <a:spcPts val="165"/>
              </a:spcBef>
            </a:pP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ZB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Turnaround</a:t>
            </a:r>
            <a:endParaRPr sz="1200">
              <a:latin typeface="Arial"/>
              <a:cs typeface="Arial"/>
            </a:endParaRPr>
          </a:p>
          <a:p>
            <a:pPr marL="209550">
              <a:lnSpc>
                <a:spcPts val="1300"/>
              </a:lnSpc>
              <a:spcBef>
                <a:spcPts val="310"/>
              </a:spcBef>
            </a:pP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vs.</a:t>
            </a:r>
            <a:r>
              <a:rPr dirty="0" sz="1100" spc="6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3-day</a:t>
            </a:r>
            <a:r>
              <a:rPr dirty="0" sz="1100" spc="6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competitor</a:t>
            </a:r>
            <a:r>
              <a:rPr dirty="0" sz="1100" spc="7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turnaround</a:t>
            </a:r>
            <a:endParaRPr sz="1100">
              <a:latin typeface="Arial"/>
              <a:cs typeface="Arial"/>
            </a:endParaRPr>
          </a:p>
          <a:p>
            <a:pPr marL="209550">
              <a:lnSpc>
                <a:spcPts val="1295"/>
              </a:lnSpc>
            </a:pP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—</a:t>
            </a:r>
            <a:r>
              <a:rPr dirty="0" sz="1100" spc="3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a</a:t>
            </a:r>
            <a:r>
              <a:rPr dirty="0" sz="1100" spc="4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6x</a:t>
            </a:r>
            <a:r>
              <a:rPr dirty="0" sz="1100" spc="4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process</a:t>
            </a:r>
            <a:r>
              <a:rPr dirty="0" sz="1100" spc="3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disadvantage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9001124" y="1447800"/>
            <a:ext cx="2600325" cy="1600200"/>
            <a:chOff x="9001124" y="1447800"/>
            <a:chExt cx="2600325" cy="1600200"/>
          </a:xfrm>
        </p:grpSpPr>
        <p:sp>
          <p:nvSpPr>
            <p:cNvPr id="22" name="object 22"/>
            <p:cNvSpPr/>
            <p:nvPr/>
          </p:nvSpPr>
          <p:spPr>
            <a:xfrm>
              <a:off x="9001124" y="1447800"/>
              <a:ext cx="2600325" cy="1600200"/>
            </a:xfrm>
            <a:custGeom>
              <a:avLst/>
              <a:gdLst/>
              <a:ahLst/>
              <a:cxnLst/>
              <a:rect l="l" t="t" r="r" b="b"/>
              <a:pathLst>
                <a:path w="2600325" h="1600200">
                  <a:moveTo>
                    <a:pt x="2600324" y="1600199"/>
                  </a:moveTo>
                  <a:lnTo>
                    <a:pt x="0" y="1600199"/>
                  </a:lnTo>
                  <a:lnTo>
                    <a:pt x="0" y="0"/>
                  </a:lnTo>
                  <a:lnTo>
                    <a:pt x="2600324" y="0"/>
                  </a:lnTo>
                  <a:lnTo>
                    <a:pt x="2600324" y="16001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9001124" y="1447800"/>
              <a:ext cx="2600325" cy="38100"/>
            </a:xfrm>
            <a:custGeom>
              <a:avLst/>
              <a:gdLst/>
              <a:ahLst/>
              <a:cxnLst/>
              <a:rect l="l" t="t" r="r" b="b"/>
              <a:pathLst>
                <a:path w="2600325" h="38100">
                  <a:moveTo>
                    <a:pt x="2600324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2600324" y="0"/>
                  </a:lnTo>
                  <a:lnTo>
                    <a:pt x="2600324" y="38099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9001112" y="1447812"/>
              <a:ext cx="2600325" cy="1600200"/>
            </a:xfrm>
            <a:custGeom>
              <a:avLst/>
              <a:gdLst/>
              <a:ahLst/>
              <a:cxnLst/>
              <a:rect l="l" t="t" r="r" b="b"/>
              <a:pathLst>
                <a:path w="2600325" h="1600200">
                  <a:moveTo>
                    <a:pt x="2600325" y="0"/>
                  </a:moveTo>
                  <a:lnTo>
                    <a:pt x="2590800" y="38100"/>
                  </a:lnTo>
                  <a:lnTo>
                    <a:pt x="2590800" y="1590675"/>
                  </a:lnTo>
                  <a:lnTo>
                    <a:pt x="9525" y="1590675"/>
                  </a:lnTo>
                  <a:lnTo>
                    <a:pt x="9525" y="38100"/>
                  </a:lnTo>
                  <a:lnTo>
                    <a:pt x="0" y="0"/>
                  </a:lnTo>
                  <a:lnTo>
                    <a:pt x="0" y="1590675"/>
                  </a:lnTo>
                  <a:lnTo>
                    <a:pt x="0" y="1600200"/>
                  </a:lnTo>
                  <a:lnTo>
                    <a:pt x="9525" y="1600200"/>
                  </a:lnTo>
                  <a:lnTo>
                    <a:pt x="2590800" y="1600200"/>
                  </a:lnTo>
                  <a:lnTo>
                    <a:pt x="2600325" y="1600200"/>
                  </a:lnTo>
                  <a:lnTo>
                    <a:pt x="2600325" y="1590675"/>
                  </a:lnTo>
                  <a:lnTo>
                    <a:pt x="2600325" y="0"/>
                  </a:lnTo>
                  <a:close/>
                </a:path>
              </a:pathLst>
            </a:custGeom>
            <a:solidFill>
              <a:srgbClr val="D0DAE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9010649" y="1529874"/>
            <a:ext cx="2581275" cy="1159510"/>
          </a:xfrm>
          <a:prstGeom prst="rect">
            <a:avLst/>
          </a:prstGeom>
        </p:spPr>
        <p:txBody>
          <a:bodyPr wrap="square" lIns="0" tIns="69850" rIns="0" bIns="0" rtlCol="0" vert="horz">
            <a:spAutoFit/>
          </a:bodyPr>
          <a:lstStyle/>
          <a:p>
            <a:pPr marL="204470">
              <a:lnSpc>
                <a:spcPct val="100000"/>
              </a:lnSpc>
              <a:spcBef>
                <a:spcPts val="550"/>
              </a:spcBef>
            </a:pPr>
            <a:r>
              <a:rPr dirty="0" sz="3300" b="1">
                <a:solidFill>
                  <a:srgbClr val="BF382A"/>
                </a:solidFill>
                <a:latin typeface="Arial"/>
                <a:cs typeface="Arial"/>
              </a:rPr>
              <a:t>4+</a:t>
            </a:r>
            <a:r>
              <a:rPr dirty="0" sz="3300" spc="-50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3300" spc="-10" b="1">
                <a:solidFill>
                  <a:srgbClr val="BF382A"/>
                </a:solidFill>
                <a:latin typeface="Arial"/>
                <a:cs typeface="Arial"/>
              </a:rPr>
              <a:t>Months</a:t>
            </a:r>
            <a:endParaRPr sz="3300">
              <a:latin typeface="Arial"/>
              <a:cs typeface="Arial"/>
            </a:endParaRPr>
          </a:p>
          <a:p>
            <a:pPr marL="204470">
              <a:lnSpc>
                <a:spcPct val="100000"/>
              </a:lnSpc>
              <a:spcBef>
                <a:spcPts val="165"/>
              </a:spcBef>
            </a:pP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ROSA</a:t>
            </a:r>
            <a:r>
              <a:rPr dirty="0" sz="1200" spc="-7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Evaluation</a:t>
            </a:r>
            <a:r>
              <a:rPr dirty="0" sz="1200" spc="-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Time</a:t>
            </a:r>
            <a:endParaRPr sz="1200">
              <a:latin typeface="Arial"/>
              <a:cs typeface="Arial"/>
            </a:endParaRPr>
          </a:p>
          <a:p>
            <a:pPr marL="204470" marR="303530">
              <a:lnSpc>
                <a:spcPts val="1280"/>
              </a:lnSpc>
              <a:spcBef>
                <a:spcPts val="390"/>
              </a:spcBef>
            </a:pP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Only</a:t>
            </a:r>
            <a:r>
              <a:rPr dirty="0" sz="1100" spc="5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2</a:t>
            </a:r>
            <a:r>
              <a:rPr dirty="0" sz="1100" spc="5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demo</a:t>
            </a:r>
            <a:r>
              <a:rPr dirty="0" sz="1100" spc="6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machines</a:t>
            </a:r>
            <a:r>
              <a:rPr dirty="0" sz="1100" spc="5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available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for</a:t>
            </a:r>
            <a:r>
              <a:rPr dirty="0" sz="1100" spc="5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evaluation</a:t>
            </a:r>
            <a:r>
              <a:rPr dirty="0" sz="1100" spc="5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across</a:t>
            </a:r>
            <a:r>
              <a:rPr dirty="0" sz="1100" spc="5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all</a:t>
            </a:r>
            <a:r>
              <a:rPr dirty="0" sz="1100" spc="5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regions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609599" y="3238500"/>
            <a:ext cx="3533775" cy="1495425"/>
            <a:chOff x="609599" y="3238500"/>
            <a:chExt cx="3533775" cy="1495425"/>
          </a:xfrm>
        </p:grpSpPr>
        <p:sp>
          <p:nvSpPr>
            <p:cNvPr id="27" name="object 27"/>
            <p:cNvSpPr/>
            <p:nvPr/>
          </p:nvSpPr>
          <p:spPr>
            <a:xfrm>
              <a:off x="609599" y="3238500"/>
              <a:ext cx="3533775" cy="1495425"/>
            </a:xfrm>
            <a:custGeom>
              <a:avLst/>
              <a:gdLst/>
              <a:ahLst/>
              <a:cxnLst/>
              <a:rect l="l" t="t" r="r" b="b"/>
              <a:pathLst>
                <a:path w="3533775" h="1495425">
                  <a:moveTo>
                    <a:pt x="3533774" y="1495424"/>
                  </a:moveTo>
                  <a:lnTo>
                    <a:pt x="0" y="1495424"/>
                  </a:lnTo>
                  <a:lnTo>
                    <a:pt x="0" y="0"/>
                  </a:lnTo>
                  <a:lnTo>
                    <a:pt x="3533774" y="0"/>
                  </a:lnTo>
                  <a:lnTo>
                    <a:pt x="3533774" y="14954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609587" y="3238512"/>
              <a:ext cx="3533775" cy="1495425"/>
            </a:xfrm>
            <a:custGeom>
              <a:avLst/>
              <a:gdLst/>
              <a:ahLst/>
              <a:cxnLst/>
              <a:rect l="l" t="t" r="r" b="b"/>
              <a:pathLst>
                <a:path w="3533775" h="1495425">
                  <a:moveTo>
                    <a:pt x="3533775" y="0"/>
                  </a:moveTo>
                  <a:lnTo>
                    <a:pt x="3524250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3524250" y="9525"/>
                  </a:lnTo>
                  <a:lnTo>
                    <a:pt x="3524250" y="1485900"/>
                  </a:lnTo>
                  <a:lnTo>
                    <a:pt x="0" y="1485900"/>
                  </a:lnTo>
                  <a:lnTo>
                    <a:pt x="0" y="1495425"/>
                  </a:lnTo>
                  <a:lnTo>
                    <a:pt x="3524250" y="1495425"/>
                  </a:lnTo>
                  <a:lnTo>
                    <a:pt x="3533775" y="1495425"/>
                  </a:lnTo>
                  <a:lnTo>
                    <a:pt x="3533775" y="1485900"/>
                  </a:lnTo>
                  <a:lnTo>
                    <a:pt x="3533775" y="9525"/>
                  </a:lnTo>
                  <a:lnTo>
                    <a:pt x="3533775" y="0"/>
                  </a:lnTo>
                  <a:close/>
                </a:path>
              </a:pathLst>
            </a:custGeom>
            <a:solidFill>
              <a:srgbClr val="D0DA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609599" y="3238500"/>
              <a:ext cx="47625" cy="1495425"/>
            </a:xfrm>
            <a:custGeom>
              <a:avLst/>
              <a:gdLst/>
              <a:ahLst/>
              <a:cxnLst/>
              <a:rect l="l" t="t" r="r" b="b"/>
              <a:pathLst>
                <a:path w="47625" h="1495425">
                  <a:moveTo>
                    <a:pt x="0" y="1495424"/>
                  </a:moveTo>
                  <a:lnTo>
                    <a:pt x="0" y="0"/>
                  </a:lnTo>
                  <a:lnTo>
                    <a:pt x="47624" y="9524"/>
                  </a:lnTo>
                  <a:lnTo>
                    <a:pt x="47624" y="1485899"/>
                  </a:lnTo>
                  <a:lnTo>
                    <a:pt x="0" y="1495424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/>
          <p:nvPr/>
        </p:nvSpPr>
        <p:spPr>
          <a:xfrm>
            <a:off x="657224" y="3289380"/>
            <a:ext cx="3476625" cy="1249680"/>
          </a:xfrm>
          <a:prstGeom prst="rect">
            <a:avLst/>
          </a:prstGeom>
        </p:spPr>
        <p:txBody>
          <a:bodyPr wrap="square" lIns="0" tIns="35560" rIns="0" bIns="0" rtlCol="0" vert="horz">
            <a:spAutoFit/>
          </a:bodyPr>
          <a:lstStyle/>
          <a:p>
            <a:pPr marL="190500" marR="398145">
              <a:lnSpc>
                <a:spcPct val="127299"/>
              </a:lnSpc>
              <a:spcBef>
                <a:spcPts val="280"/>
              </a:spcBef>
            </a:pP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2024 Declared a Blank</a:t>
            </a:r>
            <a:r>
              <a:rPr dirty="0" sz="135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spc="-20" b="1">
                <a:solidFill>
                  <a:srgbClr val="003366"/>
                </a:solidFill>
                <a:latin typeface="Arial"/>
                <a:cs typeface="Arial"/>
              </a:rPr>
              <a:t>Year </a:t>
            </a: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Significant customer attrition in </a:t>
            </a:r>
            <a:r>
              <a:rPr dirty="0" sz="1200" spc="-10">
                <a:solidFill>
                  <a:srgbClr val="333333"/>
                </a:solidFill>
                <a:latin typeface="Arial"/>
                <a:cs typeface="Arial"/>
              </a:rPr>
              <a:t>2024. </a:t>
            </a: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Recovery</a:t>
            </a:r>
            <a:r>
              <a:rPr dirty="0" sz="1200" spc="-1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is</a:t>
            </a:r>
            <a:r>
              <a:rPr dirty="0" sz="1200" spc="-1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ongoing.</a:t>
            </a:r>
            <a:r>
              <a:rPr dirty="0" sz="1200" spc="-3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Trust</a:t>
            </a:r>
            <a:r>
              <a:rPr dirty="0" sz="1200" spc="-1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deficit</a:t>
            </a:r>
            <a:r>
              <a:rPr dirty="0" sz="1200" spc="-10">
                <a:solidFill>
                  <a:srgbClr val="333333"/>
                </a:solidFill>
                <a:latin typeface="Arial"/>
                <a:cs typeface="Arial"/>
              </a:rPr>
              <a:t> requires </a:t>
            </a: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structured re-engagement, not just </a:t>
            </a:r>
            <a:r>
              <a:rPr dirty="0" sz="1200" spc="-10">
                <a:solidFill>
                  <a:srgbClr val="333333"/>
                </a:solidFill>
                <a:latin typeface="Arial"/>
                <a:cs typeface="Arial"/>
              </a:rPr>
              <a:t>product promotion.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4333874" y="3238500"/>
            <a:ext cx="3543300" cy="1495425"/>
            <a:chOff x="4333874" y="3238500"/>
            <a:chExt cx="3543300" cy="1495425"/>
          </a:xfrm>
        </p:grpSpPr>
        <p:sp>
          <p:nvSpPr>
            <p:cNvPr id="32" name="object 32"/>
            <p:cNvSpPr/>
            <p:nvPr/>
          </p:nvSpPr>
          <p:spPr>
            <a:xfrm>
              <a:off x="4333874" y="3238500"/>
              <a:ext cx="3543300" cy="1495425"/>
            </a:xfrm>
            <a:custGeom>
              <a:avLst/>
              <a:gdLst/>
              <a:ahLst/>
              <a:cxnLst/>
              <a:rect l="l" t="t" r="r" b="b"/>
              <a:pathLst>
                <a:path w="3543300" h="1495425">
                  <a:moveTo>
                    <a:pt x="3543299" y="1495424"/>
                  </a:moveTo>
                  <a:lnTo>
                    <a:pt x="0" y="1495424"/>
                  </a:lnTo>
                  <a:lnTo>
                    <a:pt x="0" y="0"/>
                  </a:lnTo>
                  <a:lnTo>
                    <a:pt x="3543299" y="0"/>
                  </a:lnTo>
                  <a:lnTo>
                    <a:pt x="3543299" y="14954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4333862" y="3238512"/>
              <a:ext cx="3543300" cy="1495425"/>
            </a:xfrm>
            <a:custGeom>
              <a:avLst/>
              <a:gdLst/>
              <a:ahLst/>
              <a:cxnLst/>
              <a:rect l="l" t="t" r="r" b="b"/>
              <a:pathLst>
                <a:path w="3543300" h="1495425">
                  <a:moveTo>
                    <a:pt x="3543300" y="0"/>
                  </a:moveTo>
                  <a:lnTo>
                    <a:pt x="3533775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3533775" y="9525"/>
                  </a:lnTo>
                  <a:lnTo>
                    <a:pt x="3533775" y="1485900"/>
                  </a:lnTo>
                  <a:lnTo>
                    <a:pt x="0" y="1485900"/>
                  </a:lnTo>
                  <a:lnTo>
                    <a:pt x="0" y="1495425"/>
                  </a:lnTo>
                  <a:lnTo>
                    <a:pt x="3533775" y="1495425"/>
                  </a:lnTo>
                  <a:lnTo>
                    <a:pt x="3543300" y="1495425"/>
                  </a:lnTo>
                  <a:lnTo>
                    <a:pt x="3543300" y="1485900"/>
                  </a:lnTo>
                  <a:lnTo>
                    <a:pt x="3543300" y="9525"/>
                  </a:lnTo>
                  <a:lnTo>
                    <a:pt x="3543300" y="0"/>
                  </a:lnTo>
                  <a:close/>
                </a:path>
              </a:pathLst>
            </a:custGeom>
            <a:solidFill>
              <a:srgbClr val="D0DA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4333874" y="3238500"/>
              <a:ext cx="47625" cy="1495425"/>
            </a:xfrm>
            <a:custGeom>
              <a:avLst/>
              <a:gdLst/>
              <a:ahLst/>
              <a:cxnLst/>
              <a:rect l="l" t="t" r="r" b="b"/>
              <a:pathLst>
                <a:path w="47625" h="1495425">
                  <a:moveTo>
                    <a:pt x="0" y="1495424"/>
                  </a:moveTo>
                  <a:lnTo>
                    <a:pt x="0" y="0"/>
                  </a:lnTo>
                  <a:lnTo>
                    <a:pt x="47624" y="9524"/>
                  </a:lnTo>
                  <a:lnTo>
                    <a:pt x="47624" y="1485899"/>
                  </a:lnTo>
                  <a:lnTo>
                    <a:pt x="0" y="1495424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/>
          <p:cNvSpPr txBox="1"/>
          <p:nvPr/>
        </p:nvSpPr>
        <p:spPr>
          <a:xfrm>
            <a:off x="4381499" y="3289380"/>
            <a:ext cx="3486150" cy="1249680"/>
          </a:xfrm>
          <a:prstGeom prst="rect">
            <a:avLst/>
          </a:prstGeom>
        </p:spPr>
        <p:txBody>
          <a:bodyPr wrap="square" lIns="0" tIns="92075" rIns="0" bIns="0" rtlCol="0" vert="horz">
            <a:spAutoFit/>
          </a:bodyPr>
          <a:lstStyle/>
          <a:p>
            <a:pPr marL="193040">
              <a:lnSpc>
                <a:spcPct val="100000"/>
              </a:lnSpc>
              <a:spcBef>
                <a:spcPts val="725"/>
              </a:spcBef>
            </a:pP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ROSA</a:t>
            </a:r>
            <a:r>
              <a:rPr dirty="0" sz="1350" spc="-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&amp;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Recon</a:t>
            </a:r>
            <a:r>
              <a:rPr dirty="0" sz="1350" spc="-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Operate</a:t>
            </a:r>
            <a:r>
              <a:rPr dirty="0" sz="1350" spc="-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in</a:t>
            </a:r>
            <a:r>
              <a:rPr dirty="0" sz="1350" spc="-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Silos</a:t>
            </a:r>
            <a:endParaRPr sz="1350">
              <a:latin typeface="Arial"/>
              <a:cs typeface="Arial"/>
            </a:endParaRPr>
          </a:p>
          <a:p>
            <a:pPr marL="193040" marR="387350">
              <a:lnSpc>
                <a:spcPct val="125000"/>
              </a:lnSpc>
              <a:spcBef>
                <a:spcPts val="195"/>
              </a:spcBef>
            </a:pP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ROSA</a:t>
            </a:r>
            <a:r>
              <a:rPr dirty="0" sz="1200" spc="-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team not sharing deal updates </a:t>
            </a:r>
            <a:r>
              <a:rPr dirty="0" sz="1200" spc="-20">
                <a:solidFill>
                  <a:srgbClr val="333333"/>
                </a:solidFill>
                <a:latin typeface="Arial"/>
                <a:cs typeface="Arial"/>
              </a:rPr>
              <a:t>with </a:t>
            </a: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Recon. Recon reps not invited to </a:t>
            </a:r>
            <a:r>
              <a:rPr dirty="0" sz="1200" spc="-10">
                <a:solidFill>
                  <a:srgbClr val="333333"/>
                </a:solidFill>
                <a:latin typeface="Arial"/>
                <a:cs typeface="Arial"/>
              </a:rPr>
              <a:t>corporate </a:t>
            </a: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meetings. 4–5 deals lost per region due </a:t>
            </a:r>
            <a:r>
              <a:rPr dirty="0" sz="1200" spc="-25">
                <a:solidFill>
                  <a:srgbClr val="333333"/>
                </a:solidFill>
                <a:latin typeface="Arial"/>
                <a:cs typeface="Arial"/>
              </a:rPr>
              <a:t>to </a:t>
            </a: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this </a:t>
            </a:r>
            <a:r>
              <a:rPr dirty="0" sz="1200" spc="-10">
                <a:solidFill>
                  <a:srgbClr val="333333"/>
                </a:solidFill>
                <a:latin typeface="Arial"/>
                <a:cs typeface="Arial"/>
              </a:rPr>
              <a:t>fragmentation.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8067674" y="3238500"/>
            <a:ext cx="3533775" cy="1495425"/>
            <a:chOff x="8067674" y="3238500"/>
            <a:chExt cx="3533775" cy="1495425"/>
          </a:xfrm>
        </p:grpSpPr>
        <p:sp>
          <p:nvSpPr>
            <p:cNvPr id="37" name="object 37"/>
            <p:cNvSpPr/>
            <p:nvPr/>
          </p:nvSpPr>
          <p:spPr>
            <a:xfrm>
              <a:off x="8067674" y="3238500"/>
              <a:ext cx="3533775" cy="1495425"/>
            </a:xfrm>
            <a:custGeom>
              <a:avLst/>
              <a:gdLst/>
              <a:ahLst/>
              <a:cxnLst/>
              <a:rect l="l" t="t" r="r" b="b"/>
              <a:pathLst>
                <a:path w="3533775" h="1495425">
                  <a:moveTo>
                    <a:pt x="3533774" y="1495424"/>
                  </a:moveTo>
                  <a:lnTo>
                    <a:pt x="0" y="1495424"/>
                  </a:lnTo>
                  <a:lnTo>
                    <a:pt x="0" y="0"/>
                  </a:lnTo>
                  <a:lnTo>
                    <a:pt x="3533774" y="0"/>
                  </a:lnTo>
                  <a:lnTo>
                    <a:pt x="3533774" y="14954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8067662" y="3238512"/>
              <a:ext cx="3533775" cy="1495425"/>
            </a:xfrm>
            <a:custGeom>
              <a:avLst/>
              <a:gdLst/>
              <a:ahLst/>
              <a:cxnLst/>
              <a:rect l="l" t="t" r="r" b="b"/>
              <a:pathLst>
                <a:path w="3533775" h="1495425">
                  <a:moveTo>
                    <a:pt x="3533775" y="0"/>
                  </a:moveTo>
                  <a:lnTo>
                    <a:pt x="3524250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3524250" y="9525"/>
                  </a:lnTo>
                  <a:lnTo>
                    <a:pt x="3524250" y="1485900"/>
                  </a:lnTo>
                  <a:lnTo>
                    <a:pt x="0" y="1485900"/>
                  </a:lnTo>
                  <a:lnTo>
                    <a:pt x="0" y="1495425"/>
                  </a:lnTo>
                  <a:lnTo>
                    <a:pt x="3524250" y="1495425"/>
                  </a:lnTo>
                  <a:lnTo>
                    <a:pt x="3533775" y="1495425"/>
                  </a:lnTo>
                  <a:lnTo>
                    <a:pt x="3533775" y="1485900"/>
                  </a:lnTo>
                  <a:lnTo>
                    <a:pt x="3533775" y="9525"/>
                  </a:lnTo>
                  <a:lnTo>
                    <a:pt x="3533775" y="0"/>
                  </a:lnTo>
                  <a:close/>
                </a:path>
              </a:pathLst>
            </a:custGeom>
            <a:solidFill>
              <a:srgbClr val="D0DA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8067674" y="3238500"/>
              <a:ext cx="47625" cy="1495425"/>
            </a:xfrm>
            <a:custGeom>
              <a:avLst/>
              <a:gdLst/>
              <a:ahLst/>
              <a:cxnLst/>
              <a:rect l="l" t="t" r="r" b="b"/>
              <a:pathLst>
                <a:path w="47625" h="1495425">
                  <a:moveTo>
                    <a:pt x="0" y="1495424"/>
                  </a:moveTo>
                  <a:lnTo>
                    <a:pt x="0" y="0"/>
                  </a:lnTo>
                  <a:lnTo>
                    <a:pt x="47624" y="9524"/>
                  </a:lnTo>
                  <a:lnTo>
                    <a:pt x="47624" y="1485899"/>
                  </a:lnTo>
                  <a:lnTo>
                    <a:pt x="0" y="1495424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/>
          <p:cNvSpPr txBox="1"/>
          <p:nvPr/>
        </p:nvSpPr>
        <p:spPr>
          <a:xfrm>
            <a:off x="8115299" y="3289380"/>
            <a:ext cx="3476625" cy="1249680"/>
          </a:xfrm>
          <a:prstGeom prst="rect">
            <a:avLst/>
          </a:prstGeom>
        </p:spPr>
        <p:txBody>
          <a:bodyPr wrap="square" lIns="0" tIns="35560" rIns="0" bIns="0" rtlCol="0" vert="horz">
            <a:spAutoFit/>
          </a:bodyPr>
          <a:lstStyle/>
          <a:p>
            <a:pPr marL="187325" marR="477520">
              <a:lnSpc>
                <a:spcPct val="127299"/>
              </a:lnSpc>
              <a:spcBef>
                <a:spcPts val="280"/>
              </a:spcBef>
            </a:pP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Competitor</a:t>
            </a:r>
            <a:r>
              <a:rPr dirty="0" sz="1350" spc="-8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Momentum</a:t>
            </a:r>
            <a:r>
              <a:rPr dirty="0" sz="1350" spc="-7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Growing </a:t>
            </a: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J&amp;J speaks in unison; Stryker seeds </a:t>
            </a:r>
            <a:r>
              <a:rPr dirty="0" sz="1200" spc="-10">
                <a:solidFill>
                  <a:srgbClr val="333333"/>
                </a:solidFill>
                <a:latin typeface="Arial"/>
                <a:cs typeface="Arial"/>
              </a:rPr>
              <a:t>sites aggressively.</a:t>
            </a:r>
            <a:r>
              <a:rPr dirty="0" sz="1200" spc="1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Zimmer</a:t>
            </a:r>
            <a:r>
              <a:rPr dirty="0" sz="1200" spc="1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lacks</a:t>
            </a:r>
            <a:r>
              <a:rPr dirty="0" sz="1200" spc="1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"/>
                <a:cs typeface="Arial"/>
              </a:rPr>
              <a:t>unified </a:t>
            </a: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messaging, regional budgets, and </a:t>
            </a:r>
            <a:r>
              <a:rPr dirty="0" sz="1200" spc="-10">
                <a:solidFill>
                  <a:srgbClr val="333333"/>
                </a:solidFill>
                <a:latin typeface="Arial"/>
                <a:cs typeface="Arial"/>
              </a:rPr>
              <a:t>field </a:t>
            </a: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presence to compete </a:t>
            </a:r>
            <a:r>
              <a:rPr dirty="0" sz="1200" spc="-10">
                <a:solidFill>
                  <a:srgbClr val="333333"/>
                </a:solidFill>
                <a:latin typeface="Arial"/>
                <a:cs typeface="Arial"/>
              </a:rPr>
              <a:t>effectively.</a:t>
            </a:r>
            <a:endParaRPr sz="1200"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76199" y="6581775"/>
            <a:ext cx="12058650" cy="9525"/>
          </a:xfrm>
          <a:custGeom>
            <a:avLst/>
            <a:gdLst/>
            <a:ahLst/>
            <a:cxnLst/>
            <a:rect l="l" t="t" r="r" b="b"/>
            <a:pathLst>
              <a:path w="12058650" h="9525">
                <a:moveTo>
                  <a:pt x="12058649" y="9524"/>
                </a:moveTo>
                <a:lnTo>
                  <a:pt x="0" y="9524"/>
                </a:lnTo>
                <a:lnTo>
                  <a:pt x="0" y="0"/>
                </a:lnTo>
                <a:lnTo>
                  <a:pt x="12058649" y="0"/>
                </a:lnTo>
                <a:lnTo>
                  <a:pt x="12058649" y="9524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 txBox="1"/>
          <p:nvPr/>
        </p:nvSpPr>
        <p:spPr>
          <a:xfrm>
            <a:off x="596899" y="6645675"/>
            <a:ext cx="5104130" cy="142875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Source: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Zimmer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Biomet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India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Primary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Field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Feedback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| ADGcatalyst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Strategic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Consulting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|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2026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|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8B8B8B"/>
                </a:solidFill>
                <a:latin typeface="Arial"/>
                <a:cs typeface="Arial"/>
              </a:rPr>
              <a:t>Confidential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6199" y="0"/>
            <a:ext cx="12058650" cy="1333500"/>
            <a:chOff x="76199" y="0"/>
            <a:chExt cx="12058650" cy="1333500"/>
          </a:xfrm>
        </p:grpSpPr>
        <p:sp>
          <p:nvSpPr>
            <p:cNvPr id="3" name="object 3"/>
            <p:cNvSpPr/>
            <p:nvPr/>
          </p:nvSpPr>
          <p:spPr>
            <a:xfrm>
              <a:off x="76199" y="0"/>
              <a:ext cx="12058650" cy="1333500"/>
            </a:xfrm>
            <a:custGeom>
              <a:avLst/>
              <a:gdLst/>
              <a:ahLst/>
              <a:cxnLst/>
              <a:rect l="l" t="t" r="r" b="b"/>
              <a:pathLst>
                <a:path w="12058650" h="1333500">
                  <a:moveTo>
                    <a:pt x="12058649" y="1333499"/>
                  </a:moveTo>
                  <a:lnTo>
                    <a:pt x="0" y="13334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133349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1295400"/>
              <a:ext cx="12058650" cy="38100"/>
            </a:xfrm>
            <a:custGeom>
              <a:avLst/>
              <a:gdLst/>
              <a:ahLst/>
              <a:cxnLst/>
              <a:rect l="l" t="t" r="r" b="b"/>
              <a:pathLst>
                <a:path w="12058650" h="38100">
                  <a:moveTo>
                    <a:pt x="120586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609599" y="228600"/>
            <a:ext cx="1428750" cy="219075"/>
          </a:xfrm>
          <a:prstGeom prst="rect">
            <a:avLst/>
          </a:prstGeom>
          <a:solidFill>
            <a:srgbClr val="BF382A"/>
          </a:solidFill>
        </p:spPr>
        <p:txBody>
          <a:bodyPr wrap="square" lIns="0" tIns="31750" rIns="0" bIns="0" rtlCol="0" vert="horz">
            <a:spAutoFit/>
          </a:bodyPr>
          <a:lstStyle/>
          <a:p>
            <a:pPr marL="133350">
              <a:lnSpc>
                <a:spcPct val="100000"/>
              </a:lnSpc>
              <a:spcBef>
                <a:spcPts val="250"/>
              </a:spcBef>
            </a:pPr>
            <a:r>
              <a:rPr dirty="0" sz="950" spc="75" b="1">
                <a:solidFill>
                  <a:srgbClr val="FFFFFF"/>
                </a:solidFill>
                <a:latin typeface="Arial"/>
                <a:cs typeface="Arial"/>
              </a:rPr>
              <a:t>PROBLEM</a:t>
            </a:r>
            <a:r>
              <a:rPr dirty="0" sz="950" spc="1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dirty="0" sz="950" spc="1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5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950" spc="1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-50" b="1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950">
              <a:latin typeface="Arial"/>
              <a:cs typeface="Arial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596899" y="331769"/>
            <a:ext cx="5435600" cy="789940"/>
          </a:xfrm>
          <a:prstGeom prst="rect"/>
        </p:spPr>
        <p:txBody>
          <a:bodyPr wrap="square" lIns="0" tIns="1060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dirty="0" sz="2850"/>
              <a:t>Headcount</a:t>
            </a:r>
            <a:r>
              <a:rPr dirty="0" sz="2850" spc="-40"/>
              <a:t> </a:t>
            </a:r>
            <a:r>
              <a:rPr dirty="0" sz="2850"/>
              <a:t>Crisis</a:t>
            </a:r>
            <a:r>
              <a:rPr dirty="0" sz="2850" spc="-45"/>
              <a:t> </a:t>
            </a:r>
            <a:r>
              <a:rPr dirty="0" sz="2850"/>
              <a:t>&amp;</a:t>
            </a:r>
            <a:r>
              <a:rPr dirty="0" sz="2850" spc="-40"/>
              <a:t> </a:t>
            </a:r>
            <a:r>
              <a:rPr dirty="0" sz="2850"/>
              <a:t>CSR</a:t>
            </a:r>
            <a:r>
              <a:rPr dirty="0" sz="2850" spc="-40"/>
              <a:t> </a:t>
            </a:r>
            <a:r>
              <a:rPr dirty="0" sz="2850" spc="-10"/>
              <a:t>Deficit</a:t>
            </a:r>
            <a:endParaRPr sz="2850"/>
          </a:p>
          <a:p>
            <a:pPr marL="12700">
              <a:lnSpc>
                <a:spcPct val="100000"/>
              </a:lnSpc>
              <a:spcBef>
                <a:spcPts val="355"/>
              </a:spcBef>
            </a:pP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Identified</a:t>
            </a:r>
            <a:r>
              <a:rPr dirty="0" sz="1250" spc="3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by</a:t>
            </a:r>
            <a:r>
              <a:rPr dirty="0" sz="1250" spc="3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field</a:t>
            </a:r>
            <a:r>
              <a:rPr dirty="0" sz="1250" spc="3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as</a:t>
            </a:r>
            <a:r>
              <a:rPr dirty="0" sz="1250" spc="3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the</a:t>
            </a:r>
            <a:r>
              <a:rPr dirty="0" sz="1250" spc="3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single</a:t>
            </a:r>
            <a:r>
              <a:rPr dirty="0" sz="1250" spc="3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biggest</a:t>
            </a:r>
            <a:r>
              <a:rPr dirty="0" sz="1250" spc="3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barrier</a:t>
            </a:r>
            <a:r>
              <a:rPr dirty="0" sz="1250" spc="3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to</a:t>
            </a:r>
            <a:r>
              <a:rPr dirty="0" sz="1250" spc="3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deal</a:t>
            </a:r>
            <a:r>
              <a:rPr dirty="0" sz="1250" spc="3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spc="-10" b="0">
                <a:solidFill>
                  <a:srgbClr val="FEFEFE"/>
                </a:solidFill>
                <a:latin typeface="Arial"/>
                <a:cs typeface="Arial"/>
              </a:rPr>
              <a:t>conversion</a:t>
            </a:r>
            <a:endParaRPr sz="125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09599" y="1562100"/>
            <a:ext cx="5924550" cy="1257300"/>
            <a:chOff x="609599" y="1562100"/>
            <a:chExt cx="5924550" cy="1257300"/>
          </a:xfrm>
        </p:grpSpPr>
        <p:sp>
          <p:nvSpPr>
            <p:cNvPr id="8" name="object 8"/>
            <p:cNvSpPr/>
            <p:nvPr/>
          </p:nvSpPr>
          <p:spPr>
            <a:xfrm>
              <a:off x="609599" y="1562100"/>
              <a:ext cx="5924550" cy="1257300"/>
            </a:xfrm>
            <a:custGeom>
              <a:avLst/>
              <a:gdLst/>
              <a:ahLst/>
              <a:cxnLst/>
              <a:rect l="l" t="t" r="r" b="b"/>
              <a:pathLst>
                <a:path w="5924550" h="1257300">
                  <a:moveTo>
                    <a:pt x="5924549" y="1257299"/>
                  </a:moveTo>
                  <a:lnTo>
                    <a:pt x="0" y="1257299"/>
                  </a:lnTo>
                  <a:lnTo>
                    <a:pt x="0" y="0"/>
                  </a:lnTo>
                  <a:lnTo>
                    <a:pt x="5924549" y="0"/>
                  </a:lnTo>
                  <a:lnTo>
                    <a:pt x="5924549" y="12572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09587" y="1562112"/>
              <a:ext cx="5924550" cy="1257300"/>
            </a:xfrm>
            <a:custGeom>
              <a:avLst/>
              <a:gdLst/>
              <a:ahLst/>
              <a:cxnLst/>
              <a:rect l="l" t="t" r="r" b="b"/>
              <a:pathLst>
                <a:path w="5924550" h="1257300">
                  <a:moveTo>
                    <a:pt x="5924550" y="0"/>
                  </a:moveTo>
                  <a:lnTo>
                    <a:pt x="5915025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5915025" y="9525"/>
                  </a:lnTo>
                  <a:lnTo>
                    <a:pt x="5915025" y="1247775"/>
                  </a:lnTo>
                  <a:lnTo>
                    <a:pt x="0" y="1247775"/>
                  </a:lnTo>
                  <a:lnTo>
                    <a:pt x="0" y="1257300"/>
                  </a:lnTo>
                  <a:lnTo>
                    <a:pt x="5915025" y="1257300"/>
                  </a:lnTo>
                  <a:lnTo>
                    <a:pt x="5924550" y="1257300"/>
                  </a:lnTo>
                  <a:lnTo>
                    <a:pt x="5924550" y="1247775"/>
                  </a:lnTo>
                  <a:lnTo>
                    <a:pt x="5924550" y="9525"/>
                  </a:lnTo>
                  <a:lnTo>
                    <a:pt x="5924550" y="0"/>
                  </a:lnTo>
                  <a:close/>
                </a:path>
              </a:pathLst>
            </a:custGeom>
            <a:solidFill>
              <a:srgbClr val="D0DA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09599" y="1562100"/>
              <a:ext cx="47625" cy="1257300"/>
            </a:xfrm>
            <a:custGeom>
              <a:avLst/>
              <a:gdLst/>
              <a:ahLst/>
              <a:cxnLst/>
              <a:rect l="l" t="t" r="r" b="b"/>
              <a:pathLst>
                <a:path w="47625" h="1257300">
                  <a:moveTo>
                    <a:pt x="0" y="1257299"/>
                  </a:moveTo>
                  <a:lnTo>
                    <a:pt x="0" y="0"/>
                  </a:lnTo>
                  <a:lnTo>
                    <a:pt x="47624" y="9524"/>
                  </a:lnTo>
                  <a:lnTo>
                    <a:pt x="47624" y="1247774"/>
                  </a:lnTo>
                  <a:lnTo>
                    <a:pt x="0" y="1257299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609599" y="2971800"/>
            <a:ext cx="5924550" cy="1257300"/>
            <a:chOff x="609599" y="2971800"/>
            <a:chExt cx="5924550" cy="1257300"/>
          </a:xfrm>
        </p:grpSpPr>
        <p:sp>
          <p:nvSpPr>
            <p:cNvPr id="12" name="object 12"/>
            <p:cNvSpPr/>
            <p:nvPr/>
          </p:nvSpPr>
          <p:spPr>
            <a:xfrm>
              <a:off x="609599" y="2971800"/>
              <a:ext cx="5924550" cy="1257300"/>
            </a:xfrm>
            <a:custGeom>
              <a:avLst/>
              <a:gdLst/>
              <a:ahLst/>
              <a:cxnLst/>
              <a:rect l="l" t="t" r="r" b="b"/>
              <a:pathLst>
                <a:path w="5924550" h="1257300">
                  <a:moveTo>
                    <a:pt x="5924549" y="1257299"/>
                  </a:moveTo>
                  <a:lnTo>
                    <a:pt x="0" y="1257299"/>
                  </a:lnTo>
                  <a:lnTo>
                    <a:pt x="0" y="0"/>
                  </a:lnTo>
                  <a:lnTo>
                    <a:pt x="5924549" y="0"/>
                  </a:lnTo>
                  <a:lnTo>
                    <a:pt x="5924549" y="12572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09587" y="2971812"/>
              <a:ext cx="5924550" cy="1257300"/>
            </a:xfrm>
            <a:custGeom>
              <a:avLst/>
              <a:gdLst/>
              <a:ahLst/>
              <a:cxnLst/>
              <a:rect l="l" t="t" r="r" b="b"/>
              <a:pathLst>
                <a:path w="5924550" h="1257300">
                  <a:moveTo>
                    <a:pt x="5924550" y="0"/>
                  </a:moveTo>
                  <a:lnTo>
                    <a:pt x="5915025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5915025" y="9525"/>
                  </a:lnTo>
                  <a:lnTo>
                    <a:pt x="5915025" y="1247775"/>
                  </a:lnTo>
                  <a:lnTo>
                    <a:pt x="0" y="1247775"/>
                  </a:lnTo>
                  <a:lnTo>
                    <a:pt x="0" y="1257300"/>
                  </a:lnTo>
                  <a:lnTo>
                    <a:pt x="5915025" y="1257300"/>
                  </a:lnTo>
                  <a:lnTo>
                    <a:pt x="5924550" y="1257300"/>
                  </a:lnTo>
                  <a:lnTo>
                    <a:pt x="5924550" y="1247775"/>
                  </a:lnTo>
                  <a:lnTo>
                    <a:pt x="5924550" y="9525"/>
                  </a:lnTo>
                  <a:lnTo>
                    <a:pt x="5924550" y="0"/>
                  </a:lnTo>
                  <a:close/>
                </a:path>
              </a:pathLst>
            </a:custGeom>
            <a:solidFill>
              <a:srgbClr val="D0DA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09599" y="2971800"/>
              <a:ext cx="47625" cy="1257300"/>
            </a:xfrm>
            <a:custGeom>
              <a:avLst/>
              <a:gdLst/>
              <a:ahLst/>
              <a:cxnLst/>
              <a:rect l="l" t="t" r="r" b="b"/>
              <a:pathLst>
                <a:path w="47625" h="1257300">
                  <a:moveTo>
                    <a:pt x="0" y="1257299"/>
                  </a:moveTo>
                  <a:lnTo>
                    <a:pt x="0" y="0"/>
                  </a:lnTo>
                  <a:lnTo>
                    <a:pt x="47624" y="9524"/>
                  </a:lnTo>
                  <a:lnTo>
                    <a:pt x="47624" y="1247774"/>
                  </a:lnTo>
                  <a:lnTo>
                    <a:pt x="0" y="1257299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/>
          <p:cNvGrpSpPr/>
          <p:nvPr/>
        </p:nvGrpSpPr>
        <p:grpSpPr>
          <a:xfrm>
            <a:off x="609599" y="4381500"/>
            <a:ext cx="5924550" cy="1257300"/>
            <a:chOff x="609599" y="4381500"/>
            <a:chExt cx="5924550" cy="1257300"/>
          </a:xfrm>
        </p:grpSpPr>
        <p:sp>
          <p:nvSpPr>
            <p:cNvPr id="16" name="object 16"/>
            <p:cNvSpPr/>
            <p:nvPr/>
          </p:nvSpPr>
          <p:spPr>
            <a:xfrm>
              <a:off x="609599" y="4381500"/>
              <a:ext cx="5924550" cy="1257300"/>
            </a:xfrm>
            <a:custGeom>
              <a:avLst/>
              <a:gdLst/>
              <a:ahLst/>
              <a:cxnLst/>
              <a:rect l="l" t="t" r="r" b="b"/>
              <a:pathLst>
                <a:path w="5924550" h="1257300">
                  <a:moveTo>
                    <a:pt x="5924549" y="1257299"/>
                  </a:moveTo>
                  <a:lnTo>
                    <a:pt x="0" y="1257299"/>
                  </a:lnTo>
                  <a:lnTo>
                    <a:pt x="0" y="0"/>
                  </a:lnTo>
                  <a:lnTo>
                    <a:pt x="5924549" y="0"/>
                  </a:lnTo>
                  <a:lnTo>
                    <a:pt x="5924549" y="12572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609587" y="4381512"/>
              <a:ext cx="5924550" cy="1257300"/>
            </a:xfrm>
            <a:custGeom>
              <a:avLst/>
              <a:gdLst/>
              <a:ahLst/>
              <a:cxnLst/>
              <a:rect l="l" t="t" r="r" b="b"/>
              <a:pathLst>
                <a:path w="5924550" h="1257300">
                  <a:moveTo>
                    <a:pt x="5924550" y="0"/>
                  </a:moveTo>
                  <a:lnTo>
                    <a:pt x="5915025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5915025" y="9525"/>
                  </a:lnTo>
                  <a:lnTo>
                    <a:pt x="5915025" y="1247775"/>
                  </a:lnTo>
                  <a:lnTo>
                    <a:pt x="0" y="1247775"/>
                  </a:lnTo>
                  <a:lnTo>
                    <a:pt x="0" y="1257300"/>
                  </a:lnTo>
                  <a:lnTo>
                    <a:pt x="5915025" y="1257300"/>
                  </a:lnTo>
                  <a:lnTo>
                    <a:pt x="5924550" y="1257300"/>
                  </a:lnTo>
                  <a:lnTo>
                    <a:pt x="5924550" y="1247775"/>
                  </a:lnTo>
                  <a:lnTo>
                    <a:pt x="5924550" y="9525"/>
                  </a:lnTo>
                  <a:lnTo>
                    <a:pt x="5924550" y="0"/>
                  </a:lnTo>
                  <a:close/>
                </a:path>
              </a:pathLst>
            </a:custGeom>
            <a:solidFill>
              <a:srgbClr val="D0DA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609599" y="4381500"/>
              <a:ext cx="47625" cy="1257300"/>
            </a:xfrm>
            <a:custGeom>
              <a:avLst/>
              <a:gdLst/>
              <a:ahLst/>
              <a:cxnLst/>
              <a:rect l="l" t="t" r="r" b="b"/>
              <a:pathLst>
                <a:path w="47625" h="1257300">
                  <a:moveTo>
                    <a:pt x="0" y="1257299"/>
                  </a:moveTo>
                  <a:lnTo>
                    <a:pt x="0" y="0"/>
                  </a:lnTo>
                  <a:lnTo>
                    <a:pt x="47624" y="9524"/>
                  </a:lnTo>
                  <a:lnTo>
                    <a:pt x="47624" y="1247774"/>
                  </a:lnTo>
                  <a:lnTo>
                    <a:pt x="0" y="1257299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657224" y="1623695"/>
            <a:ext cx="5867400" cy="3820160"/>
          </a:xfrm>
          <a:prstGeom prst="rect">
            <a:avLst/>
          </a:prstGeom>
        </p:spPr>
        <p:txBody>
          <a:bodyPr wrap="square" lIns="0" tIns="81280" rIns="0" bIns="0" rtlCol="0" vert="horz">
            <a:spAutoFit/>
          </a:bodyPr>
          <a:lstStyle/>
          <a:p>
            <a:pPr marL="171450">
              <a:lnSpc>
                <a:spcPct val="100000"/>
              </a:lnSpc>
              <a:spcBef>
                <a:spcPts val="640"/>
              </a:spcBef>
            </a:pP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Zimmer</a:t>
            </a:r>
            <a:r>
              <a:rPr dirty="0" sz="1350" spc="-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is Critically</a:t>
            </a:r>
            <a:r>
              <a:rPr dirty="0" sz="1350" spc="-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Outnumbered in the</a:t>
            </a:r>
            <a:r>
              <a:rPr dirty="0" sz="1350" spc="-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Field</a:t>
            </a:r>
            <a:endParaRPr sz="1350">
              <a:latin typeface="Arial"/>
              <a:cs typeface="Arial"/>
            </a:endParaRPr>
          </a:p>
          <a:p>
            <a:pPr marL="171450" marR="490855">
              <a:lnSpc>
                <a:spcPct val="125000"/>
              </a:lnSpc>
              <a:spcBef>
                <a:spcPts val="120"/>
              </a:spcBef>
            </a:pP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J&amp;J deploys 9 CSRs versus Zimmer's 2 in the same </a:t>
            </a:r>
            <a:r>
              <a:rPr dirty="0" sz="1200" spc="-10">
                <a:solidFill>
                  <a:srgbClr val="444444"/>
                </a:solidFill>
                <a:latin typeface="Arial"/>
                <a:cs typeface="Arial"/>
              </a:rPr>
              <a:t>territory.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 Stryker </a:t>
            </a:r>
            <a:r>
              <a:rPr dirty="0" sz="1200" spc="-10">
                <a:solidFill>
                  <a:srgbClr val="444444"/>
                </a:solidFill>
                <a:latin typeface="Arial"/>
                <a:cs typeface="Arial"/>
              </a:rPr>
              <a:t>fields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dedicated sales + CSR pairs per account. Zimmer has a single rep </a:t>
            </a:r>
            <a:r>
              <a:rPr dirty="0" sz="1200" spc="-10">
                <a:solidFill>
                  <a:srgbClr val="444444"/>
                </a:solidFill>
                <a:latin typeface="Arial"/>
                <a:cs typeface="Arial"/>
              </a:rPr>
              <a:t>managing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everything</a:t>
            </a:r>
            <a:r>
              <a:rPr dirty="0" sz="1200" spc="-1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— sales, service, and clinical support </a:t>
            </a:r>
            <a:r>
              <a:rPr dirty="0" sz="1200" spc="-10">
                <a:solidFill>
                  <a:srgbClr val="444444"/>
                </a:solidFill>
                <a:latin typeface="Arial"/>
                <a:cs typeface="Arial"/>
              </a:rPr>
              <a:t>simultaneously.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sz="1200">
              <a:latin typeface="Arial"/>
              <a:cs typeface="Arial"/>
            </a:endParaRPr>
          </a:p>
          <a:p>
            <a:pPr marL="171450">
              <a:lnSpc>
                <a:spcPct val="100000"/>
              </a:lnSpc>
            </a:pP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Direct Revenue 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Consequence</a:t>
            </a:r>
            <a:endParaRPr sz="1350">
              <a:latin typeface="Arial"/>
              <a:cs typeface="Arial"/>
            </a:endParaRPr>
          </a:p>
          <a:p>
            <a:pPr marL="171450" marR="223520">
              <a:lnSpc>
                <a:spcPct val="125000"/>
              </a:lnSpc>
              <a:spcBef>
                <a:spcPts val="120"/>
              </a:spcBef>
            </a:pP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Insufficient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headcount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means evaluations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get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delayed, after-sales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service </a:t>
            </a:r>
            <a:r>
              <a:rPr dirty="0" sz="1200" spc="-25">
                <a:solidFill>
                  <a:srgbClr val="444444"/>
                </a:solidFill>
                <a:latin typeface="Arial"/>
                <a:cs typeface="Arial"/>
              </a:rPr>
              <a:t>is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absent,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and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surgeons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feel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abandoned.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Multiple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respondents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directly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attributed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444444"/>
                </a:solidFill>
                <a:latin typeface="Arial"/>
                <a:cs typeface="Arial"/>
              </a:rPr>
              <a:t>2–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4</a:t>
            </a:r>
            <a:r>
              <a:rPr dirty="0" sz="1200" spc="-1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lost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deals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per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person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to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this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factor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alone.</a:t>
            </a:r>
            <a:r>
              <a:rPr dirty="0" sz="1200" spc="-3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444444"/>
                </a:solidFill>
                <a:latin typeface="Arial"/>
                <a:cs typeface="Arial"/>
              </a:rPr>
              <a:t>Team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morale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is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44444"/>
                </a:solidFill>
                <a:latin typeface="Arial"/>
                <a:cs typeface="Arial"/>
              </a:rPr>
              <a:t>disheartening.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sz="1200">
              <a:latin typeface="Arial"/>
              <a:cs typeface="Arial"/>
            </a:endParaRPr>
          </a:p>
          <a:p>
            <a:pPr marL="171450">
              <a:lnSpc>
                <a:spcPct val="100000"/>
              </a:lnSpc>
            </a:pP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Paramedical &amp;</a:t>
            </a:r>
            <a:r>
              <a:rPr dirty="0" sz="1350" spc="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Case</a:t>
            </a:r>
            <a:r>
              <a:rPr dirty="0" sz="1350" spc="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Support</a:t>
            </a:r>
            <a:r>
              <a:rPr dirty="0" sz="1350" spc="-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Absent</a:t>
            </a:r>
            <a:endParaRPr sz="1350">
              <a:latin typeface="Arial"/>
              <a:cs typeface="Arial"/>
            </a:endParaRPr>
          </a:p>
          <a:p>
            <a:pPr marL="171450" marR="181610">
              <a:lnSpc>
                <a:spcPct val="125000"/>
              </a:lnSpc>
              <a:spcBef>
                <a:spcPts val="120"/>
              </a:spcBef>
            </a:pP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Case support and paramedical assistance are reported as lacking across </a:t>
            </a:r>
            <a:r>
              <a:rPr dirty="0" sz="1200" spc="-10">
                <a:solidFill>
                  <a:srgbClr val="444444"/>
                </a:solidFill>
                <a:latin typeface="Arial"/>
                <a:cs typeface="Arial"/>
              </a:rPr>
              <a:t>regions.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Without this, even willing surgeons cannot adopt ROSA</a:t>
            </a:r>
            <a:r>
              <a:rPr dirty="0" sz="1200" spc="-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or upgrade </a:t>
            </a:r>
            <a:r>
              <a:rPr dirty="0" sz="1200" spc="-10">
                <a:solidFill>
                  <a:srgbClr val="444444"/>
                </a:solidFill>
                <a:latin typeface="Arial"/>
                <a:cs typeface="Arial"/>
              </a:rPr>
              <a:t>implant protocols.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6762749" y="1562100"/>
            <a:ext cx="4838700" cy="1676400"/>
            <a:chOff x="6762749" y="1562100"/>
            <a:chExt cx="4838700" cy="1676400"/>
          </a:xfrm>
        </p:grpSpPr>
        <p:sp>
          <p:nvSpPr>
            <p:cNvPr id="21" name="object 21"/>
            <p:cNvSpPr/>
            <p:nvPr/>
          </p:nvSpPr>
          <p:spPr>
            <a:xfrm>
              <a:off x="6762749" y="1562100"/>
              <a:ext cx="4838700" cy="1676400"/>
            </a:xfrm>
            <a:custGeom>
              <a:avLst/>
              <a:gdLst/>
              <a:ahLst/>
              <a:cxnLst/>
              <a:rect l="l" t="t" r="r" b="b"/>
              <a:pathLst>
                <a:path w="4838700" h="1676400">
                  <a:moveTo>
                    <a:pt x="4838699" y="1676399"/>
                  </a:moveTo>
                  <a:lnTo>
                    <a:pt x="0" y="1676399"/>
                  </a:lnTo>
                  <a:lnTo>
                    <a:pt x="0" y="0"/>
                  </a:lnTo>
                  <a:lnTo>
                    <a:pt x="4838699" y="0"/>
                  </a:lnTo>
                  <a:lnTo>
                    <a:pt x="4838699" y="16763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6767511" y="1566863"/>
              <a:ext cx="4829175" cy="1666875"/>
            </a:xfrm>
            <a:custGeom>
              <a:avLst/>
              <a:gdLst/>
              <a:ahLst/>
              <a:cxnLst/>
              <a:rect l="l" t="t" r="r" b="b"/>
              <a:pathLst>
                <a:path w="4829175" h="1666875">
                  <a:moveTo>
                    <a:pt x="0" y="0"/>
                  </a:moveTo>
                  <a:lnTo>
                    <a:pt x="4829174" y="0"/>
                  </a:lnTo>
                  <a:lnTo>
                    <a:pt x="4829174" y="1666874"/>
                  </a:lnTo>
                  <a:lnTo>
                    <a:pt x="0" y="1666874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D0DAE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6938962" y="1692275"/>
            <a:ext cx="3284854" cy="5607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CSR</a:t>
            </a:r>
            <a:r>
              <a:rPr dirty="0" sz="1250" spc="6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Count</a:t>
            </a:r>
            <a:r>
              <a:rPr dirty="0" sz="1250" spc="6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Comparison</a:t>
            </a:r>
            <a:r>
              <a:rPr dirty="0" sz="1250" spc="6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(Sample</a:t>
            </a:r>
            <a:r>
              <a:rPr dirty="0" sz="1250" spc="7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spc="-10" b="1">
                <a:solidFill>
                  <a:srgbClr val="003366"/>
                </a:solidFill>
                <a:latin typeface="Arial"/>
                <a:cs typeface="Arial"/>
              </a:rPr>
              <a:t>Territory)</a:t>
            </a:r>
            <a:endParaRPr sz="1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50"/>
              </a:spcBef>
            </a:pPr>
            <a:r>
              <a:rPr dirty="0" sz="1200" spc="-25" b="1">
                <a:solidFill>
                  <a:srgbClr val="333333"/>
                </a:solidFill>
                <a:latin typeface="Arial"/>
                <a:cs typeface="Arial"/>
              </a:rPr>
              <a:t>J&amp;J</a:t>
            </a:r>
            <a:endParaRPr sz="12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335642" y="2044700"/>
            <a:ext cx="977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solidFill>
                  <a:srgbClr val="003366"/>
                </a:solidFill>
                <a:latin typeface="Arial"/>
                <a:cs typeface="Arial"/>
              </a:rPr>
              <a:t>9</a:t>
            </a:r>
            <a:endParaRPr sz="12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938962" y="2387600"/>
            <a:ext cx="5384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333333"/>
                </a:solidFill>
                <a:latin typeface="Arial"/>
                <a:cs typeface="Arial"/>
              </a:rPr>
              <a:t>Stryker</a:t>
            </a:r>
            <a:endParaRPr sz="12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938962" y="2730500"/>
            <a:ext cx="5632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333333"/>
                </a:solidFill>
                <a:latin typeface="Arial"/>
                <a:cs typeface="Arial"/>
              </a:rPr>
              <a:t>Zimmer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7896224" y="2047875"/>
            <a:ext cx="3086100" cy="933450"/>
            <a:chOff x="7896224" y="2047875"/>
            <a:chExt cx="3086100" cy="933450"/>
          </a:xfrm>
        </p:grpSpPr>
        <p:sp>
          <p:nvSpPr>
            <p:cNvPr id="40" name="object 40"/>
            <p:cNvSpPr/>
            <p:nvPr/>
          </p:nvSpPr>
          <p:spPr>
            <a:xfrm>
              <a:off x="7896224" y="2047875"/>
              <a:ext cx="3086100" cy="247650"/>
            </a:xfrm>
            <a:custGeom>
              <a:avLst/>
              <a:gdLst/>
              <a:ahLst/>
              <a:cxnLst/>
              <a:rect l="l" t="t" r="r" b="b"/>
              <a:pathLst>
                <a:path w="3086100" h="247650">
                  <a:moveTo>
                    <a:pt x="3086099" y="247649"/>
                  </a:moveTo>
                  <a:lnTo>
                    <a:pt x="0" y="247649"/>
                  </a:lnTo>
                  <a:lnTo>
                    <a:pt x="0" y="0"/>
                  </a:lnTo>
                  <a:lnTo>
                    <a:pt x="3086099" y="0"/>
                  </a:lnTo>
                  <a:lnTo>
                    <a:pt x="3086099" y="247649"/>
                  </a:lnTo>
                  <a:close/>
                </a:path>
              </a:pathLst>
            </a:custGeom>
            <a:solidFill>
              <a:srgbClr val="0054A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8572499" y="2390775"/>
              <a:ext cx="2409825" cy="247650"/>
            </a:xfrm>
            <a:custGeom>
              <a:avLst/>
              <a:gdLst/>
              <a:ahLst/>
              <a:cxnLst/>
              <a:rect l="l" t="t" r="r" b="b"/>
              <a:pathLst>
                <a:path w="2409825" h="247650">
                  <a:moveTo>
                    <a:pt x="0" y="247649"/>
                  </a:moveTo>
                  <a:lnTo>
                    <a:pt x="2409824" y="247649"/>
                  </a:lnTo>
                  <a:lnTo>
                    <a:pt x="2409824" y="0"/>
                  </a:lnTo>
                  <a:lnTo>
                    <a:pt x="0" y="0"/>
                  </a:lnTo>
                  <a:lnTo>
                    <a:pt x="0" y="247649"/>
                  </a:lnTo>
                  <a:close/>
                </a:path>
              </a:pathLst>
            </a:custGeom>
            <a:solidFill>
              <a:srgbClr val="ECF1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7896224" y="2390775"/>
              <a:ext cx="676275" cy="247650"/>
            </a:xfrm>
            <a:custGeom>
              <a:avLst/>
              <a:gdLst/>
              <a:ahLst/>
              <a:cxnLst/>
              <a:rect l="l" t="t" r="r" b="b"/>
              <a:pathLst>
                <a:path w="676275" h="247650">
                  <a:moveTo>
                    <a:pt x="676274" y="247649"/>
                  </a:moveTo>
                  <a:lnTo>
                    <a:pt x="0" y="247649"/>
                  </a:lnTo>
                  <a:lnTo>
                    <a:pt x="0" y="0"/>
                  </a:lnTo>
                  <a:lnTo>
                    <a:pt x="676274" y="0"/>
                  </a:lnTo>
                  <a:lnTo>
                    <a:pt x="676274" y="24764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8229599" y="2733675"/>
              <a:ext cx="2752725" cy="247650"/>
            </a:xfrm>
            <a:custGeom>
              <a:avLst/>
              <a:gdLst/>
              <a:ahLst/>
              <a:cxnLst/>
              <a:rect l="l" t="t" r="r" b="b"/>
              <a:pathLst>
                <a:path w="2752725" h="247650">
                  <a:moveTo>
                    <a:pt x="0" y="247649"/>
                  </a:moveTo>
                  <a:lnTo>
                    <a:pt x="2752724" y="247649"/>
                  </a:lnTo>
                  <a:lnTo>
                    <a:pt x="2752724" y="0"/>
                  </a:lnTo>
                  <a:lnTo>
                    <a:pt x="0" y="0"/>
                  </a:lnTo>
                  <a:lnTo>
                    <a:pt x="0" y="247649"/>
                  </a:lnTo>
                  <a:close/>
                </a:path>
              </a:pathLst>
            </a:custGeom>
            <a:solidFill>
              <a:srgbClr val="ECF1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7896224" y="2733675"/>
              <a:ext cx="333375" cy="247650"/>
            </a:xfrm>
            <a:custGeom>
              <a:avLst/>
              <a:gdLst/>
              <a:ahLst/>
              <a:cxnLst/>
              <a:rect l="l" t="t" r="r" b="b"/>
              <a:pathLst>
                <a:path w="333375" h="247650">
                  <a:moveTo>
                    <a:pt x="333374" y="247649"/>
                  </a:moveTo>
                  <a:lnTo>
                    <a:pt x="0" y="247649"/>
                  </a:lnTo>
                  <a:lnTo>
                    <a:pt x="0" y="0"/>
                  </a:lnTo>
                  <a:lnTo>
                    <a:pt x="333374" y="0"/>
                  </a:lnTo>
                  <a:lnTo>
                    <a:pt x="333374" y="247649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 txBox="1"/>
          <p:nvPr/>
        </p:nvSpPr>
        <p:spPr>
          <a:xfrm>
            <a:off x="11335642" y="2387600"/>
            <a:ext cx="97790" cy="551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solidFill>
                  <a:srgbClr val="003366"/>
                </a:solidFill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60"/>
              </a:spcBef>
            </a:pPr>
            <a:r>
              <a:rPr dirty="0" sz="1200" spc="-50" b="1">
                <a:solidFill>
                  <a:srgbClr val="003366"/>
                </a:solidFill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6762749" y="3390900"/>
            <a:ext cx="4838700" cy="1000125"/>
            <a:chOff x="6762749" y="3390900"/>
            <a:chExt cx="4838700" cy="1000125"/>
          </a:xfrm>
        </p:grpSpPr>
        <p:sp>
          <p:nvSpPr>
            <p:cNvPr id="29" name="object 29"/>
            <p:cNvSpPr/>
            <p:nvPr/>
          </p:nvSpPr>
          <p:spPr>
            <a:xfrm>
              <a:off x="6762749" y="3390900"/>
              <a:ext cx="4838700" cy="1000125"/>
            </a:xfrm>
            <a:custGeom>
              <a:avLst/>
              <a:gdLst/>
              <a:ahLst/>
              <a:cxnLst/>
              <a:rect l="l" t="t" r="r" b="b"/>
              <a:pathLst>
                <a:path w="4838700" h="1000125">
                  <a:moveTo>
                    <a:pt x="4838699" y="1000124"/>
                  </a:moveTo>
                  <a:lnTo>
                    <a:pt x="0" y="1000124"/>
                  </a:lnTo>
                  <a:lnTo>
                    <a:pt x="0" y="0"/>
                  </a:lnTo>
                  <a:lnTo>
                    <a:pt x="4838699" y="0"/>
                  </a:lnTo>
                  <a:lnTo>
                    <a:pt x="4838699" y="10001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6762737" y="3390912"/>
              <a:ext cx="4838700" cy="1000125"/>
            </a:xfrm>
            <a:custGeom>
              <a:avLst/>
              <a:gdLst/>
              <a:ahLst/>
              <a:cxnLst/>
              <a:rect l="l" t="t" r="r" b="b"/>
              <a:pathLst>
                <a:path w="4838700" h="1000125">
                  <a:moveTo>
                    <a:pt x="4838700" y="0"/>
                  </a:moveTo>
                  <a:lnTo>
                    <a:pt x="4829175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4829175" y="9525"/>
                  </a:lnTo>
                  <a:lnTo>
                    <a:pt x="4829175" y="990600"/>
                  </a:lnTo>
                  <a:lnTo>
                    <a:pt x="0" y="990600"/>
                  </a:lnTo>
                  <a:lnTo>
                    <a:pt x="0" y="1000125"/>
                  </a:lnTo>
                  <a:lnTo>
                    <a:pt x="4829175" y="1000125"/>
                  </a:lnTo>
                  <a:lnTo>
                    <a:pt x="4838700" y="1000125"/>
                  </a:lnTo>
                  <a:lnTo>
                    <a:pt x="4838700" y="990600"/>
                  </a:lnTo>
                  <a:lnTo>
                    <a:pt x="4838700" y="9525"/>
                  </a:lnTo>
                  <a:lnTo>
                    <a:pt x="4838700" y="0"/>
                  </a:lnTo>
                  <a:close/>
                </a:path>
              </a:pathLst>
            </a:custGeom>
            <a:solidFill>
              <a:srgbClr val="D0DA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6762749" y="3390900"/>
              <a:ext cx="47625" cy="1000125"/>
            </a:xfrm>
            <a:custGeom>
              <a:avLst/>
              <a:gdLst/>
              <a:ahLst/>
              <a:cxnLst/>
              <a:rect l="l" t="t" r="r" b="b"/>
              <a:pathLst>
                <a:path w="47625" h="1000125">
                  <a:moveTo>
                    <a:pt x="0" y="1000124"/>
                  </a:moveTo>
                  <a:lnTo>
                    <a:pt x="0" y="0"/>
                  </a:lnTo>
                  <a:lnTo>
                    <a:pt x="47624" y="9524"/>
                  </a:lnTo>
                  <a:lnTo>
                    <a:pt x="47624" y="990599"/>
                  </a:lnTo>
                  <a:lnTo>
                    <a:pt x="0" y="1000124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/>
          <p:cNvSpPr txBox="1"/>
          <p:nvPr/>
        </p:nvSpPr>
        <p:spPr>
          <a:xfrm>
            <a:off x="6810374" y="3465592"/>
            <a:ext cx="4781550" cy="730885"/>
          </a:xfrm>
          <a:prstGeom prst="rect">
            <a:avLst/>
          </a:prstGeom>
        </p:spPr>
        <p:txBody>
          <a:bodyPr wrap="square" lIns="0" tIns="80645" rIns="0" bIns="0" rtlCol="0" vert="horz">
            <a:spAutoFit/>
          </a:bodyPr>
          <a:lstStyle/>
          <a:p>
            <a:pPr marL="166370">
              <a:lnSpc>
                <a:spcPct val="100000"/>
              </a:lnSpc>
              <a:spcBef>
                <a:spcPts val="635"/>
              </a:spcBef>
            </a:pPr>
            <a:r>
              <a:rPr dirty="0" sz="950" spc="70" b="1">
                <a:solidFill>
                  <a:srgbClr val="F0A500"/>
                </a:solidFill>
                <a:latin typeface="Arial"/>
                <a:cs typeface="Arial"/>
              </a:rPr>
              <a:t>FIELD</a:t>
            </a:r>
            <a:r>
              <a:rPr dirty="0" sz="950" spc="16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spc="60" b="1">
                <a:solidFill>
                  <a:srgbClr val="F0A500"/>
                </a:solidFill>
                <a:latin typeface="Arial"/>
                <a:cs typeface="Arial"/>
              </a:rPr>
              <a:t>VOICE</a:t>
            </a:r>
            <a:endParaRPr sz="950">
              <a:latin typeface="Arial"/>
              <a:cs typeface="Arial"/>
            </a:endParaRPr>
          </a:p>
          <a:p>
            <a:pPr marL="166370" marR="512445">
              <a:lnSpc>
                <a:spcPct val="125000"/>
              </a:lnSpc>
              <a:spcBef>
                <a:spcPts val="275"/>
              </a:spcBef>
            </a:pPr>
            <a:r>
              <a:rPr dirty="0" sz="1200" i="1">
                <a:solidFill>
                  <a:srgbClr val="333333"/>
                </a:solidFill>
                <a:latin typeface="Arial"/>
                <a:cs typeface="Arial"/>
              </a:rPr>
              <a:t>"Headcount</a:t>
            </a:r>
            <a:r>
              <a:rPr dirty="0" sz="1200" spc="-5" i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i="1">
                <a:solidFill>
                  <a:srgbClr val="333333"/>
                </a:solidFill>
                <a:latin typeface="Arial"/>
                <a:cs typeface="Arial"/>
              </a:rPr>
              <a:t>is the</a:t>
            </a:r>
            <a:r>
              <a:rPr dirty="0" sz="1200" spc="-5" i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i="1">
                <a:solidFill>
                  <a:srgbClr val="333333"/>
                </a:solidFill>
                <a:latin typeface="Arial"/>
                <a:cs typeface="Arial"/>
              </a:rPr>
              <a:t>Biggest problem.</a:t>
            </a:r>
            <a:r>
              <a:rPr dirty="0" sz="1200" spc="-5" i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i="1">
                <a:solidFill>
                  <a:srgbClr val="333333"/>
                </a:solidFill>
                <a:latin typeface="Arial"/>
                <a:cs typeface="Arial"/>
              </a:rPr>
              <a:t>9 CSR —</a:t>
            </a:r>
            <a:r>
              <a:rPr dirty="0" sz="1200" spc="-5" i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i="1">
                <a:solidFill>
                  <a:srgbClr val="333333"/>
                </a:solidFill>
                <a:latin typeface="Arial"/>
                <a:cs typeface="Arial"/>
              </a:rPr>
              <a:t>J&amp;J. 2</a:t>
            </a:r>
            <a:r>
              <a:rPr dirty="0" sz="1200" spc="-5" i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i="1">
                <a:solidFill>
                  <a:srgbClr val="333333"/>
                </a:solidFill>
                <a:latin typeface="Arial"/>
                <a:cs typeface="Arial"/>
              </a:rPr>
              <a:t>CSR </a:t>
            </a:r>
            <a:r>
              <a:rPr dirty="0" sz="1200" spc="-50" i="1">
                <a:solidFill>
                  <a:srgbClr val="333333"/>
                </a:solidFill>
                <a:latin typeface="Arial"/>
                <a:cs typeface="Arial"/>
              </a:rPr>
              <a:t>— </a:t>
            </a:r>
            <a:r>
              <a:rPr dirty="0" sz="1200" i="1">
                <a:solidFill>
                  <a:srgbClr val="333333"/>
                </a:solidFill>
                <a:latin typeface="Arial"/>
                <a:cs typeface="Arial"/>
              </a:rPr>
              <a:t>Zimmer.</a:t>
            </a:r>
            <a:r>
              <a:rPr dirty="0" sz="1200" spc="-10" i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i="1">
                <a:solidFill>
                  <a:srgbClr val="333333"/>
                </a:solidFill>
                <a:latin typeface="Arial"/>
                <a:cs typeface="Arial"/>
              </a:rPr>
              <a:t>2</a:t>
            </a:r>
            <a:r>
              <a:rPr dirty="0" sz="1200" spc="-5" i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i="1">
                <a:solidFill>
                  <a:srgbClr val="333333"/>
                </a:solidFill>
                <a:latin typeface="Arial"/>
                <a:cs typeface="Arial"/>
              </a:rPr>
              <a:t>to</a:t>
            </a:r>
            <a:r>
              <a:rPr dirty="0" sz="1200" spc="-5" i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i="1">
                <a:solidFill>
                  <a:srgbClr val="333333"/>
                </a:solidFill>
                <a:latin typeface="Arial"/>
                <a:cs typeface="Arial"/>
              </a:rPr>
              <a:t>4</a:t>
            </a:r>
            <a:r>
              <a:rPr dirty="0" sz="1200" spc="-10" i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i="1">
                <a:solidFill>
                  <a:srgbClr val="333333"/>
                </a:solidFill>
                <a:latin typeface="Arial"/>
                <a:cs typeface="Arial"/>
              </a:rPr>
              <a:t>deals</a:t>
            </a:r>
            <a:r>
              <a:rPr dirty="0" sz="1200" spc="-5" i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i="1">
                <a:solidFill>
                  <a:srgbClr val="333333"/>
                </a:solidFill>
                <a:latin typeface="Arial"/>
                <a:cs typeface="Arial"/>
              </a:rPr>
              <a:t>lost,</a:t>
            </a:r>
            <a:r>
              <a:rPr dirty="0" sz="1200" spc="-5" i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i="1">
                <a:solidFill>
                  <a:srgbClr val="333333"/>
                </a:solidFill>
                <a:latin typeface="Arial"/>
                <a:cs typeface="Arial"/>
              </a:rPr>
              <a:t>team</a:t>
            </a:r>
            <a:r>
              <a:rPr dirty="0" sz="1200" spc="-10" i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i="1">
                <a:solidFill>
                  <a:srgbClr val="333333"/>
                </a:solidFill>
                <a:latin typeface="Arial"/>
                <a:cs typeface="Arial"/>
              </a:rPr>
              <a:t>is</a:t>
            </a:r>
            <a:r>
              <a:rPr dirty="0" sz="1200" spc="-5" i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spc="-10" i="1">
                <a:solidFill>
                  <a:srgbClr val="333333"/>
                </a:solidFill>
                <a:latin typeface="Arial"/>
                <a:cs typeface="Arial"/>
              </a:rPr>
              <a:t>disheartened."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6762749" y="4543425"/>
            <a:ext cx="4838700" cy="1000125"/>
            <a:chOff x="6762749" y="4543425"/>
            <a:chExt cx="4838700" cy="1000125"/>
          </a:xfrm>
        </p:grpSpPr>
        <p:sp>
          <p:nvSpPr>
            <p:cNvPr id="34" name="object 34"/>
            <p:cNvSpPr/>
            <p:nvPr/>
          </p:nvSpPr>
          <p:spPr>
            <a:xfrm>
              <a:off x="6762749" y="4543425"/>
              <a:ext cx="4838700" cy="1000125"/>
            </a:xfrm>
            <a:custGeom>
              <a:avLst/>
              <a:gdLst/>
              <a:ahLst/>
              <a:cxnLst/>
              <a:rect l="l" t="t" r="r" b="b"/>
              <a:pathLst>
                <a:path w="4838700" h="1000125">
                  <a:moveTo>
                    <a:pt x="4838699" y="1000124"/>
                  </a:moveTo>
                  <a:lnTo>
                    <a:pt x="0" y="1000124"/>
                  </a:lnTo>
                  <a:lnTo>
                    <a:pt x="0" y="0"/>
                  </a:lnTo>
                  <a:lnTo>
                    <a:pt x="4838699" y="0"/>
                  </a:lnTo>
                  <a:lnTo>
                    <a:pt x="4838699" y="10001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6762737" y="4543437"/>
              <a:ext cx="4838700" cy="1000125"/>
            </a:xfrm>
            <a:custGeom>
              <a:avLst/>
              <a:gdLst/>
              <a:ahLst/>
              <a:cxnLst/>
              <a:rect l="l" t="t" r="r" b="b"/>
              <a:pathLst>
                <a:path w="4838700" h="1000125">
                  <a:moveTo>
                    <a:pt x="4838700" y="0"/>
                  </a:moveTo>
                  <a:lnTo>
                    <a:pt x="4829175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4829175" y="9525"/>
                  </a:lnTo>
                  <a:lnTo>
                    <a:pt x="4829175" y="990600"/>
                  </a:lnTo>
                  <a:lnTo>
                    <a:pt x="0" y="990600"/>
                  </a:lnTo>
                  <a:lnTo>
                    <a:pt x="0" y="1000125"/>
                  </a:lnTo>
                  <a:lnTo>
                    <a:pt x="4829175" y="1000125"/>
                  </a:lnTo>
                  <a:lnTo>
                    <a:pt x="4838700" y="1000125"/>
                  </a:lnTo>
                  <a:lnTo>
                    <a:pt x="4838700" y="990600"/>
                  </a:lnTo>
                  <a:lnTo>
                    <a:pt x="4838700" y="9525"/>
                  </a:lnTo>
                  <a:lnTo>
                    <a:pt x="4838700" y="0"/>
                  </a:lnTo>
                  <a:close/>
                </a:path>
              </a:pathLst>
            </a:custGeom>
            <a:solidFill>
              <a:srgbClr val="D0DA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6762749" y="4543425"/>
              <a:ext cx="47625" cy="1000125"/>
            </a:xfrm>
            <a:custGeom>
              <a:avLst/>
              <a:gdLst/>
              <a:ahLst/>
              <a:cxnLst/>
              <a:rect l="l" t="t" r="r" b="b"/>
              <a:pathLst>
                <a:path w="47625" h="1000125">
                  <a:moveTo>
                    <a:pt x="0" y="1000124"/>
                  </a:moveTo>
                  <a:lnTo>
                    <a:pt x="0" y="0"/>
                  </a:lnTo>
                  <a:lnTo>
                    <a:pt x="47624" y="9524"/>
                  </a:lnTo>
                  <a:lnTo>
                    <a:pt x="47624" y="990599"/>
                  </a:lnTo>
                  <a:lnTo>
                    <a:pt x="0" y="1000124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/>
          <p:cNvSpPr txBox="1"/>
          <p:nvPr/>
        </p:nvSpPr>
        <p:spPr>
          <a:xfrm>
            <a:off x="6810374" y="4618117"/>
            <a:ext cx="4781550" cy="730885"/>
          </a:xfrm>
          <a:prstGeom prst="rect">
            <a:avLst/>
          </a:prstGeom>
        </p:spPr>
        <p:txBody>
          <a:bodyPr wrap="square" lIns="0" tIns="80645" rIns="0" bIns="0" rtlCol="0" vert="horz">
            <a:spAutoFit/>
          </a:bodyPr>
          <a:lstStyle/>
          <a:p>
            <a:pPr marL="166370">
              <a:lnSpc>
                <a:spcPct val="100000"/>
              </a:lnSpc>
              <a:spcBef>
                <a:spcPts val="635"/>
              </a:spcBef>
            </a:pPr>
            <a:r>
              <a:rPr dirty="0" sz="950" spc="70" b="1">
                <a:solidFill>
                  <a:srgbClr val="F0A500"/>
                </a:solidFill>
                <a:latin typeface="Arial"/>
                <a:cs typeface="Arial"/>
              </a:rPr>
              <a:t>FIELD</a:t>
            </a:r>
            <a:r>
              <a:rPr dirty="0" sz="950" spc="16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spc="60" b="1">
                <a:solidFill>
                  <a:srgbClr val="F0A500"/>
                </a:solidFill>
                <a:latin typeface="Arial"/>
                <a:cs typeface="Arial"/>
              </a:rPr>
              <a:t>VOICE</a:t>
            </a:r>
            <a:endParaRPr sz="950">
              <a:latin typeface="Arial"/>
              <a:cs typeface="Arial"/>
            </a:endParaRPr>
          </a:p>
          <a:p>
            <a:pPr marL="166370" marR="393065">
              <a:lnSpc>
                <a:spcPct val="125000"/>
              </a:lnSpc>
              <a:spcBef>
                <a:spcPts val="275"/>
              </a:spcBef>
            </a:pPr>
            <a:r>
              <a:rPr dirty="0" sz="1200" i="1">
                <a:solidFill>
                  <a:srgbClr val="333333"/>
                </a:solidFill>
                <a:latin typeface="Arial"/>
                <a:cs typeface="Arial"/>
              </a:rPr>
              <a:t>"Max is facing a lot of heat due to a breakdown — more than </a:t>
            </a:r>
            <a:r>
              <a:rPr dirty="0" sz="1200" spc="-50" i="1">
                <a:solidFill>
                  <a:srgbClr val="333333"/>
                </a:solidFill>
                <a:latin typeface="Arial"/>
                <a:cs typeface="Arial"/>
              </a:rPr>
              <a:t>a </a:t>
            </a:r>
            <a:r>
              <a:rPr dirty="0" sz="1200" i="1">
                <a:solidFill>
                  <a:srgbClr val="333333"/>
                </a:solidFill>
                <a:latin typeface="Arial"/>
                <a:cs typeface="Arial"/>
              </a:rPr>
              <a:t>year.</a:t>
            </a:r>
            <a:r>
              <a:rPr dirty="0" sz="1200" spc="-10" i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i="1">
                <a:solidFill>
                  <a:srgbClr val="333333"/>
                </a:solidFill>
                <a:latin typeface="Arial"/>
                <a:cs typeface="Arial"/>
              </a:rPr>
              <a:t>Lost</a:t>
            </a:r>
            <a:r>
              <a:rPr dirty="0" sz="1200" spc="-10" i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i="1">
                <a:solidFill>
                  <a:srgbClr val="333333"/>
                </a:solidFill>
                <a:latin typeface="Arial"/>
                <a:cs typeface="Arial"/>
              </a:rPr>
              <a:t>interest</a:t>
            </a:r>
            <a:r>
              <a:rPr dirty="0" sz="1200" spc="-10" i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i="1">
                <a:solidFill>
                  <a:srgbClr val="333333"/>
                </a:solidFill>
                <a:latin typeface="Arial"/>
                <a:cs typeface="Arial"/>
              </a:rPr>
              <a:t>due</a:t>
            </a:r>
            <a:r>
              <a:rPr dirty="0" sz="1200" spc="-5" i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i="1">
                <a:solidFill>
                  <a:srgbClr val="333333"/>
                </a:solidFill>
                <a:latin typeface="Arial"/>
                <a:cs typeface="Arial"/>
              </a:rPr>
              <a:t>to</a:t>
            </a:r>
            <a:r>
              <a:rPr dirty="0" sz="1200" spc="-10" i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i="1">
                <a:solidFill>
                  <a:srgbClr val="333333"/>
                </a:solidFill>
                <a:latin typeface="Arial"/>
                <a:cs typeface="Arial"/>
              </a:rPr>
              <a:t>support</a:t>
            </a:r>
            <a:r>
              <a:rPr dirty="0" sz="1200" spc="-10" i="1">
                <a:solidFill>
                  <a:srgbClr val="333333"/>
                </a:solidFill>
                <a:latin typeface="Arial"/>
                <a:cs typeface="Arial"/>
              </a:rPr>
              <a:t> lacking."</a:t>
            </a:r>
            <a:endParaRPr sz="1200"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76199" y="6581775"/>
            <a:ext cx="12058650" cy="9525"/>
          </a:xfrm>
          <a:custGeom>
            <a:avLst/>
            <a:gdLst/>
            <a:ahLst/>
            <a:cxnLst/>
            <a:rect l="l" t="t" r="r" b="b"/>
            <a:pathLst>
              <a:path w="12058650" h="9525">
                <a:moveTo>
                  <a:pt x="12058649" y="9524"/>
                </a:moveTo>
                <a:lnTo>
                  <a:pt x="0" y="9524"/>
                </a:lnTo>
                <a:lnTo>
                  <a:pt x="0" y="0"/>
                </a:lnTo>
                <a:lnTo>
                  <a:pt x="12058649" y="0"/>
                </a:lnTo>
                <a:lnTo>
                  <a:pt x="12058649" y="9524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 txBox="1"/>
          <p:nvPr/>
        </p:nvSpPr>
        <p:spPr>
          <a:xfrm>
            <a:off x="596899" y="6645675"/>
            <a:ext cx="5104130" cy="142875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Source: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Zimmer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Biomet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India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Primary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Field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Feedback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| ADGcatalyst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Strategic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Consulting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|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2026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|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8B8B8B"/>
                </a:solidFill>
                <a:latin typeface="Arial"/>
                <a:cs typeface="Arial"/>
              </a:rPr>
              <a:t>Confidential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6199" y="0"/>
            <a:ext cx="12058650" cy="1352550"/>
            <a:chOff x="76199" y="0"/>
            <a:chExt cx="12058650" cy="1352550"/>
          </a:xfrm>
        </p:grpSpPr>
        <p:sp>
          <p:nvSpPr>
            <p:cNvPr id="3" name="object 3"/>
            <p:cNvSpPr/>
            <p:nvPr/>
          </p:nvSpPr>
          <p:spPr>
            <a:xfrm>
              <a:off x="76199" y="0"/>
              <a:ext cx="12058650" cy="1352550"/>
            </a:xfrm>
            <a:custGeom>
              <a:avLst/>
              <a:gdLst/>
              <a:ahLst/>
              <a:cxnLst/>
              <a:rect l="l" t="t" r="r" b="b"/>
              <a:pathLst>
                <a:path w="12058650" h="1352550">
                  <a:moveTo>
                    <a:pt x="12058649" y="1352549"/>
                  </a:moveTo>
                  <a:lnTo>
                    <a:pt x="0" y="135254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135254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1314450"/>
              <a:ext cx="12058650" cy="38100"/>
            </a:xfrm>
            <a:custGeom>
              <a:avLst/>
              <a:gdLst/>
              <a:ahLst/>
              <a:cxnLst/>
              <a:rect l="l" t="t" r="r" b="b"/>
              <a:pathLst>
                <a:path w="12058650" h="38100">
                  <a:moveTo>
                    <a:pt x="120586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609599" y="228600"/>
            <a:ext cx="1428750" cy="219075"/>
          </a:xfrm>
          <a:prstGeom prst="rect">
            <a:avLst/>
          </a:prstGeom>
          <a:solidFill>
            <a:srgbClr val="BF382A"/>
          </a:solidFill>
        </p:spPr>
        <p:txBody>
          <a:bodyPr wrap="square" lIns="0" tIns="31750" rIns="0" bIns="0" rtlCol="0" vert="horz">
            <a:spAutoFit/>
          </a:bodyPr>
          <a:lstStyle/>
          <a:p>
            <a:pPr marL="133350">
              <a:lnSpc>
                <a:spcPct val="100000"/>
              </a:lnSpc>
              <a:spcBef>
                <a:spcPts val="250"/>
              </a:spcBef>
            </a:pPr>
            <a:r>
              <a:rPr dirty="0" sz="950" spc="75" b="1">
                <a:solidFill>
                  <a:srgbClr val="FFFFFF"/>
                </a:solidFill>
                <a:latin typeface="Arial"/>
                <a:cs typeface="Arial"/>
              </a:rPr>
              <a:t>PROBLEM</a:t>
            </a:r>
            <a:r>
              <a:rPr dirty="0" sz="950" spc="1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dirty="0" sz="950" spc="1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5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950" spc="1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-50" b="1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950">
              <a:latin typeface="Arial"/>
              <a:cs typeface="Arial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596899" y="350819"/>
            <a:ext cx="6012180" cy="789940"/>
          </a:xfrm>
          <a:prstGeom prst="rect"/>
        </p:spPr>
        <p:txBody>
          <a:bodyPr wrap="square" lIns="0" tIns="1060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dirty="0" sz="2850" spc="-25"/>
              <a:t>ROSA–</a:t>
            </a:r>
            <a:r>
              <a:rPr dirty="0" sz="2850"/>
              <a:t>Recon</a:t>
            </a:r>
            <a:r>
              <a:rPr dirty="0" sz="2850" spc="-100"/>
              <a:t> </a:t>
            </a:r>
            <a:r>
              <a:rPr dirty="0" sz="2850" spc="-35"/>
              <a:t>Team</a:t>
            </a:r>
            <a:r>
              <a:rPr dirty="0" sz="2850" spc="-95"/>
              <a:t> </a:t>
            </a:r>
            <a:r>
              <a:rPr dirty="0" sz="2850" spc="-10"/>
              <a:t>Fragmentation</a:t>
            </a:r>
            <a:endParaRPr sz="2850"/>
          </a:p>
          <a:p>
            <a:pPr marL="12700">
              <a:lnSpc>
                <a:spcPct val="100000"/>
              </a:lnSpc>
              <a:spcBef>
                <a:spcPts val="355"/>
              </a:spcBef>
            </a:pP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Silo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operations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between</a:t>
            </a:r>
            <a:r>
              <a:rPr dirty="0" sz="1250" spc="4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Robotics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and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Implant</a:t>
            </a:r>
            <a:r>
              <a:rPr dirty="0" sz="1250" spc="4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teams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are</a:t>
            </a:r>
            <a:r>
              <a:rPr dirty="0" sz="1250" spc="4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directly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costing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spc="-10" b="0">
                <a:solidFill>
                  <a:srgbClr val="FEFEFE"/>
                </a:solidFill>
                <a:latin typeface="Arial"/>
                <a:cs typeface="Arial"/>
              </a:rPr>
              <a:t>deals</a:t>
            </a:r>
            <a:endParaRPr sz="125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09599" y="1581150"/>
            <a:ext cx="5381625" cy="1257300"/>
            <a:chOff x="609599" y="1581150"/>
            <a:chExt cx="5381625" cy="1257300"/>
          </a:xfrm>
        </p:grpSpPr>
        <p:sp>
          <p:nvSpPr>
            <p:cNvPr id="8" name="object 8"/>
            <p:cNvSpPr/>
            <p:nvPr/>
          </p:nvSpPr>
          <p:spPr>
            <a:xfrm>
              <a:off x="609599" y="1581150"/>
              <a:ext cx="5381625" cy="1257300"/>
            </a:xfrm>
            <a:custGeom>
              <a:avLst/>
              <a:gdLst/>
              <a:ahLst/>
              <a:cxnLst/>
              <a:rect l="l" t="t" r="r" b="b"/>
              <a:pathLst>
                <a:path w="5381625" h="1257300">
                  <a:moveTo>
                    <a:pt x="5381624" y="1257299"/>
                  </a:moveTo>
                  <a:lnTo>
                    <a:pt x="0" y="1257299"/>
                  </a:lnTo>
                  <a:lnTo>
                    <a:pt x="0" y="0"/>
                  </a:lnTo>
                  <a:lnTo>
                    <a:pt x="5381624" y="0"/>
                  </a:lnTo>
                  <a:lnTo>
                    <a:pt x="5381624" y="12572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09587" y="1581162"/>
              <a:ext cx="5381625" cy="1257300"/>
            </a:xfrm>
            <a:custGeom>
              <a:avLst/>
              <a:gdLst/>
              <a:ahLst/>
              <a:cxnLst/>
              <a:rect l="l" t="t" r="r" b="b"/>
              <a:pathLst>
                <a:path w="5381625" h="1257300">
                  <a:moveTo>
                    <a:pt x="5381625" y="0"/>
                  </a:moveTo>
                  <a:lnTo>
                    <a:pt x="5372100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5372100" y="9525"/>
                  </a:lnTo>
                  <a:lnTo>
                    <a:pt x="5372100" y="1247775"/>
                  </a:lnTo>
                  <a:lnTo>
                    <a:pt x="0" y="1247775"/>
                  </a:lnTo>
                  <a:lnTo>
                    <a:pt x="0" y="1257300"/>
                  </a:lnTo>
                  <a:lnTo>
                    <a:pt x="5372100" y="1257300"/>
                  </a:lnTo>
                  <a:lnTo>
                    <a:pt x="5381625" y="1257300"/>
                  </a:lnTo>
                  <a:lnTo>
                    <a:pt x="5381625" y="1247775"/>
                  </a:lnTo>
                  <a:lnTo>
                    <a:pt x="5381625" y="9525"/>
                  </a:lnTo>
                  <a:lnTo>
                    <a:pt x="5381625" y="0"/>
                  </a:lnTo>
                  <a:close/>
                </a:path>
              </a:pathLst>
            </a:custGeom>
            <a:solidFill>
              <a:srgbClr val="D0DA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09599" y="1581150"/>
              <a:ext cx="47625" cy="1257300"/>
            </a:xfrm>
            <a:custGeom>
              <a:avLst/>
              <a:gdLst/>
              <a:ahLst/>
              <a:cxnLst/>
              <a:rect l="l" t="t" r="r" b="b"/>
              <a:pathLst>
                <a:path w="47625" h="1257300">
                  <a:moveTo>
                    <a:pt x="0" y="1257299"/>
                  </a:moveTo>
                  <a:lnTo>
                    <a:pt x="0" y="0"/>
                  </a:lnTo>
                  <a:lnTo>
                    <a:pt x="47624" y="9524"/>
                  </a:lnTo>
                  <a:lnTo>
                    <a:pt x="47624" y="1247774"/>
                  </a:lnTo>
                  <a:lnTo>
                    <a:pt x="0" y="1257299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609599" y="2990850"/>
            <a:ext cx="5381625" cy="1257300"/>
            <a:chOff x="609599" y="2990850"/>
            <a:chExt cx="5381625" cy="1257300"/>
          </a:xfrm>
        </p:grpSpPr>
        <p:sp>
          <p:nvSpPr>
            <p:cNvPr id="12" name="object 12"/>
            <p:cNvSpPr/>
            <p:nvPr/>
          </p:nvSpPr>
          <p:spPr>
            <a:xfrm>
              <a:off x="609599" y="2990850"/>
              <a:ext cx="5381625" cy="1257300"/>
            </a:xfrm>
            <a:custGeom>
              <a:avLst/>
              <a:gdLst/>
              <a:ahLst/>
              <a:cxnLst/>
              <a:rect l="l" t="t" r="r" b="b"/>
              <a:pathLst>
                <a:path w="5381625" h="1257300">
                  <a:moveTo>
                    <a:pt x="5381624" y="1257299"/>
                  </a:moveTo>
                  <a:lnTo>
                    <a:pt x="0" y="1257299"/>
                  </a:lnTo>
                  <a:lnTo>
                    <a:pt x="0" y="0"/>
                  </a:lnTo>
                  <a:lnTo>
                    <a:pt x="5381624" y="0"/>
                  </a:lnTo>
                  <a:lnTo>
                    <a:pt x="5381624" y="12572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09587" y="2990862"/>
              <a:ext cx="5381625" cy="1257300"/>
            </a:xfrm>
            <a:custGeom>
              <a:avLst/>
              <a:gdLst/>
              <a:ahLst/>
              <a:cxnLst/>
              <a:rect l="l" t="t" r="r" b="b"/>
              <a:pathLst>
                <a:path w="5381625" h="1257300">
                  <a:moveTo>
                    <a:pt x="5381625" y="0"/>
                  </a:moveTo>
                  <a:lnTo>
                    <a:pt x="5372100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5372100" y="9525"/>
                  </a:lnTo>
                  <a:lnTo>
                    <a:pt x="5372100" y="1247775"/>
                  </a:lnTo>
                  <a:lnTo>
                    <a:pt x="0" y="1247775"/>
                  </a:lnTo>
                  <a:lnTo>
                    <a:pt x="0" y="1257300"/>
                  </a:lnTo>
                  <a:lnTo>
                    <a:pt x="5372100" y="1257300"/>
                  </a:lnTo>
                  <a:lnTo>
                    <a:pt x="5381625" y="1257300"/>
                  </a:lnTo>
                  <a:lnTo>
                    <a:pt x="5381625" y="1247775"/>
                  </a:lnTo>
                  <a:lnTo>
                    <a:pt x="5381625" y="9525"/>
                  </a:lnTo>
                  <a:lnTo>
                    <a:pt x="5381625" y="0"/>
                  </a:lnTo>
                  <a:close/>
                </a:path>
              </a:pathLst>
            </a:custGeom>
            <a:solidFill>
              <a:srgbClr val="D0DA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09599" y="2990850"/>
              <a:ext cx="47625" cy="1257300"/>
            </a:xfrm>
            <a:custGeom>
              <a:avLst/>
              <a:gdLst/>
              <a:ahLst/>
              <a:cxnLst/>
              <a:rect l="l" t="t" r="r" b="b"/>
              <a:pathLst>
                <a:path w="47625" h="1257300">
                  <a:moveTo>
                    <a:pt x="0" y="1257299"/>
                  </a:moveTo>
                  <a:lnTo>
                    <a:pt x="0" y="0"/>
                  </a:lnTo>
                  <a:lnTo>
                    <a:pt x="47624" y="9524"/>
                  </a:lnTo>
                  <a:lnTo>
                    <a:pt x="47624" y="1247774"/>
                  </a:lnTo>
                  <a:lnTo>
                    <a:pt x="0" y="1257299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/>
          <p:cNvGrpSpPr/>
          <p:nvPr/>
        </p:nvGrpSpPr>
        <p:grpSpPr>
          <a:xfrm>
            <a:off x="609599" y="4400550"/>
            <a:ext cx="5381625" cy="1257300"/>
            <a:chOff x="609599" y="4400550"/>
            <a:chExt cx="5381625" cy="1257300"/>
          </a:xfrm>
        </p:grpSpPr>
        <p:sp>
          <p:nvSpPr>
            <p:cNvPr id="16" name="object 16"/>
            <p:cNvSpPr/>
            <p:nvPr/>
          </p:nvSpPr>
          <p:spPr>
            <a:xfrm>
              <a:off x="609599" y="4400550"/>
              <a:ext cx="5381625" cy="1257300"/>
            </a:xfrm>
            <a:custGeom>
              <a:avLst/>
              <a:gdLst/>
              <a:ahLst/>
              <a:cxnLst/>
              <a:rect l="l" t="t" r="r" b="b"/>
              <a:pathLst>
                <a:path w="5381625" h="1257300">
                  <a:moveTo>
                    <a:pt x="5381624" y="1257299"/>
                  </a:moveTo>
                  <a:lnTo>
                    <a:pt x="0" y="1257299"/>
                  </a:lnTo>
                  <a:lnTo>
                    <a:pt x="0" y="0"/>
                  </a:lnTo>
                  <a:lnTo>
                    <a:pt x="5381624" y="0"/>
                  </a:lnTo>
                  <a:lnTo>
                    <a:pt x="5381624" y="12572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609587" y="4400562"/>
              <a:ext cx="5381625" cy="1257300"/>
            </a:xfrm>
            <a:custGeom>
              <a:avLst/>
              <a:gdLst/>
              <a:ahLst/>
              <a:cxnLst/>
              <a:rect l="l" t="t" r="r" b="b"/>
              <a:pathLst>
                <a:path w="5381625" h="1257300">
                  <a:moveTo>
                    <a:pt x="5381625" y="0"/>
                  </a:moveTo>
                  <a:lnTo>
                    <a:pt x="5372100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5372100" y="9525"/>
                  </a:lnTo>
                  <a:lnTo>
                    <a:pt x="5372100" y="1247775"/>
                  </a:lnTo>
                  <a:lnTo>
                    <a:pt x="0" y="1247775"/>
                  </a:lnTo>
                  <a:lnTo>
                    <a:pt x="0" y="1257300"/>
                  </a:lnTo>
                  <a:lnTo>
                    <a:pt x="5372100" y="1257300"/>
                  </a:lnTo>
                  <a:lnTo>
                    <a:pt x="5381625" y="1257300"/>
                  </a:lnTo>
                  <a:lnTo>
                    <a:pt x="5381625" y="1247775"/>
                  </a:lnTo>
                  <a:lnTo>
                    <a:pt x="5381625" y="9525"/>
                  </a:lnTo>
                  <a:lnTo>
                    <a:pt x="5381625" y="0"/>
                  </a:lnTo>
                  <a:close/>
                </a:path>
              </a:pathLst>
            </a:custGeom>
            <a:solidFill>
              <a:srgbClr val="D0DA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609599" y="4400550"/>
              <a:ext cx="47625" cy="1257300"/>
            </a:xfrm>
            <a:custGeom>
              <a:avLst/>
              <a:gdLst/>
              <a:ahLst/>
              <a:cxnLst/>
              <a:rect l="l" t="t" r="r" b="b"/>
              <a:pathLst>
                <a:path w="47625" h="1257300">
                  <a:moveTo>
                    <a:pt x="0" y="1257299"/>
                  </a:moveTo>
                  <a:lnTo>
                    <a:pt x="0" y="0"/>
                  </a:lnTo>
                  <a:lnTo>
                    <a:pt x="47624" y="9524"/>
                  </a:lnTo>
                  <a:lnTo>
                    <a:pt x="47624" y="1247774"/>
                  </a:lnTo>
                  <a:lnTo>
                    <a:pt x="0" y="1257299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>
            <a:spLocks noGrp="1"/>
          </p:cNvSpPr>
          <p:nvPr>
            <p:ph idx="2" sz="half"/>
          </p:nvPr>
        </p:nvSpPr>
        <p:spPr>
          <a:prstGeom prst="rect"/>
        </p:spPr>
        <p:txBody>
          <a:bodyPr wrap="square" lIns="0" tIns="81280" rIns="0" bIns="0" rtlCol="0" vert="horz">
            <a:spAutoFit/>
          </a:bodyPr>
          <a:lstStyle/>
          <a:p>
            <a:pPr marL="171450">
              <a:lnSpc>
                <a:spcPct val="100000"/>
              </a:lnSpc>
              <a:spcBef>
                <a:spcPts val="640"/>
              </a:spcBef>
            </a:pPr>
            <a:r>
              <a:rPr dirty="0"/>
              <a:t>Revenue</a:t>
            </a:r>
            <a:r>
              <a:rPr dirty="0" spc="-75"/>
              <a:t> </a:t>
            </a:r>
            <a:r>
              <a:rPr dirty="0"/>
              <a:t>Attribution</a:t>
            </a:r>
            <a:r>
              <a:rPr dirty="0" spc="-20"/>
              <a:t> </a:t>
            </a:r>
            <a:r>
              <a:rPr dirty="0"/>
              <a:t>is</a:t>
            </a:r>
            <a:r>
              <a:rPr dirty="0" spc="-20"/>
              <a:t> </a:t>
            </a:r>
            <a:r>
              <a:rPr dirty="0"/>
              <a:t>the</a:t>
            </a:r>
            <a:r>
              <a:rPr dirty="0" spc="-20"/>
              <a:t> </a:t>
            </a:r>
            <a:r>
              <a:rPr dirty="0"/>
              <a:t>Root</a:t>
            </a:r>
            <a:r>
              <a:rPr dirty="0" spc="-20"/>
              <a:t> </a:t>
            </a:r>
            <a:r>
              <a:rPr dirty="0" spc="-10"/>
              <a:t>Cause</a:t>
            </a:r>
          </a:p>
          <a:p>
            <a:pPr marL="171450" marR="214629">
              <a:lnSpc>
                <a:spcPct val="125000"/>
              </a:lnSpc>
              <a:spcBef>
                <a:spcPts val="120"/>
              </a:spcBef>
            </a:pP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ROSA</a:t>
            </a:r>
            <a:r>
              <a:rPr dirty="0" sz="1200" spc="-8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cases are not counted in Recon team revenue targets.</a:t>
            </a:r>
            <a:r>
              <a:rPr dirty="0" sz="1200" spc="-7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As a </a:t>
            </a:r>
            <a:r>
              <a:rPr dirty="0" sz="1200" spc="-10" b="0">
                <a:solidFill>
                  <a:srgbClr val="444444"/>
                </a:solidFill>
                <a:latin typeface="Arial"/>
                <a:cs typeface="Arial"/>
              </a:rPr>
              <a:t>result,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Recon reps have no financial incentive to support ROSA</a:t>
            </a:r>
            <a:r>
              <a:rPr dirty="0" sz="1200" spc="-7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placements </a:t>
            </a:r>
            <a:r>
              <a:rPr dirty="0" sz="1200" spc="-50" b="0">
                <a:solidFill>
                  <a:srgbClr val="444444"/>
                </a:solidFill>
                <a:latin typeface="Arial"/>
                <a:cs typeface="Arial"/>
              </a:rPr>
              <a:t>—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leading</a:t>
            </a:r>
            <a:r>
              <a:rPr dirty="0" sz="1200" spc="-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to</a:t>
            </a:r>
            <a:r>
              <a:rPr dirty="0" sz="1200" spc="-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active</a:t>
            </a:r>
            <a:r>
              <a:rPr dirty="0" sz="1200" spc="-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indifference</a:t>
            </a:r>
            <a:r>
              <a:rPr dirty="0" sz="1200" spc="-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and</a:t>
            </a:r>
            <a:r>
              <a:rPr dirty="0" sz="1200" spc="-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passive </a:t>
            </a:r>
            <a:r>
              <a:rPr dirty="0" sz="1200" spc="-10" b="0">
                <a:solidFill>
                  <a:srgbClr val="444444"/>
                </a:solidFill>
                <a:latin typeface="Arial"/>
                <a:cs typeface="Arial"/>
              </a:rPr>
              <a:t>obstruction.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sz="1200">
              <a:latin typeface="Arial"/>
              <a:cs typeface="Arial"/>
            </a:endParaRPr>
          </a:p>
          <a:p>
            <a:pPr marL="171450">
              <a:lnSpc>
                <a:spcPct val="100000"/>
              </a:lnSpc>
            </a:pPr>
            <a:r>
              <a:rPr dirty="0"/>
              <a:t>Communication Blackout Between </a:t>
            </a:r>
            <a:r>
              <a:rPr dirty="0" spc="-10"/>
              <a:t>Teams</a:t>
            </a:r>
          </a:p>
          <a:p>
            <a:pPr marL="171450" marR="248920">
              <a:lnSpc>
                <a:spcPct val="125000"/>
              </a:lnSpc>
              <a:spcBef>
                <a:spcPts val="120"/>
              </a:spcBef>
            </a:pP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Recon</a:t>
            </a:r>
            <a:r>
              <a:rPr dirty="0" sz="1200" spc="-1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reps are not invited to ROSA</a:t>
            </a:r>
            <a:r>
              <a:rPr dirty="0" sz="1200" spc="-7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corporate meetings. Post-</a:t>
            </a:r>
            <a:r>
              <a:rPr dirty="0" sz="1200" spc="-10" b="0">
                <a:solidFill>
                  <a:srgbClr val="444444"/>
                </a:solidFill>
                <a:latin typeface="Arial"/>
                <a:cs typeface="Arial"/>
              </a:rPr>
              <a:t>evaluation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outcomes are not shared. Last-minute pricing by ROSA</a:t>
            </a:r>
            <a:r>
              <a:rPr dirty="0" sz="1200" spc="-7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team </a:t>
            </a:r>
            <a:r>
              <a:rPr dirty="0" sz="1200" spc="-10" b="0">
                <a:solidFill>
                  <a:srgbClr val="444444"/>
                </a:solidFill>
                <a:latin typeface="Arial"/>
                <a:cs typeface="Arial"/>
              </a:rPr>
              <a:t>creates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confusion and wrong impressions with institutional </a:t>
            </a:r>
            <a:r>
              <a:rPr dirty="0" sz="1200" spc="-10" b="0">
                <a:solidFill>
                  <a:srgbClr val="444444"/>
                </a:solidFill>
                <a:latin typeface="Arial"/>
                <a:cs typeface="Arial"/>
              </a:rPr>
              <a:t>clients.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sz="1200">
              <a:latin typeface="Arial"/>
              <a:cs typeface="Arial"/>
            </a:endParaRPr>
          </a:p>
          <a:p>
            <a:pPr marL="171450">
              <a:lnSpc>
                <a:spcPct val="100000"/>
              </a:lnSpc>
            </a:pPr>
            <a:r>
              <a:rPr dirty="0"/>
              <a:t>Competitor</a:t>
            </a:r>
            <a:r>
              <a:rPr dirty="0" spc="-35"/>
              <a:t> </a:t>
            </a:r>
            <a:r>
              <a:rPr dirty="0"/>
              <a:t>Contrast:</a:t>
            </a:r>
            <a:r>
              <a:rPr dirty="0" spc="-35"/>
              <a:t> </a:t>
            </a:r>
            <a:r>
              <a:rPr dirty="0"/>
              <a:t>J&amp;J</a:t>
            </a:r>
            <a:r>
              <a:rPr dirty="0" spc="-25"/>
              <a:t> </a:t>
            </a:r>
            <a:r>
              <a:rPr dirty="0"/>
              <a:t>Speaks</a:t>
            </a:r>
            <a:r>
              <a:rPr dirty="0" spc="-30"/>
              <a:t> </a:t>
            </a:r>
            <a:r>
              <a:rPr dirty="0"/>
              <a:t>in</a:t>
            </a:r>
            <a:r>
              <a:rPr dirty="0" spc="-30"/>
              <a:t> </a:t>
            </a:r>
            <a:r>
              <a:rPr dirty="0" spc="-10"/>
              <a:t>Unison</a:t>
            </a:r>
          </a:p>
          <a:p>
            <a:pPr marL="171450" marR="418465">
              <a:lnSpc>
                <a:spcPct val="125000"/>
              </a:lnSpc>
              <a:spcBef>
                <a:spcPts val="120"/>
              </a:spcBef>
            </a:pP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DePuy J&amp;J deploys a single unified voice — surgical robot + implant </a:t>
            </a:r>
            <a:r>
              <a:rPr dirty="0" sz="1200" spc="-50" b="0">
                <a:solidFill>
                  <a:srgbClr val="444444"/>
                </a:solidFill>
                <a:latin typeface="Arial"/>
                <a:cs typeface="Arial"/>
              </a:rPr>
              <a:t>+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service</a:t>
            </a:r>
            <a:r>
              <a:rPr dirty="0" sz="1200" spc="-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presented</a:t>
            </a:r>
            <a:r>
              <a:rPr dirty="0" sz="1200" spc="-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as</a:t>
            </a:r>
            <a:r>
              <a:rPr dirty="0" sz="1200" spc="-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one</a:t>
            </a:r>
            <a:r>
              <a:rPr dirty="0" sz="1200" spc="-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integrated</a:t>
            </a:r>
            <a:r>
              <a:rPr dirty="0" sz="1200" spc="-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 spc="-10" b="0">
                <a:solidFill>
                  <a:srgbClr val="444444"/>
                </a:solidFill>
                <a:latin typeface="Arial"/>
                <a:cs typeface="Arial"/>
              </a:rPr>
              <a:t>offer.</a:t>
            </a:r>
            <a:r>
              <a:rPr dirty="0" sz="1200" spc="-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Zimmer</a:t>
            </a:r>
            <a:r>
              <a:rPr dirty="0" sz="1200" spc="-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fields</a:t>
            </a:r>
            <a:r>
              <a:rPr dirty="0" sz="1200" spc="-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two</a:t>
            </a:r>
            <a:r>
              <a:rPr dirty="0" sz="1200" spc="-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 spc="-10" b="0">
                <a:solidFill>
                  <a:srgbClr val="444444"/>
                </a:solidFill>
                <a:latin typeface="Arial"/>
                <a:cs typeface="Arial"/>
              </a:rPr>
              <a:t>separate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teams with conflicting narratives and no shared </a:t>
            </a:r>
            <a:r>
              <a:rPr dirty="0" sz="1200" spc="-10" b="0">
                <a:solidFill>
                  <a:srgbClr val="444444"/>
                </a:solidFill>
                <a:latin typeface="Arial"/>
                <a:cs typeface="Arial"/>
              </a:rPr>
              <a:t>goal.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6219824" y="1581150"/>
            <a:ext cx="5381625" cy="2790825"/>
            <a:chOff x="6219824" y="1581150"/>
            <a:chExt cx="5381625" cy="2790825"/>
          </a:xfrm>
        </p:grpSpPr>
        <p:sp>
          <p:nvSpPr>
            <p:cNvPr id="21" name="object 21"/>
            <p:cNvSpPr/>
            <p:nvPr/>
          </p:nvSpPr>
          <p:spPr>
            <a:xfrm>
              <a:off x="6219824" y="1581150"/>
              <a:ext cx="5381625" cy="2790825"/>
            </a:xfrm>
            <a:custGeom>
              <a:avLst/>
              <a:gdLst/>
              <a:ahLst/>
              <a:cxnLst/>
              <a:rect l="l" t="t" r="r" b="b"/>
              <a:pathLst>
                <a:path w="5381625" h="2790825">
                  <a:moveTo>
                    <a:pt x="5381624" y="2790824"/>
                  </a:moveTo>
                  <a:lnTo>
                    <a:pt x="0" y="2790824"/>
                  </a:lnTo>
                  <a:lnTo>
                    <a:pt x="0" y="0"/>
                  </a:lnTo>
                  <a:lnTo>
                    <a:pt x="5381624" y="0"/>
                  </a:lnTo>
                  <a:lnTo>
                    <a:pt x="5381624" y="27908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6219824" y="1581150"/>
              <a:ext cx="5381625" cy="38100"/>
            </a:xfrm>
            <a:custGeom>
              <a:avLst/>
              <a:gdLst/>
              <a:ahLst/>
              <a:cxnLst/>
              <a:rect l="l" t="t" r="r" b="b"/>
              <a:pathLst>
                <a:path w="5381625" h="38100">
                  <a:moveTo>
                    <a:pt x="5381624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5381624" y="0"/>
                  </a:lnTo>
                  <a:lnTo>
                    <a:pt x="5381624" y="38099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6219812" y="1581162"/>
              <a:ext cx="5381625" cy="2790825"/>
            </a:xfrm>
            <a:custGeom>
              <a:avLst/>
              <a:gdLst/>
              <a:ahLst/>
              <a:cxnLst/>
              <a:rect l="l" t="t" r="r" b="b"/>
              <a:pathLst>
                <a:path w="5381625" h="2790825">
                  <a:moveTo>
                    <a:pt x="5381625" y="0"/>
                  </a:moveTo>
                  <a:lnTo>
                    <a:pt x="5372100" y="38100"/>
                  </a:lnTo>
                  <a:lnTo>
                    <a:pt x="5372100" y="2781300"/>
                  </a:lnTo>
                  <a:lnTo>
                    <a:pt x="9525" y="2781300"/>
                  </a:lnTo>
                  <a:lnTo>
                    <a:pt x="9525" y="38100"/>
                  </a:lnTo>
                  <a:lnTo>
                    <a:pt x="0" y="0"/>
                  </a:lnTo>
                  <a:lnTo>
                    <a:pt x="0" y="2781300"/>
                  </a:lnTo>
                  <a:lnTo>
                    <a:pt x="0" y="2790825"/>
                  </a:lnTo>
                  <a:lnTo>
                    <a:pt x="9525" y="2790825"/>
                  </a:lnTo>
                  <a:lnTo>
                    <a:pt x="5372100" y="2790825"/>
                  </a:lnTo>
                  <a:lnTo>
                    <a:pt x="5381625" y="2790825"/>
                  </a:lnTo>
                  <a:lnTo>
                    <a:pt x="5381625" y="2781300"/>
                  </a:lnTo>
                  <a:lnTo>
                    <a:pt x="5381625" y="0"/>
                  </a:lnTo>
                  <a:close/>
                </a:path>
              </a:pathLst>
            </a:custGeom>
            <a:solidFill>
              <a:srgbClr val="D0DAE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00799" y="2105025"/>
              <a:ext cx="95250" cy="95249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00799" y="2619375"/>
              <a:ext cx="95250" cy="9524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00799" y="3143250"/>
              <a:ext cx="95250" cy="9524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00799" y="3438525"/>
              <a:ext cx="95250" cy="95249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00799" y="3952875"/>
              <a:ext cx="95250" cy="95249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6229349" y="1739900"/>
            <a:ext cx="5362575" cy="23609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71450">
              <a:lnSpc>
                <a:spcPct val="100000"/>
              </a:lnSpc>
              <a:spcBef>
                <a:spcPts val="125"/>
              </a:spcBef>
            </a:pP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Documented</a:t>
            </a:r>
            <a:r>
              <a:rPr dirty="0" sz="1250" spc="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Deal</a:t>
            </a:r>
            <a:r>
              <a:rPr dirty="0" sz="1250" spc="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Losses</a:t>
            </a:r>
            <a:r>
              <a:rPr dirty="0" sz="1250" spc="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from</a:t>
            </a:r>
            <a:r>
              <a:rPr dirty="0" sz="1250" spc="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Silo</a:t>
            </a:r>
            <a:r>
              <a:rPr dirty="0" sz="1250" spc="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spc="-10" b="1">
                <a:solidFill>
                  <a:srgbClr val="003366"/>
                </a:solidFill>
                <a:latin typeface="Arial"/>
                <a:cs typeface="Arial"/>
              </a:rPr>
              <a:t>Behaviour</a:t>
            </a:r>
            <a:endParaRPr sz="1250">
              <a:latin typeface="Arial"/>
              <a:cs typeface="Arial"/>
            </a:endParaRPr>
          </a:p>
          <a:p>
            <a:pPr marL="361950" marR="367030">
              <a:lnSpc>
                <a:spcPct val="119800"/>
              </a:lnSpc>
              <a:spcBef>
                <a:spcPts val="590"/>
              </a:spcBef>
            </a:pP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4–5 deals lost in one region alone where ROSA</a:t>
            </a:r>
            <a:r>
              <a:rPr dirty="0" sz="1200" spc="-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and Recon </a:t>
            </a:r>
            <a:r>
              <a:rPr dirty="0" sz="1200" spc="-10">
                <a:solidFill>
                  <a:srgbClr val="333333"/>
                </a:solidFill>
                <a:latin typeface="Arial"/>
                <a:cs typeface="Arial"/>
              </a:rPr>
              <a:t>operated separately</a:t>
            </a:r>
            <a:endParaRPr sz="1200">
              <a:latin typeface="Arial"/>
              <a:cs typeface="Arial"/>
            </a:endParaRPr>
          </a:p>
          <a:p>
            <a:pPr marL="361950" marR="350520">
              <a:lnSpc>
                <a:spcPct val="125000"/>
              </a:lnSpc>
              <a:spcBef>
                <a:spcPts val="525"/>
              </a:spcBef>
            </a:pP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Gorakhpur deal lost due to lack of synchronisation — </a:t>
            </a:r>
            <a:r>
              <a:rPr dirty="0" sz="1200" spc="-10">
                <a:solidFill>
                  <a:srgbClr val="333333"/>
                </a:solidFill>
                <a:latin typeface="Arial"/>
                <a:cs typeface="Arial"/>
              </a:rPr>
              <a:t>communication </a:t>
            </a: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gap the cited </a:t>
            </a:r>
            <a:r>
              <a:rPr dirty="0" sz="1200" spc="-10">
                <a:solidFill>
                  <a:srgbClr val="333333"/>
                </a:solidFill>
                <a:latin typeface="Arial"/>
                <a:cs typeface="Arial"/>
              </a:rPr>
              <a:t>reason</a:t>
            </a:r>
            <a:endParaRPr sz="1200">
              <a:latin typeface="Arial"/>
              <a:cs typeface="Arial"/>
            </a:endParaRPr>
          </a:p>
          <a:p>
            <a:pPr marL="361950">
              <a:lnSpc>
                <a:spcPct val="100000"/>
              </a:lnSpc>
              <a:spcBef>
                <a:spcPts val="885"/>
              </a:spcBef>
            </a:pP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3–4 deals lost because Recon rep was not called for the meeting at </a:t>
            </a:r>
            <a:r>
              <a:rPr dirty="0" sz="1200" spc="-25">
                <a:solidFill>
                  <a:srgbClr val="333333"/>
                </a:solidFill>
                <a:latin typeface="Arial"/>
                <a:cs typeface="Arial"/>
              </a:rPr>
              <a:t>all</a:t>
            </a:r>
            <a:endParaRPr sz="1200">
              <a:latin typeface="Arial"/>
              <a:cs typeface="Arial"/>
            </a:endParaRPr>
          </a:p>
          <a:p>
            <a:pPr marL="361950" marR="325120">
              <a:lnSpc>
                <a:spcPct val="119800"/>
              </a:lnSpc>
              <a:spcBef>
                <a:spcPts val="600"/>
              </a:spcBef>
            </a:pP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Fortis</a:t>
            </a:r>
            <a:r>
              <a:rPr dirty="0" sz="1200" spc="-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Escort:</a:t>
            </a:r>
            <a:r>
              <a:rPr dirty="0" sz="1200" spc="-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Surgeon</a:t>
            </a:r>
            <a:r>
              <a:rPr dirty="0" sz="1200" spc="-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asked for</a:t>
            </a:r>
            <a:r>
              <a:rPr dirty="0" sz="1200" spc="-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update;</a:t>
            </a:r>
            <a:r>
              <a:rPr dirty="0" sz="1200" spc="-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Recon</a:t>
            </a:r>
            <a:r>
              <a:rPr dirty="0" sz="1200" spc="-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rep completely</a:t>
            </a:r>
            <a:r>
              <a:rPr dirty="0" sz="1200" spc="-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in</a:t>
            </a:r>
            <a:r>
              <a:rPr dirty="0" sz="1200" spc="-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333333"/>
                </a:solidFill>
                <a:latin typeface="Arial"/>
                <a:cs typeface="Arial"/>
              </a:rPr>
              <a:t>the </a:t>
            </a:r>
            <a:r>
              <a:rPr dirty="0" sz="1200" spc="-20">
                <a:solidFill>
                  <a:srgbClr val="333333"/>
                </a:solidFill>
                <a:latin typeface="Arial"/>
                <a:cs typeface="Arial"/>
              </a:rPr>
              <a:t>dark</a:t>
            </a:r>
            <a:endParaRPr sz="1200">
              <a:latin typeface="Arial"/>
              <a:cs typeface="Arial"/>
            </a:endParaRPr>
          </a:p>
          <a:p>
            <a:pPr marL="361950">
              <a:lnSpc>
                <a:spcPct val="100000"/>
              </a:lnSpc>
              <a:spcBef>
                <a:spcPts val="885"/>
              </a:spcBef>
            </a:pP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Max</a:t>
            </a:r>
            <a:r>
              <a:rPr dirty="0" sz="1200" spc="-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IP: No</a:t>
            </a:r>
            <a:r>
              <a:rPr dirty="0" sz="1200" spc="-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post-evaluation meeting happened</a:t>
            </a:r>
            <a:r>
              <a:rPr dirty="0" sz="1200" spc="-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at corporate </a:t>
            </a:r>
            <a:r>
              <a:rPr dirty="0" sz="1200" spc="-10">
                <a:solidFill>
                  <a:srgbClr val="333333"/>
                </a:solidFill>
                <a:latin typeface="Arial"/>
                <a:cs typeface="Arial"/>
              </a:rPr>
              <a:t>level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6219824" y="4524375"/>
            <a:ext cx="5381625" cy="1228725"/>
            <a:chOff x="6219824" y="4524375"/>
            <a:chExt cx="5381625" cy="1228725"/>
          </a:xfrm>
        </p:grpSpPr>
        <p:sp>
          <p:nvSpPr>
            <p:cNvPr id="31" name="object 31"/>
            <p:cNvSpPr/>
            <p:nvPr/>
          </p:nvSpPr>
          <p:spPr>
            <a:xfrm>
              <a:off x="6219824" y="4524375"/>
              <a:ext cx="5381625" cy="1228725"/>
            </a:xfrm>
            <a:custGeom>
              <a:avLst/>
              <a:gdLst/>
              <a:ahLst/>
              <a:cxnLst/>
              <a:rect l="l" t="t" r="r" b="b"/>
              <a:pathLst>
                <a:path w="5381625" h="1228725">
                  <a:moveTo>
                    <a:pt x="5381624" y="1228724"/>
                  </a:moveTo>
                  <a:lnTo>
                    <a:pt x="0" y="1228724"/>
                  </a:lnTo>
                  <a:lnTo>
                    <a:pt x="0" y="0"/>
                  </a:lnTo>
                  <a:lnTo>
                    <a:pt x="5381624" y="0"/>
                  </a:lnTo>
                  <a:lnTo>
                    <a:pt x="5381624" y="12287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6219812" y="4524387"/>
              <a:ext cx="5381625" cy="1228725"/>
            </a:xfrm>
            <a:custGeom>
              <a:avLst/>
              <a:gdLst/>
              <a:ahLst/>
              <a:cxnLst/>
              <a:rect l="l" t="t" r="r" b="b"/>
              <a:pathLst>
                <a:path w="5381625" h="1228725">
                  <a:moveTo>
                    <a:pt x="5381625" y="0"/>
                  </a:moveTo>
                  <a:lnTo>
                    <a:pt x="5372100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5372100" y="9525"/>
                  </a:lnTo>
                  <a:lnTo>
                    <a:pt x="5372100" y="1219200"/>
                  </a:lnTo>
                  <a:lnTo>
                    <a:pt x="0" y="1219200"/>
                  </a:lnTo>
                  <a:lnTo>
                    <a:pt x="0" y="1228725"/>
                  </a:lnTo>
                  <a:lnTo>
                    <a:pt x="5372100" y="1228725"/>
                  </a:lnTo>
                  <a:lnTo>
                    <a:pt x="5381625" y="1228725"/>
                  </a:lnTo>
                  <a:lnTo>
                    <a:pt x="5381625" y="1219200"/>
                  </a:lnTo>
                  <a:lnTo>
                    <a:pt x="5381625" y="9525"/>
                  </a:lnTo>
                  <a:lnTo>
                    <a:pt x="5381625" y="0"/>
                  </a:lnTo>
                  <a:close/>
                </a:path>
              </a:pathLst>
            </a:custGeom>
            <a:solidFill>
              <a:srgbClr val="D0DA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6219824" y="4524375"/>
              <a:ext cx="47625" cy="1228725"/>
            </a:xfrm>
            <a:custGeom>
              <a:avLst/>
              <a:gdLst/>
              <a:ahLst/>
              <a:cxnLst/>
              <a:rect l="l" t="t" r="r" b="b"/>
              <a:pathLst>
                <a:path w="47625" h="1228725">
                  <a:moveTo>
                    <a:pt x="0" y="1228724"/>
                  </a:moveTo>
                  <a:lnTo>
                    <a:pt x="0" y="0"/>
                  </a:lnTo>
                  <a:lnTo>
                    <a:pt x="47624" y="9524"/>
                  </a:lnTo>
                  <a:lnTo>
                    <a:pt x="47624" y="1219199"/>
                  </a:lnTo>
                  <a:lnTo>
                    <a:pt x="0" y="1228724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/>
          <p:cNvSpPr txBox="1"/>
          <p:nvPr/>
        </p:nvSpPr>
        <p:spPr>
          <a:xfrm>
            <a:off x="6267449" y="4599067"/>
            <a:ext cx="5324475" cy="959485"/>
          </a:xfrm>
          <a:prstGeom prst="rect">
            <a:avLst/>
          </a:prstGeom>
        </p:spPr>
        <p:txBody>
          <a:bodyPr wrap="square" lIns="0" tIns="80645" rIns="0" bIns="0" rtlCol="0" vert="horz">
            <a:spAutoFit/>
          </a:bodyPr>
          <a:lstStyle/>
          <a:p>
            <a:pPr marL="171450">
              <a:lnSpc>
                <a:spcPct val="100000"/>
              </a:lnSpc>
              <a:spcBef>
                <a:spcPts val="635"/>
              </a:spcBef>
            </a:pPr>
            <a:r>
              <a:rPr dirty="0" sz="950" spc="70" b="1">
                <a:solidFill>
                  <a:srgbClr val="F0A500"/>
                </a:solidFill>
                <a:latin typeface="Arial"/>
                <a:cs typeface="Arial"/>
              </a:rPr>
              <a:t>FIELD</a:t>
            </a:r>
            <a:r>
              <a:rPr dirty="0" sz="950" spc="16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spc="60" b="1">
                <a:solidFill>
                  <a:srgbClr val="F0A500"/>
                </a:solidFill>
                <a:latin typeface="Arial"/>
                <a:cs typeface="Arial"/>
              </a:rPr>
              <a:t>VOICE</a:t>
            </a:r>
            <a:endParaRPr sz="950">
              <a:latin typeface="Arial"/>
              <a:cs typeface="Arial"/>
            </a:endParaRPr>
          </a:p>
          <a:p>
            <a:pPr marL="171450" marR="172085">
              <a:lnSpc>
                <a:spcPct val="125000"/>
              </a:lnSpc>
              <a:spcBef>
                <a:spcPts val="275"/>
              </a:spcBef>
            </a:pPr>
            <a:r>
              <a:rPr dirty="0" sz="1200" i="1">
                <a:solidFill>
                  <a:srgbClr val="333333"/>
                </a:solidFill>
                <a:latin typeface="Arial"/>
                <a:cs typeface="Arial"/>
              </a:rPr>
              <a:t>"Recon team does not consider ROSA</a:t>
            </a:r>
            <a:r>
              <a:rPr dirty="0" sz="1200" spc="-45" i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i="1">
                <a:solidFill>
                  <a:srgbClr val="333333"/>
                </a:solidFill>
                <a:latin typeface="Arial"/>
                <a:cs typeface="Arial"/>
              </a:rPr>
              <a:t>as their business as ROSA</a:t>
            </a:r>
            <a:r>
              <a:rPr dirty="0" sz="1200" spc="-45" i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i="1">
                <a:solidFill>
                  <a:srgbClr val="333333"/>
                </a:solidFill>
                <a:latin typeface="Arial"/>
                <a:cs typeface="Arial"/>
              </a:rPr>
              <a:t>is </a:t>
            </a:r>
            <a:r>
              <a:rPr dirty="0" sz="1200" spc="-25" i="1">
                <a:solidFill>
                  <a:srgbClr val="333333"/>
                </a:solidFill>
                <a:latin typeface="Arial"/>
                <a:cs typeface="Arial"/>
              </a:rPr>
              <a:t>not </a:t>
            </a:r>
            <a:r>
              <a:rPr dirty="0" sz="1200" i="1">
                <a:solidFill>
                  <a:srgbClr val="333333"/>
                </a:solidFill>
                <a:latin typeface="Arial"/>
                <a:cs typeface="Arial"/>
              </a:rPr>
              <a:t>part of their revenue. He requested the Recon team of North — he did </a:t>
            </a:r>
            <a:r>
              <a:rPr dirty="0" sz="1200" spc="-25" i="1">
                <a:solidFill>
                  <a:srgbClr val="333333"/>
                </a:solidFill>
                <a:latin typeface="Arial"/>
                <a:cs typeface="Arial"/>
              </a:rPr>
              <a:t>not </a:t>
            </a:r>
            <a:r>
              <a:rPr dirty="0" sz="1200" i="1">
                <a:solidFill>
                  <a:srgbClr val="333333"/>
                </a:solidFill>
                <a:latin typeface="Arial"/>
                <a:cs typeface="Arial"/>
              </a:rPr>
              <a:t>receive </a:t>
            </a:r>
            <a:r>
              <a:rPr dirty="0" sz="1200" spc="-10" i="1">
                <a:solidFill>
                  <a:srgbClr val="333333"/>
                </a:solidFill>
                <a:latin typeface="Arial"/>
                <a:cs typeface="Arial"/>
              </a:rPr>
              <a:t>support."</a:t>
            </a:r>
            <a:endParaRPr sz="12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76199" y="6581775"/>
            <a:ext cx="12058650" cy="9525"/>
          </a:xfrm>
          <a:custGeom>
            <a:avLst/>
            <a:gdLst/>
            <a:ahLst/>
            <a:cxnLst/>
            <a:rect l="l" t="t" r="r" b="b"/>
            <a:pathLst>
              <a:path w="12058650" h="9525">
                <a:moveTo>
                  <a:pt x="12058649" y="9524"/>
                </a:moveTo>
                <a:lnTo>
                  <a:pt x="0" y="9524"/>
                </a:lnTo>
                <a:lnTo>
                  <a:pt x="0" y="0"/>
                </a:lnTo>
                <a:lnTo>
                  <a:pt x="12058649" y="0"/>
                </a:lnTo>
                <a:lnTo>
                  <a:pt x="12058649" y="9524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 txBox="1"/>
          <p:nvPr/>
        </p:nvSpPr>
        <p:spPr>
          <a:xfrm>
            <a:off x="596899" y="6645675"/>
            <a:ext cx="5104130" cy="142875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Source: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Zimmer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Biomet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India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Primary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Field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Feedback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| ADGcatalyst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Strategic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Consulting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|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2026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|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8B8B8B"/>
                </a:solidFill>
                <a:latin typeface="Arial"/>
                <a:cs typeface="Arial"/>
              </a:rPr>
              <a:t>Confidential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6199" y="0"/>
            <a:ext cx="12058650" cy="1352550"/>
            <a:chOff x="76199" y="0"/>
            <a:chExt cx="12058650" cy="1352550"/>
          </a:xfrm>
        </p:grpSpPr>
        <p:sp>
          <p:nvSpPr>
            <p:cNvPr id="3" name="object 3"/>
            <p:cNvSpPr/>
            <p:nvPr/>
          </p:nvSpPr>
          <p:spPr>
            <a:xfrm>
              <a:off x="76199" y="0"/>
              <a:ext cx="12058650" cy="1352550"/>
            </a:xfrm>
            <a:custGeom>
              <a:avLst/>
              <a:gdLst/>
              <a:ahLst/>
              <a:cxnLst/>
              <a:rect l="l" t="t" r="r" b="b"/>
              <a:pathLst>
                <a:path w="12058650" h="1352550">
                  <a:moveTo>
                    <a:pt x="12058649" y="1352549"/>
                  </a:moveTo>
                  <a:lnTo>
                    <a:pt x="0" y="135254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135254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1314450"/>
              <a:ext cx="12058650" cy="38100"/>
            </a:xfrm>
            <a:custGeom>
              <a:avLst/>
              <a:gdLst/>
              <a:ahLst/>
              <a:cxnLst/>
              <a:rect l="l" t="t" r="r" b="b"/>
              <a:pathLst>
                <a:path w="12058650" h="38100">
                  <a:moveTo>
                    <a:pt x="120586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609599" y="228600"/>
            <a:ext cx="1428750" cy="219075"/>
          </a:xfrm>
          <a:prstGeom prst="rect">
            <a:avLst/>
          </a:prstGeom>
          <a:solidFill>
            <a:srgbClr val="BF382A"/>
          </a:solidFill>
        </p:spPr>
        <p:txBody>
          <a:bodyPr wrap="square" lIns="0" tIns="31750" rIns="0" bIns="0" rtlCol="0" vert="horz">
            <a:spAutoFit/>
          </a:bodyPr>
          <a:lstStyle/>
          <a:p>
            <a:pPr marL="133350">
              <a:lnSpc>
                <a:spcPct val="100000"/>
              </a:lnSpc>
              <a:spcBef>
                <a:spcPts val="250"/>
              </a:spcBef>
            </a:pPr>
            <a:r>
              <a:rPr dirty="0" sz="950" spc="75" b="1">
                <a:solidFill>
                  <a:srgbClr val="FFFFFF"/>
                </a:solidFill>
                <a:latin typeface="Arial"/>
                <a:cs typeface="Arial"/>
              </a:rPr>
              <a:t>PROBLEM</a:t>
            </a:r>
            <a:r>
              <a:rPr dirty="0" sz="950" spc="1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FFFFF"/>
                </a:solidFill>
                <a:latin typeface="Arial"/>
                <a:cs typeface="Arial"/>
              </a:rPr>
              <a:t>3</a:t>
            </a:r>
            <a:r>
              <a:rPr dirty="0" sz="950" spc="1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5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950" spc="1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-50" b="1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950">
              <a:latin typeface="Arial"/>
              <a:cs typeface="Arial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596899" y="350819"/>
            <a:ext cx="7649845" cy="789940"/>
          </a:xfrm>
          <a:prstGeom prst="rect"/>
        </p:spPr>
        <p:txBody>
          <a:bodyPr wrap="square" lIns="0" tIns="1060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dirty="0" sz="2850"/>
              <a:t>Demo</a:t>
            </a:r>
            <a:r>
              <a:rPr dirty="0" sz="2850" spc="-45"/>
              <a:t> </a:t>
            </a:r>
            <a:r>
              <a:rPr dirty="0" sz="2850"/>
              <a:t>Machine</a:t>
            </a:r>
            <a:r>
              <a:rPr dirty="0" sz="2850" spc="-40"/>
              <a:t> </a:t>
            </a:r>
            <a:r>
              <a:rPr dirty="0" sz="2850"/>
              <a:t>Scarcity</a:t>
            </a:r>
            <a:r>
              <a:rPr dirty="0" sz="2850" spc="-45"/>
              <a:t> </a:t>
            </a:r>
            <a:r>
              <a:rPr dirty="0" sz="2850"/>
              <a:t>&amp;</a:t>
            </a:r>
            <a:r>
              <a:rPr dirty="0" sz="2850" spc="-40"/>
              <a:t> </a:t>
            </a:r>
            <a:r>
              <a:rPr dirty="0" sz="2850"/>
              <a:t>Evaluation</a:t>
            </a:r>
            <a:r>
              <a:rPr dirty="0" sz="2850" spc="-45"/>
              <a:t> </a:t>
            </a:r>
            <a:r>
              <a:rPr dirty="0" sz="2850" spc="-10"/>
              <a:t>Delays</a:t>
            </a:r>
            <a:endParaRPr sz="2850"/>
          </a:p>
          <a:p>
            <a:pPr marL="12700">
              <a:lnSpc>
                <a:spcPct val="100000"/>
              </a:lnSpc>
              <a:spcBef>
                <a:spcPts val="355"/>
              </a:spcBef>
            </a:pP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Surgeons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wait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4+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months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for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ROSA</a:t>
            </a:r>
            <a:r>
              <a:rPr dirty="0" sz="1250" spc="-3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evaluation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—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by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then,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competitors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have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already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spc="-10" b="0">
                <a:solidFill>
                  <a:srgbClr val="FEFEFE"/>
                </a:solidFill>
                <a:latin typeface="Arial"/>
                <a:cs typeface="Arial"/>
              </a:rPr>
              <a:t>closed</a:t>
            </a:r>
            <a:endParaRPr sz="125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09599" y="1581150"/>
            <a:ext cx="7000875" cy="1257300"/>
            <a:chOff x="609599" y="1581150"/>
            <a:chExt cx="7000875" cy="1257300"/>
          </a:xfrm>
        </p:grpSpPr>
        <p:sp>
          <p:nvSpPr>
            <p:cNvPr id="8" name="object 8"/>
            <p:cNvSpPr/>
            <p:nvPr/>
          </p:nvSpPr>
          <p:spPr>
            <a:xfrm>
              <a:off x="609599" y="1581150"/>
              <a:ext cx="7000875" cy="1257300"/>
            </a:xfrm>
            <a:custGeom>
              <a:avLst/>
              <a:gdLst/>
              <a:ahLst/>
              <a:cxnLst/>
              <a:rect l="l" t="t" r="r" b="b"/>
              <a:pathLst>
                <a:path w="7000875" h="1257300">
                  <a:moveTo>
                    <a:pt x="7000874" y="1257299"/>
                  </a:moveTo>
                  <a:lnTo>
                    <a:pt x="0" y="1257299"/>
                  </a:lnTo>
                  <a:lnTo>
                    <a:pt x="0" y="0"/>
                  </a:lnTo>
                  <a:lnTo>
                    <a:pt x="7000874" y="0"/>
                  </a:lnTo>
                  <a:lnTo>
                    <a:pt x="7000874" y="12572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09587" y="1581162"/>
              <a:ext cx="7000875" cy="1257300"/>
            </a:xfrm>
            <a:custGeom>
              <a:avLst/>
              <a:gdLst/>
              <a:ahLst/>
              <a:cxnLst/>
              <a:rect l="l" t="t" r="r" b="b"/>
              <a:pathLst>
                <a:path w="7000875" h="1257300">
                  <a:moveTo>
                    <a:pt x="7000875" y="0"/>
                  </a:moveTo>
                  <a:lnTo>
                    <a:pt x="6991350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6991350" y="9525"/>
                  </a:lnTo>
                  <a:lnTo>
                    <a:pt x="6991350" y="1247775"/>
                  </a:lnTo>
                  <a:lnTo>
                    <a:pt x="0" y="1247775"/>
                  </a:lnTo>
                  <a:lnTo>
                    <a:pt x="0" y="1257300"/>
                  </a:lnTo>
                  <a:lnTo>
                    <a:pt x="6991350" y="1257300"/>
                  </a:lnTo>
                  <a:lnTo>
                    <a:pt x="7000875" y="1257300"/>
                  </a:lnTo>
                  <a:lnTo>
                    <a:pt x="7000875" y="1247775"/>
                  </a:lnTo>
                  <a:lnTo>
                    <a:pt x="7000875" y="9525"/>
                  </a:lnTo>
                  <a:lnTo>
                    <a:pt x="7000875" y="0"/>
                  </a:lnTo>
                  <a:close/>
                </a:path>
              </a:pathLst>
            </a:custGeom>
            <a:solidFill>
              <a:srgbClr val="D0DA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09599" y="1581150"/>
              <a:ext cx="47625" cy="1257300"/>
            </a:xfrm>
            <a:custGeom>
              <a:avLst/>
              <a:gdLst/>
              <a:ahLst/>
              <a:cxnLst/>
              <a:rect l="l" t="t" r="r" b="b"/>
              <a:pathLst>
                <a:path w="47625" h="1257300">
                  <a:moveTo>
                    <a:pt x="0" y="1257299"/>
                  </a:moveTo>
                  <a:lnTo>
                    <a:pt x="0" y="0"/>
                  </a:lnTo>
                  <a:lnTo>
                    <a:pt x="47624" y="9524"/>
                  </a:lnTo>
                  <a:lnTo>
                    <a:pt x="47624" y="1247774"/>
                  </a:lnTo>
                  <a:lnTo>
                    <a:pt x="0" y="1257299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657224" y="1642745"/>
            <a:ext cx="6943725" cy="1000760"/>
          </a:xfrm>
          <a:prstGeom prst="rect">
            <a:avLst/>
          </a:prstGeom>
        </p:spPr>
        <p:txBody>
          <a:bodyPr wrap="square" lIns="0" tIns="81280" rIns="0" bIns="0" rtlCol="0" vert="horz">
            <a:spAutoFit/>
          </a:bodyPr>
          <a:lstStyle/>
          <a:p>
            <a:pPr marL="171450">
              <a:lnSpc>
                <a:spcPct val="100000"/>
              </a:lnSpc>
              <a:spcBef>
                <a:spcPts val="640"/>
              </a:spcBef>
            </a:pP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Only</a:t>
            </a:r>
            <a:r>
              <a:rPr dirty="0" sz="135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2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Demo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Machines</a:t>
            </a:r>
            <a:r>
              <a:rPr dirty="0" sz="1350" spc="-6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Available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 Nationwide</a:t>
            </a:r>
            <a:endParaRPr sz="1350">
              <a:latin typeface="Arial"/>
              <a:cs typeface="Arial"/>
            </a:endParaRPr>
          </a:p>
          <a:p>
            <a:pPr marL="171450" marR="168275">
              <a:lnSpc>
                <a:spcPct val="125000"/>
              </a:lnSpc>
              <a:spcBef>
                <a:spcPts val="120"/>
              </a:spcBef>
            </a:pP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Zimmer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has 3 ROSA</a:t>
            </a:r>
            <a:r>
              <a:rPr dirty="0" sz="1200" spc="-7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demo units in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total — one is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permanently fixed at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the Gurgaon office, </a:t>
            </a:r>
            <a:r>
              <a:rPr dirty="0" sz="1200" spc="-10">
                <a:solidFill>
                  <a:srgbClr val="444444"/>
                </a:solidFill>
                <a:latin typeface="Arial"/>
                <a:cs typeface="Arial"/>
              </a:rPr>
              <a:t>leaving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just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2 available for all field evaluations across the entire </a:t>
            </a:r>
            <a:r>
              <a:rPr dirty="0" sz="1200" spc="-10">
                <a:solidFill>
                  <a:srgbClr val="444444"/>
                </a:solidFill>
                <a:latin typeface="Arial"/>
                <a:cs typeface="Arial"/>
              </a:rPr>
              <a:t>country.</a:t>
            </a:r>
            <a:r>
              <a:rPr dirty="0" sz="1200" spc="-2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This creates a queue </a:t>
            </a:r>
            <a:r>
              <a:rPr dirty="0" sz="1200" spc="-20">
                <a:solidFill>
                  <a:srgbClr val="444444"/>
                </a:solidFill>
                <a:latin typeface="Arial"/>
                <a:cs typeface="Arial"/>
              </a:rPr>
              <a:t>that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stretches beyond 4 months in peak demand </a:t>
            </a:r>
            <a:r>
              <a:rPr dirty="0" sz="1200" spc="-10">
                <a:solidFill>
                  <a:srgbClr val="444444"/>
                </a:solidFill>
                <a:latin typeface="Arial"/>
                <a:cs typeface="Arial"/>
              </a:rPr>
              <a:t>periods.</a:t>
            </a:r>
            <a:endParaRPr sz="12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839074" y="1581150"/>
            <a:ext cx="3762375" cy="1238250"/>
          </a:xfrm>
          <a:prstGeom prst="rect">
            <a:avLst/>
          </a:prstGeom>
          <a:solidFill>
            <a:srgbClr val="003366"/>
          </a:solidFill>
        </p:spPr>
        <p:txBody>
          <a:bodyPr wrap="square" lIns="0" tIns="6667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525"/>
              </a:spcBef>
            </a:pPr>
            <a:r>
              <a:rPr dirty="0" sz="3900" spc="-25" b="1">
                <a:solidFill>
                  <a:srgbClr val="F0A500"/>
                </a:solidFill>
                <a:latin typeface="Arial"/>
                <a:cs typeface="Arial"/>
              </a:rPr>
              <a:t>4+</a:t>
            </a:r>
            <a:endParaRPr sz="3900">
              <a:latin typeface="Arial"/>
              <a:cs typeface="Arial"/>
            </a:endParaRPr>
          </a:p>
          <a:p>
            <a:pPr algn="ctr" marL="1014094" marR="1011555">
              <a:lnSpc>
                <a:spcPct val="100000"/>
              </a:lnSpc>
              <a:spcBef>
                <a:spcPts val="220"/>
              </a:spcBef>
            </a:pPr>
            <a:r>
              <a:rPr dirty="0" sz="1250">
                <a:solidFill>
                  <a:srgbClr val="FEFEFE"/>
                </a:solidFill>
                <a:latin typeface="Arial"/>
                <a:cs typeface="Arial"/>
              </a:rPr>
              <a:t>Months</a:t>
            </a:r>
            <a:r>
              <a:rPr dirty="0" sz="1250" spc="4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EFEFE"/>
                </a:solidFill>
                <a:latin typeface="Arial"/>
                <a:cs typeface="Arial"/>
              </a:rPr>
              <a:t>average</a:t>
            </a:r>
            <a:r>
              <a:rPr dirty="0" sz="1250" spc="4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EFEFE"/>
                </a:solidFill>
                <a:latin typeface="Arial"/>
                <a:cs typeface="Arial"/>
              </a:rPr>
              <a:t>wait</a:t>
            </a:r>
            <a:r>
              <a:rPr dirty="0" sz="1250" spc="4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spc="-25">
                <a:solidFill>
                  <a:srgbClr val="FEFEFE"/>
                </a:solidFill>
                <a:latin typeface="Arial"/>
                <a:cs typeface="Arial"/>
              </a:rPr>
              <a:t>for </a:t>
            </a:r>
            <a:r>
              <a:rPr dirty="0" sz="1250">
                <a:solidFill>
                  <a:srgbClr val="FEFEFE"/>
                </a:solidFill>
                <a:latin typeface="Arial"/>
                <a:cs typeface="Arial"/>
              </a:rPr>
              <a:t>ROSA</a:t>
            </a:r>
            <a:r>
              <a:rPr dirty="0" sz="1250" spc="-3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FEFEFE"/>
                </a:solidFill>
                <a:latin typeface="Arial"/>
                <a:cs typeface="Arial"/>
              </a:rPr>
              <a:t>evaluation</a:t>
            </a:r>
            <a:endParaRPr sz="125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09599" y="2990850"/>
            <a:ext cx="7000875" cy="1257300"/>
            <a:chOff x="609599" y="2990850"/>
            <a:chExt cx="7000875" cy="1257300"/>
          </a:xfrm>
        </p:grpSpPr>
        <p:sp>
          <p:nvSpPr>
            <p:cNvPr id="13" name="object 13"/>
            <p:cNvSpPr/>
            <p:nvPr/>
          </p:nvSpPr>
          <p:spPr>
            <a:xfrm>
              <a:off x="609599" y="2990850"/>
              <a:ext cx="7000875" cy="1257300"/>
            </a:xfrm>
            <a:custGeom>
              <a:avLst/>
              <a:gdLst/>
              <a:ahLst/>
              <a:cxnLst/>
              <a:rect l="l" t="t" r="r" b="b"/>
              <a:pathLst>
                <a:path w="7000875" h="1257300">
                  <a:moveTo>
                    <a:pt x="7000874" y="1257299"/>
                  </a:moveTo>
                  <a:lnTo>
                    <a:pt x="0" y="1257299"/>
                  </a:lnTo>
                  <a:lnTo>
                    <a:pt x="0" y="0"/>
                  </a:lnTo>
                  <a:lnTo>
                    <a:pt x="7000874" y="0"/>
                  </a:lnTo>
                  <a:lnTo>
                    <a:pt x="7000874" y="12572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09587" y="2990862"/>
              <a:ext cx="7000875" cy="1257300"/>
            </a:xfrm>
            <a:custGeom>
              <a:avLst/>
              <a:gdLst/>
              <a:ahLst/>
              <a:cxnLst/>
              <a:rect l="l" t="t" r="r" b="b"/>
              <a:pathLst>
                <a:path w="7000875" h="1257300">
                  <a:moveTo>
                    <a:pt x="7000875" y="0"/>
                  </a:moveTo>
                  <a:lnTo>
                    <a:pt x="6991350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6991350" y="9525"/>
                  </a:lnTo>
                  <a:lnTo>
                    <a:pt x="6991350" y="1247775"/>
                  </a:lnTo>
                  <a:lnTo>
                    <a:pt x="0" y="1247775"/>
                  </a:lnTo>
                  <a:lnTo>
                    <a:pt x="0" y="1257300"/>
                  </a:lnTo>
                  <a:lnTo>
                    <a:pt x="6991350" y="1257300"/>
                  </a:lnTo>
                  <a:lnTo>
                    <a:pt x="7000875" y="1257300"/>
                  </a:lnTo>
                  <a:lnTo>
                    <a:pt x="7000875" y="1247775"/>
                  </a:lnTo>
                  <a:lnTo>
                    <a:pt x="7000875" y="9525"/>
                  </a:lnTo>
                  <a:lnTo>
                    <a:pt x="7000875" y="0"/>
                  </a:lnTo>
                  <a:close/>
                </a:path>
              </a:pathLst>
            </a:custGeom>
            <a:solidFill>
              <a:srgbClr val="D0DA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609599" y="2990850"/>
              <a:ext cx="47625" cy="1257300"/>
            </a:xfrm>
            <a:custGeom>
              <a:avLst/>
              <a:gdLst/>
              <a:ahLst/>
              <a:cxnLst/>
              <a:rect l="l" t="t" r="r" b="b"/>
              <a:pathLst>
                <a:path w="47625" h="1257300">
                  <a:moveTo>
                    <a:pt x="0" y="1257299"/>
                  </a:moveTo>
                  <a:lnTo>
                    <a:pt x="0" y="0"/>
                  </a:lnTo>
                  <a:lnTo>
                    <a:pt x="47624" y="9524"/>
                  </a:lnTo>
                  <a:lnTo>
                    <a:pt x="47624" y="1247774"/>
                  </a:lnTo>
                  <a:lnTo>
                    <a:pt x="0" y="1257299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657224" y="3052445"/>
            <a:ext cx="6943725" cy="1000760"/>
          </a:xfrm>
          <a:prstGeom prst="rect">
            <a:avLst/>
          </a:prstGeom>
        </p:spPr>
        <p:txBody>
          <a:bodyPr wrap="square" lIns="0" tIns="81280" rIns="0" bIns="0" rtlCol="0" vert="horz">
            <a:spAutoFit/>
          </a:bodyPr>
          <a:lstStyle/>
          <a:p>
            <a:pPr marL="171450">
              <a:lnSpc>
                <a:spcPct val="100000"/>
              </a:lnSpc>
              <a:spcBef>
                <a:spcPts val="640"/>
              </a:spcBef>
            </a:pP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No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 Region-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Wide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Demo</a:t>
            </a:r>
            <a:r>
              <a:rPr dirty="0" sz="1350" spc="-6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Availability</a:t>
            </a:r>
            <a:endParaRPr sz="1350">
              <a:latin typeface="Arial"/>
              <a:cs typeface="Arial"/>
            </a:endParaRPr>
          </a:p>
          <a:p>
            <a:pPr marL="171450" marR="370840">
              <a:lnSpc>
                <a:spcPct val="125000"/>
              </a:lnSpc>
              <a:spcBef>
                <a:spcPts val="120"/>
              </a:spcBef>
            </a:pP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Competitors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maintain region-specific demo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units that can be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deployed </a:t>
            </a:r>
            <a:r>
              <a:rPr dirty="0" sz="1200" spc="-10">
                <a:solidFill>
                  <a:srgbClr val="444444"/>
                </a:solidFill>
                <a:latin typeface="Arial"/>
                <a:cs typeface="Arial"/>
              </a:rPr>
              <a:t>quickly.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 Zimmer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has </a:t>
            </a:r>
            <a:r>
              <a:rPr dirty="0" sz="1200" spc="-25">
                <a:solidFill>
                  <a:srgbClr val="444444"/>
                </a:solidFill>
                <a:latin typeface="Arial"/>
                <a:cs typeface="Arial"/>
              </a:rPr>
              <a:t>no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regional demo </a:t>
            </a:r>
            <a:r>
              <a:rPr dirty="0" sz="1200" spc="-10">
                <a:solidFill>
                  <a:srgbClr val="444444"/>
                </a:solidFill>
                <a:latin typeface="Arial"/>
                <a:cs typeface="Arial"/>
              </a:rPr>
              <a:t>inventory.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 Evaluation booking requires central coordination, creating </a:t>
            </a:r>
            <a:r>
              <a:rPr dirty="0" sz="1200" spc="-10">
                <a:solidFill>
                  <a:srgbClr val="444444"/>
                </a:solidFill>
                <a:latin typeface="Arial"/>
                <a:cs typeface="Arial"/>
              </a:rPr>
              <a:t>bottlenecks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and extended lead </a:t>
            </a:r>
            <a:r>
              <a:rPr dirty="0" sz="1200" spc="-10">
                <a:solidFill>
                  <a:srgbClr val="444444"/>
                </a:solidFill>
                <a:latin typeface="Arial"/>
                <a:cs typeface="Arial"/>
              </a:rPr>
              <a:t>times.</a:t>
            </a:r>
            <a:endParaRPr sz="12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7839074" y="2971800"/>
            <a:ext cx="3762375" cy="1866900"/>
          </a:xfrm>
          <a:custGeom>
            <a:avLst/>
            <a:gdLst/>
            <a:ahLst/>
            <a:cxnLst/>
            <a:rect l="l" t="t" r="r" b="b"/>
            <a:pathLst>
              <a:path w="3762375" h="1866900">
                <a:moveTo>
                  <a:pt x="3762374" y="1866899"/>
                </a:moveTo>
                <a:lnTo>
                  <a:pt x="0" y="1866899"/>
                </a:lnTo>
                <a:lnTo>
                  <a:pt x="0" y="0"/>
                </a:lnTo>
                <a:lnTo>
                  <a:pt x="3762374" y="0"/>
                </a:lnTo>
                <a:lnTo>
                  <a:pt x="3762374" y="18668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7843836" y="2976563"/>
            <a:ext cx="3752850" cy="1857375"/>
          </a:xfrm>
          <a:prstGeom prst="rect">
            <a:avLst/>
          </a:prstGeom>
          <a:ln w="9524">
            <a:solidFill>
              <a:srgbClr val="D0DAE7"/>
            </a:solidFill>
          </a:ln>
        </p:spPr>
        <p:txBody>
          <a:bodyPr wrap="square" lIns="0" tIns="140970" rIns="0" bIns="0" rtlCol="0" vert="horz">
            <a:spAutoFit/>
          </a:bodyPr>
          <a:lstStyle/>
          <a:p>
            <a:pPr marL="171450">
              <a:lnSpc>
                <a:spcPct val="100000"/>
              </a:lnSpc>
              <a:spcBef>
                <a:spcPts val="1110"/>
              </a:spcBef>
            </a:pP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Demo</a:t>
            </a:r>
            <a:r>
              <a:rPr dirty="0" sz="1250" spc="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Resource</a:t>
            </a:r>
            <a:r>
              <a:rPr dirty="0" sz="1250" spc="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spc="-10" b="1">
                <a:solidFill>
                  <a:srgbClr val="003366"/>
                </a:solidFill>
                <a:latin typeface="Arial"/>
                <a:cs typeface="Arial"/>
              </a:rPr>
              <a:t>Comparison</a:t>
            </a:r>
            <a:endParaRPr sz="125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8020049" y="3457575"/>
            <a:ext cx="1647825" cy="1123950"/>
            <a:chOff x="8020049" y="3457575"/>
            <a:chExt cx="1647825" cy="1123950"/>
          </a:xfrm>
        </p:grpSpPr>
        <p:sp>
          <p:nvSpPr>
            <p:cNvPr id="26" name="object 26"/>
            <p:cNvSpPr/>
            <p:nvPr/>
          </p:nvSpPr>
          <p:spPr>
            <a:xfrm>
              <a:off x="8020049" y="3457575"/>
              <a:ext cx="1647825" cy="38100"/>
            </a:xfrm>
            <a:custGeom>
              <a:avLst/>
              <a:gdLst/>
              <a:ahLst/>
              <a:cxnLst/>
              <a:rect l="l" t="t" r="r" b="b"/>
              <a:pathLst>
                <a:path w="1647825" h="38100">
                  <a:moveTo>
                    <a:pt x="1647824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647824" y="0"/>
                  </a:lnTo>
                  <a:lnTo>
                    <a:pt x="1647824" y="38099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8020037" y="3457587"/>
              <a:ext cx="1647825" cy="1123950"/>
            </a:xfrm>
            <a:custGeom>
              <a:avLst/>
              <a:gdLst/>
              <a:ahLst/>
              <a:cxnLst/>
              <a:rect l="l" t="t" r="r" b="b"/>
              <a:pathLst>
                <a:path w="1647825" h="1123950">
                  <a:moveTo>
                    <a:pt x="1647825" y="0"/>
                  </a:moveTo>
                  <a:lnTo>
                    <a:pt x="1638300" y="38100"/>
                  </a:lnTo>
                  <a:lnTo>
                    <a:pt x="1638300" y="1114425"/>
                  </a:lnTo>
                  <a:lnTo>
                    <a:pt x="9525" y="1114425"/>
                  </a:lnTo>
                  <a:lnTo>
                    <a:pt x="9525" y="38100"/>
                  </a:lnTo>
                  <a:lnTo>
                    <a:pt x="0" y="0"/>
                  </a:lnTo>
                  <a:lnTo>
                    <a:pt x="0" y="1114425"/>
                  </a:lnTo>
                  <a:lnTo>
                    <a:pt x="0" y="1123950"/>
                  </a:lnTo>
                  <a:lnTo>
                    <a:pt x="9525" y="1123950"/>
                  </a:lnTo>
                  <a:lnTo>
                    <a:pt x="1638300" y="1123950"/>
                  </a:lnTo>
                  <a:lnTo>
                    <a:pt x="1647825" y="1123950"/>
                  </a:lnTo>
                  <a:lnTo>
                    <a:pt x="1647825" y="1114425"/>
                  </a:lnTo>
                  <a:lnTo>
                    <a:pt x="1647825" y="0"/>
                  </a:lnTo>
                  <a:close/>
                </a:path>
              </a:pathLst>
            </a:custGeom>
            <a:solidFill>
              <a:srgbClr val="D0DAE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8029574" y="3587750"/>
            <a:ext cx="1628775" cy="88074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8270">
              <a:lnSpc>
                <a:spcPct val="100000"/>
              </a:lnSpc>
              <a:spcBef>
                <a:spcPts val="100"/>
              </a:spcBef>
            </a:pPr>
            <a:r>
              <a:rPr dirty="0" sz="1050" spc="-10" b="1">
                <a:solidFill>
                  <a:srgbClr val="BF382A"/>
                </a:solidFill>
                <a:latin typeface="Arial"/>
                <a:cs typeface="Arial"/>
              </a:rPr>
              <a:t>Zimmer</a:t>
            </a:r>
            <a:endParaRPr sz="1050">
              <a:latin typeface="Arial"/>
              <a:cs typeface="Arial"/>
            </a:endParaRPr>
          </a:p>
          <a:p>
            <a:pPr marL="128270">
              <a:lnSpc>
                <a:spcPct val="100000"/>
              </a:lnSpc>
              <a:spcBef>
                <a:spcPts val="15"/>
              </a:spcBef>
            </a:pPr>
            <a:r>
              <a:rPr dirty="0" sz="2400" spc="-50" b="1">
                <a:solidFill>
                  <a:srgbClr val="BF382A"/>
                </a:solidFill>
                <a:latin typeface="Arial"/>
                <a:cs typeface="Arial"/>
              </a:rPr>
              <a:t>2</a:t>
            </a:r>
            <a:endParaRPr sz="2400">
              <a:latin typeface="Arial"/>
              <a:cs typeface="Arial"/>
            </a:endParaRPr>
          </a:p>
          <a:p>
            <a:pPr marL="128270" marR="254635">
              <a:lnSpc>
                <a:spcPts val="1200"/>
              </a:lnSpc>
              <a:spcBef>
                <a:spcPts val="209"/>
              </a:spcBef>
            </a:pPr>
            <a:r>
              <a:rPr dirty="0" sz="1050">
                <a:solidFill>
                  <a:srgbClr val="545454"/>
                </a:solidFill>
                <a:latin typeface="Arial"/>
                <a:cs typeface="Arial"/>
              </a:rPr>
              <a:t>Demo</a:t>
            </a:r>
            <a:r>
              <a:rPr dirty="0" sz="1050" spc="-3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545454"/>
                </a:solidFill>
                <a:latin typeface="Arial"/>
                <a:cs typeface="Arial"/>
              </a:rPr>
              <a:t>units</a:t>
            </a:r>
            <a:r>
              <a:rPr dirty="0" sz="1050" spc="-2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545454"/>
                </a:solidFill>
                <a:latin typeface="Arial"/>
                <a:cs typeface="Arial"/>
              </a:rPr>
              <a:t>available nationally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9763124" y="3457575"/>
            <a:ext cx="1657350" cy="1123950"/>
            <a:chOff x="9763124" y="3457575"/>
            <a:chExt cx="1657350" cy="1123950"/>
          </a:xfrm>
        </p:grpSpPr>
        <p:sp>
          <p:nvSpPr>
            <p:cNvPr id="30" name="object 30"/>
            <p:cNvSpPr/>
            <p:nvPr/>
          </p:nvSpPr>
          <p:spPr>
            <a:xfrm>
              <a:off x="9763124" y="3457575"/>
              <a:ext cx="1657350" cy="38100"/>
            </a:xfrm>
            <a:custGeom>
              <a:avLst/>
              <a:gdLst/>
              <a:ahLst/>
              <a:cxnLst/>
              <a:rect l="l" t="t" r="r" b="b"/>
              <a:pathLst>
                <a:path w="1657350" h="38100">
                  <a:moveTo>
                    <a:pt x="16573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657349" y="0"/>
                  </a:lnTo>
                  <a:lnTo>
                    <a:pt x="1657349" y="38099"/>
                  </a:lnTo>
                  <a:close/>
                </a:path>
              </a:pathLst>
            </a:custGeom>
            <a:solidFill>
              <a:srgbClr val="1A794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9763112" y="3457587"/>
              <a:ext cx="1657350" cy="1123950"/>
            </a:xfrm>
            <a:custGeom>
              <a:avLst/>
              <a:gdLst/>
              <a:ahLst/>
              <a:cxnLst/>
              <a:rect l="l" t="t" r="r" b="b"/>
              <a:pathLst>
                <a:path w="1657350" h="1123950">
                  <a:moveTo>
                    <a:pt x="1657350" y="0"/>
                  </a:moveTo>
                  <a:lnTo>
                    <a:pt x="1647825" y="38100"/>
                  </a:lnTo>
                  <a:lnTo>
                    <a:pt x="1647825" y="1114425"/>
                  </a:lnTo>
                  <a:lnTo>
                    <a:pt x="9525" y="1114425"/>
                  </a:lnTo>
                  <a:lnTo>
                    <a:pt x="9525" y="38100"/>
                  </a:lnTo>
                  <a:lnTo>
                    <a:pt x="0" y="0"/>
                  </a:lnTo>
                  <a:lnTo>
                    <a:pt x="0" y="1114425"/>
                  </a:lnTo>
                  <a:lnTo>
                    <a:pt x="0" y="1123950"/>
                  </a:lnTo>
                  <a:lnTo>
                    <a:pt x="9525" y="1123950"/>
                  </a:lnTo>
                  <a:lnTo>
                    <a:pt x="1647825" y="1123950"/>
                  </a:lnTo>
                  <a:lnTo>
                    <a:pt x="1657350" y="1123950"/>
                  </a:lnTo>
                  <a:lnTo>
                    <a:pt x="1657350" y="1114425"/>
                  </a:lnTo>
                  <a:lnTo>
                    <a:pt x="1657350" y="0"/>
                  </a:lnTo>
                  <a:close/>
                </a:path>
              </a:pathLst>
            </a:custGeom>
            <a:solidFill>
              <a:srgbClr val="D0DAE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/>
          <p:cNvSpPr txBox="1"/>
          <p:nvPr/>
        </p:nvSpPr>
        <p:spPr>
          <a:xfrm>
            <a:off x="9772649" y="3587750"/>
            <a:ext cx="1638300" cy="88074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5255">
              <a:lnSpc>
                <a:spcPct val="100000"/>
              </a:lnSpc>
              <a:spcBef>
                <a:spcPts val="100"/>
              </a:spcBef>
            </a:pPr>
            <a:r>
              <a:rPr dirty="0" sz="1050" spc="-10" b="1">
                <a:solidFill>
                  <a:srgbClr val="1A794A"/>
                </a:solidFill>
                <a:latin typeface="Arial"/>
                <a:cs typeface="Arial"/>
              </a:rPr>
              <a:t>Competitors</a:t>
            </a:r>
            <a:endParaRPr sz="1050">
              <a:latin typeface="Arial"/>
              <a:cs typeface="Arial"/>
            </a:endParaRPr>
          </a:p>
          <a:p>
            <a:pPr marL="135255">
              <a:lnSpc>
                <a:spcPct val="100000"/>
              </a:lnSpc>
              <a:spcBef>
                <a:spcPts val="15"/>
              </a:spcBef>
            </a:pPr>
            <a:r>
              <a:rPr dirty="0" sz="2400" spc="-10" b="1">
                <a:solidFill>
                  <a:srgbClr val="1A794A"/>
                </a:solidFill>
                <a:latin typeface="Arial"/>
                <a:cs typeface="Arial"/>
              </a:rPr>
              <a:t>Regional</a:t>
            </a:r>
            <a:endParaRPr sz="2400">
              <a:latin typeface="Arial"/>
              <a:cs typeface="Arial"/>
            </a:endParaRPr>
          </a:p>
          <a:p>
            <a:pPr marL="135255" marR="345440">
              <a:lnSpc>
                <a:spcPts val="1200"/>
              </a:lnSpc>
              <a:spcBef>
                <a:spcPts val="209"/>
              </a:spcBef>
            </a:pPr>
            <a:r>
              <a:rPr dirty="0" sz="1050">
                <a:solidFill>
                  <a:srgbClr val="545454"/>
                </a:solidFill>
                <a:latin typeface="Arial"/>
                <a:cs typeface="Arial"/>
              </a:rPr>
              <a:t>Dedicated</a:t>
            </a:r>
            <a:r>
              <a:rPr dirty="0" sz="1050" spc="-3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545454"/>
                </a:solidFill>
                <a:latin typeface="Arial"/>
                <a:cs typeface="Arial"/>
              </a:rPr>
              <a:t>units</a:t>
            </a:r>
            <a:r>
              <a:rPr dirty="0" sz="1050" spc="-3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545454"/>
                </a:solidFill>
                <a:latin typeface="Arial"/>
                <a:cs typeface="Arial"/>
              </a:rPr>
              <a:t>per </a:t>
            </a:r>
            <a:r>
              <a:rPr dirty="0" sz="1050" spc="-10">
                <a:solidFill>
                  <a:srgbClr val="545454"/>
                </a:solidFill>
                <a:latin typeface="Arial"/>
                <a:cs typeface="Arial"/>
              </a:rPr>
              <a:t>region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09599" y="4400550"/>
            <a:ext cx="7000875" cy="1257300"/>
            <a:chOff x="609599" y="4400550"/>
            <a:chExt cx="7000875" cy="1257300"/>
          </a:xfrm>
        </p:grpSpPr>
        <p:sp>
          <p:nvSpPr>
            <p:cNvPr id="18" name="object 18"/>
            <p:cNvSpPr/>
            <p:nvPr/>
          </p:nvSpPr>
          <p:spPr>
            <a:xfrm>
              <a:off x="609599" y="4400550"/>
              <a:ext cx="7000875" cy="1257300"/>
            </a:xfrm>
            <a:custGeom>
              <a:avLst/>
              <a:gdLst/>
              <a:ahLst/>
              <a:cxnLst/>
              <a:rect l="l" t="t" r="r" b="b"/>
              <a:pathLst>
                <a:path w="7000875" h="1257300">
                  <a:moveTo>
                    <a:pt x="7000874" y="1257299"/>
                  </a:moveTo>
                  <a:lnTo>
                    <a:pt x="0" y="1257299"/>
                  </a:lnTo>
                  <a:lnTo>
                    <a:pt x="0" y="0"/>
                  </a:lnTo>
                  <a:lnTo>
                    <a:pt x="7000874" y="0"/>
                  </a:lnTo>
                  <a:lnTo>
                    <a:pt x="7000874" y="12572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609587" y="4400562"/>
              <a:ext cx="7000875" cy="1257300"/>
            </a:xfrm>
            <a:custGeom>
              <a:avLst/>
              <a:gdLst/>
              <a:ahLst/>
              <a:cxnLst/>
              <a:rect l="l" t="t" r="r" b="b"/>
              <a:pathLst>
                <a:path w="7000875" h="1257300">
                  <a:moveTo>
                    <a:pt x="7000875" y="0"/>
                  </a:moveTo>
                  <a:lnTo>
                    <a:pt x="6991350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6991350" y="9525"/>
                  </a:lnTo>
                  <a:lnTo>
                    <a:pt x="6991350" y="1247775"/>
                  </a:lnTo>
                  <a:lnTo>
                    <a:pt x="0" y="1247775"/>
                  </a:lnTo>
                  <a:lnTo>
                    <a:pt x="0" y="1257300"/>
                  </a:lnTo>
                  <a:lnTo>
                    <a:pt x="6991350" y="1257300"/>
                  </a:lnTo>
                  <a:lnTo>
                    <a:pt x="7000875" y="1257300"/>
                  </a:lnTo>
                  <a:lnTo>
                    <a:pt x="7000875" y="1247775"/>
                  </a:lnTo>
                  <a:lnTo>
                    <a:pt x="7000875" y="9525"/>
                  </a:lnTo>
                  <a:lnTo>
                    <a:pt x="7000875" y="0"/>
                  </a:lnTo>
                  <a:close/>
                </a:path>
              </a:pathLst>
            </a:custGeom>
            <a:solidFill>
              <a:srgbClr val="D0DA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609599" y="4400550"/>
              <a:ext cx="47625" cy="1257300"/>
            </a:xfrm>
            <a:custGeom>
              <a:avLst/>
              <a:gdLst/>
              <a:ahLst/>
              <a:cxnLst/>
              <a:rect l="l" t="t" r="r" b="b"/>
              <a:pathLst>
                <a:path w="47625" h="1257300">
                  <a:moveTo>
                    <a:pt x="0" y="1257299"/>
                  </a:moveTo>
                  <a:lnTo>
                    <a:pt x="0" y="0"/>
                  </a:lnTo>
                  <a:lnTo>
                    <a:pt x="47624" y="9524"/>
                  </a:lnTo>
                  <a:lnTo>
                    <a:pt x="47624" y="1247774"/>
                  </a:lnTo>
                  <a:lnTo>
                    <a:pt x="0" y="1257299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657224" y="4462145"/>
            <a:ext cx="6943725" cy="1000760"/>
          </a:xfrm>
          <a:prstGeom prst="rect">
            <a:avLst/>
          </a:prstGeom>
        </p:spPr>
        <p:txBody>
          <a:bodyPr wrap="square" lIns="0" tIns="81280" rIns="0" bIns="0" rtlCol="0" vert="horz">
            <a:spAutoFit/>
          </a:bodyPr>
          <a:lstStyle/>
          <a:p>
            <a:pPr algn="just" marL="171450">
              <a:lnSpc>
                <a:spcPct val="100000"/>
              </a:lnSpc>
              <a:spcBef>
                <a:spcPts val="640"/>
              </a:spcBef>
            </a:pP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Installation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Delays</a:t>
            </a:r>
            <a:r>
              <a:rPr dirty="0" sz="1350" spc="-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Add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to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Evaluation</a:t>
            </a:r>
            <a:r>
              <a:rPr dirty="0" sz="1350" spc="-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spc="-25" b="1">
                <a:solidFill>
                  <a:srgbClr val="003366"/>
                </a:solidFill>
                <a:latin typeface="Arial"/>
                <a:cs typeface="Arial"/>
              </a:rPr>
              <a:t>Gap</a:t>
            </a:r>
            <a:endParaRPr sz="1350">
              <a:latin typeface="Arial"/>
              <a:cs typeface="Arial"/>
            </a:endParaRPr>
          </a:p>
          <a:p>
            <a:pPr algn="just" marL="171450" marR="252729">
              <a:lnSpc>
                <a:spcPct val="125000"/>
              </a:lnSpc>
              <a:spcBef>
                <a:spcPts val="120"/>
              </a:spcBef>
            </a:pP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Each evaluation requires a 2-week installation window before a surgeon can assess the </a:t>
            </a:r>
            <a:r>
              <a:rPr dirty="0" sz="1200" spc="-10">
                <a:solidFill>
                  <a:srgbClr val="444444"/>
                </a:solidFill>
                <a:latin typeface="Arial"/>
                <a:cs typeface="Arial"/>
              </a:rPr>
              <a:t>system.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Combined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with the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demo machine queue,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deals are effectively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halted for months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— during </a:t>
            </a:r>
            <a:r>
              <a:rPr dirty="0" sz="1200" spc="-10">
                <a:solidFill>
                  <a:srgbClr val="444444"/>
                </a:solidFill>
                <a:latin typeface="Arial"/>
                <a:cs typeface="Arial"/>
              </a:rPr>
              <a:t>which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time competitor systems are already being </a:t>
            </a:r>
            <a:r>
              <a:rPr dirty="0" sz="1200" spc="-10">
                <a:solidFill>
                  <a:srgbClr val="444444"/>
                </a:solidFill>
                <a:latin typeface="Arial"/>
                <a:cs typeface="Arial"/>
              </a:rPr>
              <a:t>trialled.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7839074" y="4991100"/>
            <a:ext cx="3762375" cy="1228725"/>
            <a:chOff x="7839074" y="4991100"/>
            <a:chExt cx="3762375" cy="1228725"/>
          </a:xfrm>
        </p:grpSpPr>
        <p:sp>
          <p:nvSpPr>
            <p:cNvPr id="34" name="object 34"/>
            <p:cNvSpPr/>
            <p:nvPr/>
          </p:nvSpPr>
          <p:spPr>
            <a:xfrm>
              <a:off x="7839074" y="4991100"/>
              <a:ext cx="3762375" cy="1228725"/>
            </a:xfrm>
            <a:custGeom>
              <a:avLst/>
              <a:gdLst/>
              <a:ahLst/>
              <a:cxnLst/>
              <a:rect l="l" t="t" r="r" b="b"/>
              <a:pathLst>
                <a:path w="3762375" h="1228725">
                  <a:moveTo>
                    <a:pt x="3762374" y="1228724"/>
                  </a:moveTo>
                  <a:lnTo>
                    <a:pt x="0" y="1228724"/>
                  </a:lnTo>
                  <a:lnTo>
                    <a:pt x="0" y="0"/>
                  </a:lnTo>
                  <a:lnTo>
                    <a:pt x="3762374" y="0"/>
                  </a:lnTo>
                  <a:lnTo>
                    <a:pt x="3762374" y="12287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7839062" y="4991112"/>
              <a:ext cx="3762375" cy="1228725"/>
            </a:xfrm>
            <a:custGeom>
              <a:avLst/>
              <a:gdLst/>
              <a:ahLst/>
              <a:cxnLst/>
              <a:rect l="l" t="t" r="r" b="b"/>
              <a:pathLst>
                <a:path w="3762375" h="1228725">
                  <a:moveTo>
                    <a:pt x="3762375" y="0"/>
                  </a:moveTo>
                  <a:lnTo>
                    <a:pt x="3752850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3752850" y="9525"/>
                  </a:lnTo>
                  <a:lnTo>
                    <a:pt x="3752850" y="1219200"/>
                  </a:lnTo>
                  <a:lnTo>
                    <a:pt x="0" y="1219200"/>
                  </a:lnTo>
                  <a:lnTo>
                    <a:pt x="0" y="1228725"/>
                  </a:lnTo>
                  <a:lnTo>
                    <a:pt x="3752850" y="1228725"/>
                  </a:lnTo>
                  <a:lnTo>
                    <a:pt x="3762375" y="1228725"/>
                  </a:lnTo>
                  <a:lnTo>
                    <a:pt x="3762375" y="1219200"/>
                  </a:lnTo>
                  <a:lnTo>
                    <a:pt x="3762375" y="9525"/>
                  </a:lnTo>
                  <a:lnTo>
                    <a:pt x="3762375" y="0"/>
                  </a:lnTo>
                  <a:close/>
                </a:path>
              </a:pathLst>
            </a:custGeom>
            <a:solidFill>
              <a:srgbClr val="D0DA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7839074" y="4991100"/>
              <a:ext cx="47625" cy="1228725"/>
            </a:xfrm>
            <a:custGeom>
              <a:avLst/>
              <a:gdLst/>
              <a:ahLst/>
              <a:cxnLst/>
              <a:rect l="l" t="t" r="r" b="b"/>
              <a:pathLst>
                <a:path w="47625" h="1228725">
                  <a:moveTo>
                    <a:pt x="0" y="1228724"/>
                  </a:moveTo>
                  <a:lnTo>
                    <a:pt x="0" y="0"/>
                  </a:lnTo>
                  <a:lnTo>
                    <a:pt x="47624" y="9524"/>
                  </a:lnTo>
                  <a:lnTo>
                    <a:pt x="47624" y="1219199"/>
                  </a:lnTo>
                  <a:lnTo>
                    <a:pt x="0" y="1228724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/>
          <p:cNvSpPr txBox="1"/>
          <p:nvPr/>
        </p:nvSpPr>
        <p:spPr>
          <a:xfrm>
            <a:off x="7886699" y="5065792"/>
            <a:ext cx="3705225" cy="959485"/>
          </a:xfrm>
          <a:prstGeom prst="rect">
            <a:avLst/>
          </a:prstGeom>
        </p:spPr>
        <p:txBody>
          <a:bodyPr wrap="square" lIns="0" tIns="80645" rIns="0" bIns="0" rtlCol="0" vert="horz">
            <a:spAutoFit/>
          </a:bodyPr>
          <a:lstStyle/>
          <a:p>
            <a:pPr marL="166370">
              <a:lnSpc>
                <a:spcPct val="100000"/>
              </a:lnSpc>
              <a:spcBef>
                <a:spcPts val="635"/>
              </a:spcBef>
            </a:pPr>
            <a:r>
              <a:rPr dirty="0" sz="950" spc="70" b="1">
                <a:solidFill>
                  <a:srgbClr val="F0A500"/>
                </a:solidFill>
                <a:latin typeface="Arial"/>
                <a:cs typeface="Arial"/>
              </a:rPr>
              <a:t>FIELD</a:t>
            </a:r>
            <a:r>
              <a:rPr dirty="0" sz="950" spc="16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spc="60" b="1">
                <a:solidFill>
                  <a:srgbClr val="F0A500"/>
                </a:solidFill>
                <a:latin typeface="Arial"/>
                <a:cs typeface="Arial"/>
              </a:rPr>
              <a:t>VOICE</a:t>
            </a:r>
            <a:endParaRPr sz="950">
              <a:latin typeface="Arial"/>
              <a:cs typeface="Arial"/>
            </a:endParaRPr>
          </a:p>
          <a:p>
            <a:pPr marL="166370">
              <a:lnSpc>
                <a:spcPct val="100000"/>
              </a:lnSpc>
              <a:spcBef>
                <a:spcPts val="635"/>
              </a:spcBef>
            </a:pPr>
            <a:r>
              <a:rPr dirty="0" sz="1200" i="1">
                <a:solidFill>
                  <a:srgbClr val="333333"/>
                </a:solidFill>
                <a:latin typeface="Arial"/>
                <a:cs typeface="Arial"/>
              </a:rPr>
              <a:t>"Evaluation could not be done, deal got </a:t>
            </a:r>
            <a:r>
              <a:rPr dirty="0" sz="1200" spc="-10" i="1">
                <a:solidFill>
                  <a:srgbClr val="333333"/>
                </a:solidFill>
                <a:latin typeface="Arial"/>
                <a:cs typeface="Arial"/>
              </a:rPr>
              <a:t>halted.</a:t>
            </a:r>
            <a:endParaRPr sz="1200">
              <a:latin typeface="Arial"/>
              <a:cs typeface="Arial"/>
            </a:endParaRPr>
          </a:p>
          <a:p>
            <a:pPr marL="166370" marR="768985">
              <a:lnSpc>
                <a:spcPct val="125000"/>
              </a:lnSpc>
            </a:pPr>
            <a:r>
              <a:rPr dirty="0" sz="1200" i="1">
                <a:solidFill>
                  <a:srgbClr val="333333"/>
                </a:solidFill>
                <a:latin typeface="Arial"/>
                <a:cs typeface="Arial"/>
              </a:rPr>
              <a:t>Region-wide demo is not available </a:t>
            </a:r>
            <a:r>
              <a:rPr dirty="0" sz="1200" spc="-10" i="1">
                <a:solidFill>
                  <a:srgbClr val="333333"/>
                </a:solidFill>
                <a:latin typeface="Arial"/>
                <a:cs typeface="Arial"/>
              </a:rPr>
              <a:t>unlike competitors."</a:t>
            </a:r>
            <a:endParaRPr sz="1200"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76199" y="6581775"/>
            <a:ext cx="12058650" cy="9525"/>
          </a:xfrm>
          <a:custGeom>
            <a:avLst/>
            <a:gdLst/>
            <a:ahLst/>
            <a:cxnLst/>
            <a:rect l="l" t="t" r="r" b="b"/>
            <a:pathLst>
              <a:path w="12058650" h="9525">
                <a:moveTo>
                  <a:pt x="12058649" y="9524"/>
                </a:moveTo>
                <a:lnTo>
                  <a:pt x="0" y="9524"/>
                </a:lnTo>
                <a:lnTo>
                  <a:pt x="0" y="0"/>
                </a:lnTo>
                <a:lnTo>
                  <a:pt x="12058649" y="0"/>
                </a:lnTo>
                <a:lnTo>
                  <a:pt x="12058649" y="9524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 txBox="1"/>
          <p:nvPr/>
        </p:nvSpPr>
        <p:spPr>
          <a:xfrm>
            <a:off x="596899" y="6645675"/>
            <a:ext cx="5104130" cy="142875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Source: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Zimmer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Biomet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India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Primary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Field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Feedback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| ADGcatalyst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Strategic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Consulting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|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2026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|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8B8B8B"/>
                </a:solidFill>
                <a:latin typeface="Arial"/>
                <a:cs typeface="Arial"/>
              </a:rPr>
              <a:t>Confidential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6199" y="0"/>
            <a:ext cx="12058650" cy="1352550"/>
            <a:chOff x="76199" y="0"/>
            <a:chExt cx="12058650" cy="1352550"/>
          </a:xfrm>
        </p:grpSpPr>
        <p:sp>
          <p:nvSpPr>
            <p:cNvPr id="3" name="object 3"/>
            <p:cNvSpPr/>
            <p:nvPr/>
          </p:nvSpPr>
          <p:spPr>
            <a:xfrm>
              <a:off x="76199" y="0"/>
              <a:ext cx="12058650" cy="1352550"/>
            </a:xfrm>
            <a:custGeom>
              <a:avLst/>
              <a:gdLst/>
              <a:ahLst/>
              <a:cxnLst/>
              <a:rect l="l" t="t" r="r" b="b"/>
              <a:pathLst>
                <a:path w="12058650" h="1352550">
                  <a:moveTo>
                    <a:pt x="12058649" y="1352549"/>
                  </a:moveTo>
                  <a:lnTo>
                    <a:pt x="0" y="135254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135254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1314450"/>
              <a:ext cx="12058650" cy="38100"/>
            </a:xfrm>
            <a:custGeom>
              <a:avLst/>
              <a:gdLst/>
              <a:ahLst/>
              <a:cxnLst/>
              <a:rect l="l" t="t" r="r" b="b"/>
              <a:pathLst>
                <a:path w="12058650" h="38100">
                  <a:moveTo>
                    <a:pt x="120586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609599" y="228600"/>
            <a:ext cx="1428750" cy="219075"/>
          </a:xfrm>
          <a:prstGeom prst="rect">
            <a:avLst/>
          </a:prstGeom>
          <a:solidFill>
            <a:srgbClr val="BF382A"/>
          </a:solidFill>
        </p:spPr>
        <p:txBody>
          <a:bodyPr wrap="square" lIns="0" tIns="31750" rIns="0" bIns="0" rtlCol="0" vert="horz">
            <a:spAutoFit/>
          </a:bodyPr>
          <a:lstStyle/>
          <a:p>
            <a:pPr marL="133350">
              <a:lnSpc>
                <a:spcPct val="100000"/>
              </a:lnSpc>
              <a:spcBef>
                <a:spcPts val="250"/>
              </a:spcBef>
            </a:pPr>
            <a:r>
              <a:rPr dirty="0" sz="950" spc="75" b="1">
                <a:solidFill>
                  <a:srgbClr val="FFFFFF"/>
                </a:solidFill>
                <a:latin typeface="Arial"/>
                <a:cs typeface="Arial"/>
              </a:rPr>
              <a:t>PROBLEM</a:t>
            </a:r>
            <a:r>
              <a:rPr dirty="0" sz="950" spc="1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FFFFF"/>
                </a:solidFill>
                <a:latin typeface="Arial"/>
                <a:cs typeface="Arial"/>
              </a:rPr>
              <a:t>4</a:t>
            </a:r>
            <a:r>
              <a:rPr dirty="0" sz="950" spc="1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5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950" spc="1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-50" b="1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950">
              <a:latin typeface="Arial"/>
              <a:cs typeface="Arial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596899" y="350819"/>
            <a:ext cx="6624320" cy="789940"/>
          </a:xfrm>
          <a:prstGeom prst="rect"/>
        </p:spPr>
        <p:txBody>
          <a:bodyPr wrap="square" lIns="0" tIns="1060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dirty="0" sz="2850"/>
              <a:t>Service</a:t>
            </a:r>
            <a:r>
              <a:rPr dirty="0" sz="2850" spc="-60"/>
              <a:t> </a:t>
            </a:r>
            <a:r>
              <a:rPr dirty="0" sz="2850"/>
              <a:t>Failure</a:t>
            </a:r>
            <a:r>
              <a:rPr dirty="0" sz="2850" spc="-60"/>
              <a:t> </a:t>
            </a:r>
            <a:r>
              <a:rPr dirty="0" sz="2850"/>
              <a:t>&amp;</a:t>
            </a:r>
            <a:r>
              <a:rPr dirty="0" sz="2850" spc="-55"/>
              <a:t> </a:t>
            </a:r>
            <a:r>
              <a:rPr dirty="0" sz="2850"/>
              <a:t>Process</a:t>
            </a:r>
            <a:r>
              <a:rPr dirty="0" sz="2850" spc="-60"/>
              <a:t> </a:t>
            </a:r>
            <a:r>
              <a:rPr dirty="0" sz="2850" spc="-10"/>
              <a:t>Bottlenecks</a:t>
            </a:r>
            <a:endParaRPr sz="2850"/>
          </a:p>
          <a:p>
            <a:pPr marL="12700">
              <a:lnSpc>
                <a:spcPct val="100000"/>
              </a:lnSpc>
              <a:spcBef>
                <a:spcPts val="355"/>
              </a:spcBef>
            </a:pP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After-sales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service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collapse</a:t>
            </a:r>
            <a:r>
              <a:rPr dirty="0" sz="1250" spc="4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and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6x</a:t>
            </a:r>
            <a:r>
              <a:rPr dirty="0" sz="1250" spc="4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slower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processes</a:t>
            </a:r>
            <a:r>
              <a:rPr dirty="0" sz="1250" spc="4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are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the</a:t>
            </a:r>
            <a:r>
              <a:rPr dirty="0" sz="1250" spc="4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primary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reasons</a:t>
            </a:r>
            <a:r>
              <a:rPr dirty="0" sz="1250" spc="4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deals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are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spc="-20" b="0">
                <a:solidFill>
                  <a:srgbClr val="FEFEFE"/>
                </a:solidFill>
                <a:latin typeface="Arial"/>
                <a:cs typeface="Arial"/>
              </a:rPr>
              <a:t>lost</a:t>
            </a:r>
            <a:endParaRPr sz="125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09599" y="1581150"/>
            <a:ext cx="5381625" cy="1485900"/>
            <a:chOff x="609599" y="1581150"/>
            <a:chExt cx="5381625" cy="1485900"/>
          </a:xfrm>
        </p:grpSpPr>
        <p:sp>
          <p:nvSpPr>
            <p:cNvPr id="8" name="object 8"/>
            <p:cNvSpPr/>
            <p:nvPr/>
          </p:nvSpPr>
          <p:spPr>
            <a:xfrm>
              <a:off x="609599" y="1581150"/>
              <a:ext cx="5381625" cy="1485900"/>
            </a:xfrm>
            <a:custGeom>
              <a:avLst/>
              <a:gdLst/>
              <a:ahLst/>
              <a:cxnLst/>
              <a:rect l="l" t="t" r="r" b="b"/>
              <a:pathLst>
                <a:path w="5381625" h="1485900">
                  <a:moveTo>
                    <a:pt x="5381624" y="1485899"/>
                  </a:moveTo>
                  <a:lnTo>
                    <a:pt x="0" y="1485899"/>
                  </a:lnTo>
                  <a:lnTo>
                    <a:pt x="0" y="0"/>
                  </a:lnTo>
                  <a:lnTo>
                    <a:pt x="5381624" y="0"/>
                  </a:lnTo>
                  <a:lnTo>
                    <a:pt x="5381624" y="14858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09587" y="1581162"/>
              <a:ext cx="5381625" cy="1485900"/>
            </a:xfrm>
            <a:custGeom>
              <a:avLst/>
              <a:gdLst/>
              <a:ahLst/>
              <a:cxnLst/>
              <a:rect l="l" t="t" r="r" b="b"/>
              <a:pathLst>
                <a:path w="5381625" h="1485900">
                  <a:moveTo>
                    <a:pt x="5381625" y="0"/>
                  </a:moveTo>
                  <a:lnTo>
                    <a:pt x="5372100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5372100" y="9525"/>
                  </a:lnTo>
                  <a:lnTo>
                    <a:pt x="5372100" y="1476375"/>
                  </a:lnTo>
                  <a:lnTo>
                    <a:pt x="0" y="1476375"/>
                  </a:lnTo>
                  <a:lnTo>
                    <a:pt x="0" y="1485900"/>
                  </a:lnTo>
                  <a:lnTo>
                    <a:pt x="5372100" y="1485900"/>
                  </a:lnTo>
                  <a:lnTo>
                    <a:pt x="5381625" y="1485900"/>
                  </a:lnTo>
                  <a:lnTo>
                    <a:pt x="5381625" y="1476375"/>
                  </a:lnTo>
                  <a:lnTo>
                    <a:pt x="5381625" y="9525"/>
                  </a:lnTo>
                  <a:lnTo>
                    <a:pt x="5381625" y="0"/>
                  </a:lnTo>
                  <a:close/>
                </a:path>
              </a:pathLst>
            </a:custGeom>
            <a:solidFill>
              <a:srgbClr val="D0DA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09599" y="1581150"/>
              <a:ext cx="47625" cy="1485900"/>
            </a:xfrm>
            <a:custGeom>
              <a:avLst/>
              <a:gdLst/>
              <a:ahLst/>
              <a:cxnLst/>
              <a:rect l="l" t="t" r="r" b="b"/>
              <a:pathLst>
                <a:path w="47625" h="1485900">
                  <a:moveTo>
                    <a:pt x="0" y="1485899"/>
                  </a:moveTo>
                  <a:lnTo>
                    <a:pt x="0" y="0"/>
                  </a:lnTo>
                  <a:lnTo>
                    <a:pt x="47624" y="9524"/>
                  </a:lnTo>
                  <a:lnTo>
                    <a:pt x="47624" y="1476374"/>
                  </a:lnTo>
                  <a:lnTo>
                    <a:pt x="0" y="1485899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609599" y="3219450"/>
            <a:ext cx="5381625" cy="1485900"/>
            <a:chOff x="609599" y="3219450"/>
            <a:chExt cx="5381625" cy="1485900"/>
          </a:xfrm>
        </p:grpSpPr>
        <p:sp>
          <p:nvSpPr>
            <p:cNvPr id="12" name="object 12"/>
            <p:cNvSpPr/>
            <p:nvPr/>
          </p:nvSpPr>
          <p:spPr>
            <a:xfrm>
              <a:off x="609599" y="3219450"/>
              <a:ext cx="5381625" cy="1485900"/>
            </a:xfrm>
            <a:custGeom>
              <a:avLst/>
              <a:gdLst/>
              <a:ahLst/>
              <a:cxnLst/>
              <a:rect l="l" t="t" r="r" b="b"/>
              <a:pathLst>
                <a:path w="5381625" h="1485900">
                  <a:moveTo>
                    <a:pt x="5381624" y="1485899"/>
                  </a:moveTo>
                  <a:lnTo>
                    <a:pt x="0" y="1485899"/>
                  </a:lnTo>
                  <a:lnTo>
                    <a:pt x="0" y="0"/>
                  </a:lnTo>
                  <a:lnTo>
                    <a:pt x="5381624" y="0"/>
                  </a:lnTo>
                  <a:lnTo>
                    <a:pt x="5381624" y="14858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09587" y="3219462"/>
              <a:ext cx="5381625" cy="1485900"/>
            </a:xfrm>
            <a:custGeom>
              <a:avLst/>
              <a:gdLst/>
              <a:ahLst/>
              <a:cxnLst/>
              <a:rect l="l" t="t" r="r" b="b"/>
              <a:pathLst>
                <a:path w="5381625" h="1485900">
                  <a:moveTo>
                    <a:pt x="5381625" y="0"/>
                  </a:moveTo>
                  <a:lnTo>
                    <a:pt x="5372100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5372100" y="9525"/>
                  </a:lnTo>
                  <a:lnTo>
                    <a:pt x="5372100" y="1476375"/>
                  </a:lnTo>
                  <a:lnTo>
                    <a:pt x="0" y="1476375"/>
                  </a:lnTo>
                  <a:lnTo>
                    <a:pt x="0" y="1485900"/>
                  </a:lnTo>
                  <a:lnTo>
                    <a:pt x="5372100" y="1485900"/>
                  </a:lnTo>
                  <a:lnTo>
                    <a:pt x="5381625" y="1485900"/>
                  </a:lnTo>
                  <a:lnTo>
                    <a:pt x="5381625" y="1476375"/>
                  </a:lnTo>
                  <a:lnTo>
                    <a:pt x="5381625" y="9525"/>
                  </a:lnTo>
                  <a:lnTo>
                    <a:pt x="5381625" y="0"/>
                  </a:lnTo>
                  <a:close/>
                </a:path>
              </a:pathLst>
            </a:custGeom>
            <a:solidFill>
              <a:srgbClr val="D0DA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09599" y="3219450"/>
              <a:ext cx="47625" cy="1485900"/>
            </a:xfrm>
            <a:custGeom>
              <a:avLst/>
              <a:gdLst/>
              <a:ahLst/>
              <a:cxnLst/>
              <a:rect l="l" t="t" r="r" b="b"/>
              <a:pathLst>
                <a:path w="47625" h="1485900">
                  <a:moveTo>
                    <a:pt x="0" y="1485899"/>
                  </a:moveTo>
                  <a:lnTo>
                    <a:pt x="0" y="0"/>
                  </a:lnTo>
                  <a:lnTo>
                    <a:pt x="47624" y="9524"/>
                  </a:lnTo>
                  <a:lnTo>
                    <a:pt x="47624" y="1476374"/>
                  </a:lnTo>
                  <a:lnTo>
                    <a:pt x="0" y="1485899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/>
          <p:cNvGrpSpPr/>
          <p:nvPr/>
        </p:nvGrpSpPr>
        <p:grpSpPr>
          <a:xfrm>
            <a:off x="609599" y="4857750"/>
            <a:ext cx="5381625" cy="1485900"/>
            <a:chOff x="609599" y="4857750"/>
            <a:chExt cx="5381625" cy="1485900"/>
          </a:xfrm>
        </p:grpSpPr>
        <p:sp>
          <p:nvSpPr>
            <p:cNvPr id="16" name="object 16"/>
            <p:cNvSpPr/>
            <p:nvPr/>
          </p:nvSpPr>
          <p:spPr>
            <a:xfrm>
              <a:off x="609599" y="4857750"/>
              <a:ext cx="5381625" cy="1485900"/>
            </a:xfrm>
            <a:custGeom>
              <a:avLst/>
              <a:gdLst/>
              <a:ahLst/>
              <a:cxnLst/>
              <a:rect l="l" t="t" r="r" b="b"/>
              <a:pathLst>
                <a:path w="5381625" h="1485900">
                  <a:moveTo>
                    <a:pt x="5381624" y="1485899"/>
                  </a:moveTo>
                  <a:lnTo>
                    <a:pt x="0" y="1485899"/>
                  </a:lnTo>
                  <a:lnTo>
                    <a:pt x="0" y="0"/>
                  </a:lnTo>
                  <a:lnTo>
                    <a:pt x="5381624" y="0"/>
                  </a:lnTo>
                  <a:lnTo>
                    <a:pt x="5381624" y="14858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609587" y="4857762"/>
              <a:ext cx="5381625" cy="1485900"/>
            </a:xfrm>
            <a:custGeom>
              <a:avLst/>
              <a:gdLst/>
              <a:ahLst/>
              <a:cxnLst/>
              <a:rect l="l" t="t" r="r" b="b"/>
              <a:pathLst>
                <a:path w="5381625" h="1485900">
                  <a:moveTo>
                    <a:pt x="5381625" y="0"/>
                  </a:moveTo>
                  <a:lnTo>
                    <a:pt x="5372100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5372100" y="9525"/>
                  </a:lnTo>
                  <a:lnTo>
                    <a:pt x="5372100" y="1476362"/>
                  </a:lnTo>
                  <a:lnTo>
                    <a:pt x="0" y="1476362"/>
                  </a:lnTo>
                  <a:lnTo>
                    <a:pt x="0" y="1485887"/>
                  </a:lnTo>
                  <a:lnTo>
                    <a:pt x="5372100" y="1485887"/>
                  </a:lnTo>
                  <a:lnTo>
                    <a:pt x="5381625" y="1485887"/>
                  </a:lnTo>
                  <a:lnTo>
                    <a:pt x="5381625" y="1476362"/>
                  </a:lnTo>
                  <a:lnTo>
                    <a:pt x="5381625" y="9525"/>
                  </a:lnTo>
                  <a:lnTo>
                    <a:pt x="5381625" y="0"/>
                  </a:lnTo>
                  <a:close/>
                </a:path>
              </a:pathLst>
            </a:custGeom>
            <a:solidFill>
              <a:srgbClr val="D0DA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609599" y="4857750"/>
              <a:ext cx="47625" cy="1485900"/>
            </a:xfrm>
            <a:custGeom>
              <a:avLst/>
              <a:gdLst/>
              <a:ahLst/>
              <a:cxnLst/>
              <a:rect l="l" t="t" r="r" b="b"/>
              <a:pathLst>
                <a:path w="47625" h="1485900">
                  <a:moveTo>
                    <a:pt x="0" y="1485899"/>
                  </a:moveTo>
                  <a:lnTo>
                    <a:pt x="0" y="0"/>
                  </a:lnTo>
                  <a:lnTo>
                    <a:pt x="47624" y="9524"/>
                  </a:lnTo>
                  <a:lnTo>
                    <a:pt x="47624" y="1476374"/>
                  </a:lnTo>
                  <a:lnTo>
                    <a:pt x="0" y="1485899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>
            <a:spLocks noGrp="1"/>
          </p:cNvSpPr>
          <p:nvPr>
            <p:ph idx="2" sz="half"/>
          </p:nvPr>
        </p:nvSpPr>
        <p:spPr>
          <a:prstGeom prst="rect"/>
        </p:spPr>
        <p:txBody>
          <a:bodyPr wrap="square" lIns="0" tIns="81280" rIns="0" bIns="0" rtlCol="0" vert="horz">
            <a:spAutoFit/>
          </a:bodyPr>
          <a:lstStyle/>
          <a:p>
            <a:pPr marL="171450">
              <a:lnSpc>
                <a:spcPct val="100000"/>
              </a:lnSpc>
              <a:spcBef>
                <a:spcPts val="640"/>
              </a:spcBef>
            </a:pPr>
            <a:r>
              <a:rPr dirty="0"/>
              <a:t>Service</a:t>
            </a:r>
            <a:r>
              <a:rPr dirty="0" spc="-5"/>
              <a:t> </a:t>
            </a:r>
            <a:r>
              <a:rPr dirty="0"/>
              <a:t>Failure</a:t>
            </a:r>
            <a:r>
              <a:rPr dirty="0" spc="-5"/>
              <a:t> </a:t>
            </a:r>
            <a:r>
              <a:rPr dirty="0"/>
              <a:t>is the</a:t>
            </a:r>
            <a:r>
              <a:rPr dirty="0" spc="-5"/>
              <a:t> </a:t>
            </a:r>
            <a:r>
              <a:rPr dirty="0"/>
              <a:t>No.</a:t>
            </a:r>
            <a:r>
              <a:rPr dirty="0" spc="-5"/>
              <a:t> </a:t>
            </a:r>
            <a:r>
              <a:rPr dirty="0"/>
              <a:t>1 Deal</a:t>
            </a:r>
            <a:r>
              <a:rPr dirty="0" spc="-5"/>
              <a:t> </a:t>
            </a:r>
            <a:r>
              <a:rPr dirty="0" spc="-10"/>
              <a:t>Killer</a:t>
            </a:r>
          </a:p>
          <a:p>
            <a:pPr marL="171450" marR="172085">
              <a:lnSpc>
                <a:spcPct val="125000"/>
              </a:lnSpc>
              <a:spcBef>
                <a:spcPts val="120"/>
              </a:spcBef>
            </a:pP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Multiple respondents explicitly stated that deals were lost because of </a:t>
            </a:r>
            <a:r>
              <a:rPr dirty="0" sz="1200" spc="-20" b="0">
                <a:solidFill>
                  <a:srgbClr val="444444"/>
                </a:solidFill>
                <a:latin typeface="Arial"/>
                <a:cs typeface="Arial"/>
              </a:rPr>
              <a:t>poor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service. Max Healthcare has faced service issues for over a year — </a:t>
            </a:r>
            <a:r>
              <a:rPr dirty="0" sz="1200" spc="-25" b="0">
                <a:solidFill>
                  <a:srgbClr val="444444"/>
                </a:solidFill>
                <a:latin typeface="Arial"/>
                <a:cs typeface="Arial"/>
              </a:rPr>
              <a:t>no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resolution. Breakdowns without timely repair permanently </a:t>
            </a:r>
            <a:r>
              <a:rPr dirty="0" sz="1200" spc="-10" b="0">
                <a:solidFill>
                  <a:srgbClr val="444444"/>
                </a:solidFill>
                <a:latin typeface="Arial"/>
                <a:cs typeface="Arial"/>
              </a:rPr>
              <a:t>damage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relationships with high-value </a:t>
            </a:r>
            <a:r>
              <a:rPr dirty="0" sz="1200" spc="-10" b="0">
                <a:solidFill>
                  <a:srgbClr val="444444"/>
                </a:solidFill>
                <a:latin typeface="Arial"/>
                <a:cs typeface="Arial"/>
              </a:rPr>
              <a:t>accounts.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sz="1200">
              <a:latin typeface="Arial"/>
              <a:cs typeface="Arial"/>
            </a:endParaRPr>
          </a:p>
          <a:p>
            <a:pPr marL="171450">
              <a:lnSpc>
                <a:spcPct val="100000"/>
              </a:lnSpc>
            </a:pPr>
            <a:r>
              <a:rPr dirty="0"/>
              <a:t>Budget</a:t>
            </a:r>
            <a:r>
              <a:rPr dirty="0" spc="-25"/>
              <a:t> </a:t>
            </a:r>
            <a:r>
              <a:rPr dirty="0"/>
              <a:t>Not</a:t>
            </a:r>
            <a:r>
              <a:rPr dirty="0" spc="-75"/>
              <a:t> </a:t>
            </a:r>
            <a:r>
              <a:rPr dirty="0"/>
              <a:t>Allocated</a:t>
            </a:r>
            <a:r>
              <a:rPr dirty="0" spc="-25"/>
              <a:t> </a:t>
            </a:r>
            <a:r>
              <a:rPr dirty="0" spc="-10"/>
              <a:t>Regionally</a:t>
            </a:r>
          </a:p>
          <a:p>
            <a:pPr marL="171450" marR="282575">
              <a:lnSpc>
                <a:spcPct val="125000"/>
              </a:lnSpc>
              <a:spcBef>
                <a:spcPts val="120"/>
              </a:spcBef>
            </a:pP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There is no dedicated budget allocated at regional level for </a:t>
            </a:r>
            <a:r>
              <a:rPr dirty="0" sz="1200" spc="-20" b="0">
                <a:solidFill>
                  <a:srgbClr val="444444"/>
                </a:solidFill>
                <a:latin typeface="Arial"/>
                <a:cs typeface="Arial"/>
              </a:rPr>
              <a:t>ROSA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activities, seedings, or evaluations. Field teams cannot respond </a:t>
            </a:r>
            <a:r>
              <a:rPr dirty="0" sz="1200" spc="-25" b="0">
                <a:solidFill>
                  <a:srgbClr val="444444"/>
                </a:solidFill>
                <a:latin typeface="Arial"/>
                <a:cs typeface="Arial"/>
              </a:rPr>
              <a:t>to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opportunities without central approval — which adds further weeks to </a:t>
            </a:r>
            <a:r>
              <a:rPr dirty="0" sz="1200" spc="-25" b="0">
                <a:solidFill>
                  <a:srgbClr val="444444"/>
                </a:solidFill>
                <a:latin typeface="Arial"/>
                <a:cs typeface="Arial"/>
              </a:rPr>
              <a:t>an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already slow </a:t>
            </a:r>
            <a:r>
              <a:rPr dirty="0" sz="1200" spc="-10" b="0">
                <a:solidFill>
                  <a:srgbClr val="444444"/>
                </a:solidFill>
                <a:latin typeface="Arial"/>
                <a:cs typeface="Arial"/>
              </a:rPr>
              <a:t>process.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sz="1200">
              <a:latin typeface="Arial"/>
              <a:cs typeface="Arial"/>
            </a:endParaRPr>
          </a:p>
          <a:p>
            <a:pPr marL="171450">
              <a:lnSpc>
                <a:spcPct val="100000"/>
              </a:lnSpc>
            </a:pPr>
            <a:r>
              <a:rPr dirty="0"/>
              <a:t>Inventory Management </a:t>
            </a:r>
            <a:r>
              <a:rPr dirty="0" spc="-10"/>
              <a:t>Failure</a:t>
            </a:r>
          </a:p>
          <a:p>
            <a:pPr marL="171450" marR="274320">
              <a:lnSpc>
                <a:spcPct val="125000"/>
              </a:lnSpc>
              <a:spcBef>
                <a:spcPts val="120"/>
              </a:spcBef>
            </a:pP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THR</a:t>
            </a:r>
            <a:r>
              <a:rPr dirty="0" sz="1200" spc="-1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implant inventory runs out within 15 days of stocking new </a:t>
            </a:r>
            <a:r>
              <a:rPr dirty="0" sz="1200" spc="-10" b="0">
                <a:solidFill>
                  <a:srgbClr val="444444"/>
                </a:solidFill>
                <a:latin typeface="Arial"/>
                <a:cs typeface="Arial"/>
              </a:rPr>
              <a:t>products.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Recon teams cannot support customers requiring replacement </a:t>
            </a:r>
            <a:r>
              <a:rPr dirty="0" sz="1200" spc="-10" b="0">
                <a:solidFill>
                  <a:srgbClr val="444444"/>
                </a:solidFill>
                <a:latin typeface="Arial"/>
                <a:cs typeface="Arial"/>
              </a:rPr>
              <a:t>implants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mid-cycle.</a:t>
            </a:r>
            <a:r>
              <a:rPr dirty="0" sz="1200" spc="-2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This creates surgical schedule disruptions that damage </a:t>
            </a:r>
            <a:r>
              <a:rPr dirty="0" sz="1200" spc="-20" b="0">
                <a:solidFill>
                  <a:srgbClr val="444444"/>
                </a:solidFill>
                <a:latin typeface="Arial"/>
                <a:cs typeface="Arial"/>
              </a:rPr>
              <a:t>ZB's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reliability </a:t>
            </a:r>
            <a:r>
              <a:rPr dirty="0" sz="1200" spc="-10" b="0">
                <a:solidFill>
                  <a:srgbClr val="444444"/>
                </a:solidFill>
                <a:latin typeface="Arial"/>
                <a:cs typeface="Arial"/>
              </a:rPr>
              <a:t>reputation.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6219824" y="1581150"/>
            <a:ext cx="5381625" cy="1438275"/>
            <a:chOff x="6219824" y="1581150"/>
            <a:chExt cx="5381625" cy="1438275"/>
          </a:xfrm>
        </p:grpSpPr>
        <p:sp>
          <p:nvSpPr>
            <p:cNvPr id="21" name="object 21"/>
            <p:cNvSpPr/>
            <p:nvPr/>
          </p:nvSpPr>
          <p:spPr>
            <a:xfrm>
              <a:off x="6219824" y="1581150"/>
              <a:ext cx="5381625" cy="1438275"/>
            </a:xfrm>
            <a:custGeom>
              <a:avLst/>
              <a:gdLst/>
              <a:ahLst/>
              <a:cxnLst/>
              <a:rect l="l" t="t" r="r" b="b"/>
              <a:pathLst>
                <a:path w="5381625" h="1438275">
                  <a:moveTo>
                    <a:pt x="5381624" y="1438274"/>
                  </a:moveTo>
                  <a:lnTo>
                    <a:pt x="0" y="1438274"/>
                  </a:lnTo>
                  <a:lnTo>
                    <a:pt x="0" y="0"/>
                  </a:lnTo>
                  <a:lnTo>
                    <a:pt x="5381624" y="0"/>
                  </a:lnTo>
                  <a:lnTo>
                    <a:pt x="5381624" y="14382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6219824" y="1581150"/>
              <a:ext cx="5381625" cy="38100"/>
            </a:xfrm>
            <a:custGeom>
              <a:avLst/>
              <a:gdLst/>
              <a:ahLst/>
              <a:cxnLst/>
              <a:rect l="l" t="t" r="r" b="b"/>
              <a:pathLst>
                <a:path w="5381625" h="38100">
                  <a:moveTo>
                    <a:pt x="5381624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5381624" y="0"/>
                  </a:lnTo>
                  <a:lnTo>
                    <a:pt x="5381624" y="3809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6219812" y="1581162"/>
              <a:ext cx="5381625" cy="1438275"/>
            </a:xfrm>
            <a:custGeom>
              <a:avLst/>
              <a:gdLst/>
              <a:ahLst/>
              <a:cxnLst/>
              <a:rect l="l" t="t" r="r" b="b"/>
              <a:pathLst>
                <a:path w="5381625" h="1438275">
                  <a:moveTo>
                    <a:pt x="5381625" y="0"/>
                  </a:moveTo>
                  <a:lnTo>
                    <a:pt x="5372100" y="38100"/>
                  </a:lnTo>
                  <a:lnTo>
                    <a:pt x="5372100" y="1428750"/>
                  </a:lnTo>
                  <a:lnTo>
                    <a:pt x="9525" y="1428750"/>
                  </a:lnTo>
                  <a:lnTo>
                    <a:pt x="9525" y="38100"/>
                  </a:lnTo>
                  <a:lnTo>
                    <a:pt x="0" y="0"/>
                  </a:lnTo>
                  <a:lnTo>
                    <a:pt x="0" y="1428750"/>
                  </a:lnTo>
                  <a:lnTo>
                    <a:pt x="0" y="1438275"/>
                  </a:lnTo>
                  <a:lnTo>
                    <a:pt x="9525" y="1438275"/>
                  </a:lnTo>
                  <a:lnTo>
                    <a:pt x="5372100" y="1438275"/>
                  </a:lnTo>
                  <a:lnTo>
                    <a:pt x="5381625" y="1438275"/>
                  </a:lnTo>
                  <a:lnTo>
                    <a:pt x="5381625" y="1428750"/>
                  </a:lnTo>
                  <a:lnTo>
                    <a:pt x="5381625" y="0"/>
                  </a:lnTo>
                  <a:close/>
                </a:path>
              </a:pathLst>
            </a:custGeom>
            <a:solidFill>
              <a:srgbClr val="D0DAE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6400799" y="1739900"/>
            <a:ext cx="2574290" cy="5702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Process</a:t>
            </a:r>
            <a:r>
              <a:rPr dirty="0" sz="1250" spc="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Turnaround</a:t>
            </a:r>
            <a:r>
              <a:rPr dirty="0" sz="1250" spc="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spc="-10" b="1">
                <a:solidFill>
                  <a:srgbClr val="003366"/>
                </a:solidFill>
                <a:latin typeface="Arial"/>
                <a:cs typeface="Arial"/>
              </a:rPr>
              <a:t>Comparison</a:t>
            </a:r>
            <a:endParaRPr sz="1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325"/>
              </a:spcBef>
            </a:pPr>
            <a:r>
              <a:rPr dirty="0" sz="1200" spc="-10" b="1">
                <a:solidFill>
                  <a:srgbClr val="1A794A"/>
                </a:solidFill>
                <a:latin typeface="Arial"/>
                <a:cs typeface="Arial"/>
              </a:rPr>
              <a:t>Competitors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7677149" y="2095500"/>
            <a:ext cx="2847975" cy="647700"/>
            <a:chOff x="7677149" y="2095500"/>
            <a:chExt cx="2847975" cy="647700"/>
          </a:xfrm>
        </p:grpSpPr>
        <p:sp>
          <p:nvSpPr>
            <p:cNvPr id="26" name="object 26"/>
            <p:cNvSpPr/>
            <p:nvPr/>
          </p:nvSpPr>
          <p:spPr>
            <a:xfrm>
              <a:off x="8105774" y="2095500"/>
              <a:ext cx="2419350" cy="266700"/>
            </a:xfrm>
            <a:custGeom>
              <a:avLst/>
              <a:gdLst/>
              <a:ahLst/>
              <a:cxnLst/>
              <a:rect l="l" t="t" r="r" b="b"/>
              <a:pathLst>
                <a:path w="2419350" h="266700">
                  <a:moveTo>
                    <a:pt x="0" y="266699"/>
                  </a:moveTo>
                  <a:lnTo>
                    <a:pt x="2419349" y="266699"/>
                  </a:lnTo>
                  <a:lnTo>
                    <a:pt x="2419349" y="0"/>
                  </a:lnTo>
                  <a:lnTo>
                    <a:pt x="0" y="0"/>
                  </a:lnTo>
                  <a:lnTo>
                    <a:pt x="0" y="266699"/>
                  </a:lnTo>
                  <a:close/>
                </a:path>
              </a:pathLst>
            </a:custGeom>
            <a:solidFill>
              <a:srgbClr val="ECF1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7677149" y="2095500"/>
              <a:ext cx="428625" cy="266700"/>
            </a:xfrm>
            <a:custGeom>
              <a:avLst/>
              <a:gdLst/>
              <a:ahLst/>
              <a:cxnLst/>
              <a:rect l="l" t="t" r="r" b="b"/>
              <a:pathLst>
                <a:path w="428625" h="266700">
                  <a:moveTo>
                    <a:pt x="428624" y="266699"/>
                  </a:moveTo>
                  <a:lnTo>
                    <a:pt x="0" y="266699"/>
                  </a:lnTo>
                  <a:lnTo>
                    <a:pt x="0" y="0"/>
                  </a:lnTo>
                  <a:lnTo>
                    <a:pt x="428624" y="0"/>
                  </a:lnTo>
                  <a:lnTo>
                    <a:pt x="428624" y="266699"/>
                  </a:lnTo>
                  <a:close/>
                </a:path>
              </a:pathLst>
            </a:custGeom>
            <a:solidFill>
              <a:srgbClr val="1A794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7677149" y="2476500"/>
              <a:ext cx="2847975" cy="266700"/>
            </a:xfrm>
            <a:custGeom>
              <a:avLst/>
              <a:gdLst/>
              <a:ahLst/>
              <a:cxnLst/>
              <a:rect l="l" t="t" r="r" b="b"/>
              <a:pathLst>
                <a:path w="2847975" h="266700">
                  <a:moveTo>
                    <a:pt x="2847974" y="266699"/>
                  </a:moveTo>
                  <a:lnTo>
                    <a:pt x="0" y="266699"/>
                  </a:lnTo>
                  <a:lnTo>
                    <a:pt x="0" y="0"/>
                  </a:lnTo>
                  <a:lnTo>
                    <a:pt x="2847974" y="0"/>
                  </a:lnTo>
                  <a:lnTo>
                    <a:pt x="2847974" y="266699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/>
          <p:nvPr/>
        </p:nvSpPr>
        <p:spPr>
          <a:xfrm>
            <a:off x="10867577" y="2101850"/>
            <a:ext cx="56578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350" b="1">
                <a:solidFill>
                  <a:srgbClr val="1A794A"/>
                </a:solidFill>
                <a:latin typeface="Arial"/>
                <a:cs typeface="Arial"/>
              </a:rPr>
              <a:t>3 </a:t>
            </a:r>
            <a:r>
              <a:rPr dirty="0" sz="1350" spc="-20" b="1">
                <a:solidFill>
                  <a:srgbClr val="1A794A"/>
                </a:solidFill>
                <a:latin typeface="Arial"/>
                <a:cs typeface="Arial"/>
              </a:rPr>
              <a:t>Days</a:t>
            </a:r>
            <a:endParaRPr sz="13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400799" y="2482850"/>
            <a:ext cx="5632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BF382A"/>
                </a:solidFill>
                <a:latin typeface="Arial"/>
                <a:cs typeface="Arial"/>
              </a:rPr>
              <a:t>Zimmer</a:t>
            </a:r>
            <a:endParaRPr sz="12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772178" y="2482850"/>
            <a:ext cx="66103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350" b="1">
                <a:solidFill>
                  <a:srgbClr val="BF382A"/>
                </a:solidFill>
                <a:latin typeface="Arial"/>
                <a:cs typeface="Arial"/>
              </a:rPr>
              <a:t>20 </a:t>
            </a:r>
            <a:r>
              <a:rPr dirty="0" sz="1350" spc="-20" b="1">
                <a:solidFill>
                  <a:srgbClr val="BF382A"/>
                </a:solidFill>
                <a:latin typeface="Arial"/>
                <a:cs typeface="Arial"/>
              </a:rPr>
              <a:t>Days</a:t>
            </a:r>
            <a:endParaRPr sz="135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6219824" y="3171825"/>
            <a:ext cx="5381625" cy="1000125"/>
            <a:chOff x="6219824" y="3171825"/>
            <a:chExt cx="5381625" cy="1000125"/>
          </a:xfrm>
        </p:grpSpPr>
        <p:sp>
          <p:nvSpPr>
            <p:cNvPr id="33" name="object 33"/>
            <p:cNvSpPr/>
            <p:nvPr/>
          </p:nvSpPr>
          <p:spPr>
            <a:xfrm>
              <a:off x="6219824" y="3171825"/>
              <a:ext cx="5381625" cy="1000125"/>
            </a:xfrm>
            <a:custGeom>
              <a:avLst/>
              <a:gdLst/>
              <a:ahLst/>
              <a:cxnLst/>
              <a:rect l="l" t="t" r="r" b="b"/>
              <a:pathLst>
                <a:path w="5381625" h="1000125">
                  <a:moveTo>
                    <a:pt x="5381624" y="1000124"/>
                  </a:moveTo>
                  <a:lnTo>
                    <a:pt x="0" y="1000124"/>
                  </a:lnTo>
                  <a:lnTo>
                    <a:pt x="0" y="0"/>
                  </a:lnTo>
                  <a:lnTo>
                    <a:pt x="5381624" y="0"/>
                  </a:lnTo>
                  <a:lnTo>
                    <a:pt x="5381624" y="10001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6219812" y="3171837"/>
              <a:ext cx="5381625" cy="1000125"/>
            </a:xfrm>
            <a:custGeom>
              <a:avLst/>
              <a:gdLst/>
              <a:ahLst/>
              <a:cxnLst/>
              <a:rect l="l" t="t" r="r" b="b"/>
              <a:pathLst>
                <a:path w="5381625" h="1000125">
                  <a:moveTo>
                    <a:pt x="5381625" y="0"/>
                  </a:moveTo>
                  <a:lnTo>
                    <a:pt x="5372100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5372100" y="9525"/>
                  </a:lnTo>
                  <a:lnTo>
                    <a:pt x="5372100" y="990600"/>
                  </a:lnTo>
                  <a:lnTo>
                    <a:pt x="0" y="990600"/>
                  </a:lnTo>
                  <a:lnTo>
                    <a:pt x="0" y="1000125"/>
                  </a:lnTo>
                  <a:lnTo>
                    <a:pt x="5372100" y="1000125"/>
                  </a:lnTo>
                  <a:lnTo>
                    <a:pt x="5381625" y="1000125"/>
                  </a:lnTo>
                  <a:lnTo>
                    <a:pt x="5381625" y="990600"/>
                  </a:lnTo>
                  <a:lnTo>
                    <a:pt x="5381625" y="9525"/>
                  </a:lnTo>
                  <a:lnTo>
                    <a:pt x="5381625" y="0"/>
                  </a:lnTo>
                  <a:close/>
                </a:path>
              </a:pathLst>
            </a:custGeom>
            <a:solidFill>
              <a:srgbClr val="D0DA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6219824" y="3171825"/>
              <a:ext cx="47625" cy="1000125"/>
            </a:xfrm>
            <a:custGeom>
              <a:avLst/>
              <a:gdLst/>
              <a:ahLst/>
              <a:cxnLst/>
              <a:rect l="l" t="t" r="r" b="b"/>
              <a:pathLst>
                <a:path w="47625" h="1000125">
                  <a:moveTo>
                    <a:pt x="0" y="1000124"/>
                  </a:moveTo>
                  <a:lnTo>
                    <a:pt x="0" y="0"/>
                  </a:lnTo>
                  <a:lnTo>
                    <a:pt x="47624" y="9524"/>
                  </a:lnTo>
                  <a:lnTo>
                    <a:pt x="47624" y="990599"/>
                  </a:lnTo>
                  <a:lnTo>
                    <a:pt x="0" y="1000124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/>
          <p:cNvSpPr txBox="1"/>
          <p:nvPr/>
        </p:nvSpPr>
        <p:spPr>
          <a:xfrm>
            <a:off x="6267449" y="3246517"/>
            <a:ext cx="5324475" cy="730885"/>
          </a:xfrm>
          <a:prstGeom prst="rect">
            <a:avLst/>
          </a:prstGeom>
        </p:spPr>
        <p:txBody>
          <a:bodyPr wrap="square" lIns="0" tIns="80645" rIns="0" bIns="0" rtlCol="0" vert="horz">
            <a:spAutoFit/>
          </a:bodyPr>
          <a:lstStyle/>
          <a:p>
            <a:pPr marL="171450">
              <a:lnSpc>
                <a:spcPct val="100000"/>
              </a:lnSpc>
              <a:spcBef>
                <a:spcPts val="635"/>
              </a:spcBef>
            </a:pPr>
            <a:r>
              <a:rPr dirty="0" sz="950" spc="70" b="1">
                <a:solidFill>
                  <a:srgbClr val="F0A500"/>
                </a:solidFill>
                <a:latin typeface="Arial"/>
                <a:cs typeface="Arial"/>
              </a:rPr>
              <a:t>FIELD</a:t>
            </a:r>
            <a:r>
              <a:rPr dirty="0" sz="950" spc="16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spc="60" b="1">
                <a:solidFill>
                  <a:srgbClr val="F0A500"/>
                </a:solidFill>
                <a:latin typeface="Arial"/>
                <a:cs typeface="Arial"/>
              </a:rPr>
              <a:t>VOICE</a:t>
            </a:r>
            <a:endParaRPr sz="950">
              <a:latin typeface="Arial"/>
              <a:cs typeface="Arial"/>
            </a:endParaRPr>
          </a:p>
          <a:p>
            <a:pPr marL="171450" marR="398145">
              <a:lnSpc>
                <a:spcPct val="125000"/>
              </a:lnSpc>
              <a:spcBef>
                <a:spcPts val="275"/>
              </a:spcBef>
            </a:pPr>
            <a:r>
              <a:rPr dirty="0" sz="1200" i="1">
                <a:solidFill>
                  <a:srgbClr val="333333"/>
                </a:solidFill>
                <a:latin typeface="Arial"/>
                <a:cs typeface="Arial"/>
              </a:rPr>
              <a:t>"Lack of service is the major reason for getting deals lost. The deal </a:t>
            </a:r>
            <a:r>
              <a:rPr dirty="0" sz="1200" spc="-25" i="1">
                <a:solidFill>
                  <a:srgbClr val="333333"/>
                </a:solidFill>
                <a:latin typeface="Arial"/>
                <a:cs typeface="Arial"/>
              </a:rPr>
              <a:t>got </a:t>
            </a:r>
            <a:r>
              <a:rPr dirty="0" sz="1200" i="1">
                <a:solidFill>
                  <a:srgbClr val="333333"/>
                </a:solidFill>
                <a:latin typeface="Arial"/>
                <a:cs typeface="Arial"/>
              </a:rPr>
              <a:t>lost because of poor </a:t>
            </a:r>
            <a:r>
              <a:rPr dirty="0" sz="1200" spc="-10" i="1">
                <a:solidFill>
                  <a:srgbClr val="333333"/>
                </a:solidFill>
                <a:latin typeface="Arial"/>
                <a:cs typeface="Arial"/>
              </a:rPr>
              <a:t>service."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6219824" y="4324350"/>
            <a:ext cx="5381625" cy="1000125"/>
            <a:chOff x="6219824" y="4324350"/>
            <a:chExt cx="5381625" cy="1000125"/>
          </a:xfrm>
        </p:grpSpPr>
        <p:sp>
          <p:nvSpPr>
            <p:cNvPr id="38" name="object 38"/>
            <p:cNvSpPr/>
            <p:nvPr/>
          </p:nvSpPr>
          <p:spPr>
            <a:xfrm>
              <a:off x="6219824" y="4324350"/>
              <a:ext cx="5381625" cy="1000125"/>
            </a:xfrm>
            <a:custGeom>
              <a:avLst/>
              <a:gdLst/>
              <a:ahLst/>
              <a:cxnLst/>
              <a:rect l="l" t="t" r="r" b="b"/>
              <a:pathLst>
                <a:path w="5381625" h="1000125">
                  <a:moveTo>
                    <a:pt x="5381624" y="1000124"/>
                  </a:moveTo>
                  <a:lnTo>
                    <a:pt x="0" y="1000124"/>
                  </a:lnTo>
                  <a:lnTo>
                    <a:pt x="0" y="0"/>
                  </a:lnTo>
                  <a:lnTo>
                    <a:pt x="5381624" y="0"/>
                  </a:lnTo>
                  <a:lnTo>
                    <a:pt x="5381624" y="10001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6219812" y="4324362"/>
              <a:ext cx="5381625" cy="1000125"/>
            </a:xfrm>
            <a:custGeom>
              <a:avLst/>
              <a:gdLst/>
              <a:ahLst/>
              <a:cxnLst/>
              <a:rect l="l" t="t" r="r" b="b"/>
              <a:pathLst>
                <a:path w="5381625" h="1000125">
                  <a:moveTo>
                    <a:pt x="5381625" y="0"/>
                  </a:moveTo>
                  <a:lnTo>
                    <a:pt x="5372100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5372100" y="9525"/>
                  </a:lnTo>
                  <a:lnTo>
                    <a:pt x="5372100" y="990600"/>
                  </a:lnTo>
                  <a:lnTo>
                    <a:pt x="0" y="990600"/>
                  </a:lnTo>
                  <a:lnTo>
                    <a:pt x="0" y="1000125"/>
                  </a:lnTo>
                  <a:lnTo>
                    <a:pt x="5372100" y="1000125"/>
                  </a:lnTo>
                  <a:lnTo>
                    <a:pt x="5381625" y="1000125"/>
                  </a:lnTo>
                  <a:lnTo>
                    <a:pt x="5381625" y="990600"/>
                  </a:lnTo>
                  <a:lnTo>
                    <a:pt x="5381625" y="9525"/>
                  </a:lnTo>
                  <a:lnTo>
                    <a:pt x="5381625" y="0"/>
                  </a:lnTo>
                  <a:close/>
                </a:path>
              </a:pathLst>
            </a:custGeom>
            <a:solidFill>
              <a:srgbClr val="D0DA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6219824" y="4324350"/>
              <a:ext cx="47625" cy="1000125"/>
            </a:xfrm>
            <a:custGeom>
              <a:avLst/>
              <a:gdLst/>
              <a:ahLst/>
              <a:cxnLst/>
              <a:rect l="l" t="t" r="r" b="b"/>
              <a:pathLst>
                <a:path w="47625" h="1000125">
                  <a:moveTo>
                    <a:pt x="0" y="1000124"/>
                  </a:moveTo>
                  <a:lnTo>
                    <a:pt x="0" y="0"/>
                  </a:lnTo>
                  <a:lnTo>
                    <a:pt x="47624" y="9524"/>
                  </a:lnTo>
                  <a:lnTo>
                    <a:pt x="47624" y="990599"/>
                  </a:lnTo>
                  <a:lnTo>
                    <a:pt x="0" y="1000124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/>
          <p:cNvSpPr txBox="1"/>
          <p:nvPr/>
        </p:nvSpPr>
        <p:spPr>
          <a:xfrm>
            <a:off x="6267449" y="4399042"/>
            <a:ext cx="5324475" cy="730885"/>
          </a:xfrm>
          <a:prstGeom prst="rect">
            <a:avLst/>
          </a:prstGeom>
        </p:spPr>
        <p:txBody>
          <a:bodyPr wrap="square" lIns="0" tIns="80645" rIns="0" bIns="0" rtlCol="0" vert="horz">
            <a:spAutoFit/>
          </a:bodyPr>
          <a:lstStyle/>
          <a:p>
            <a:pPr marL="171450">
              <a:lnSpc>
                <a:spcPct val="100000"/>
              </a:lnSpc>
              <a:spcBef>
                <a:spcPts val="635"/>
              </a:spcBef>
            </a:pPr>
            <a:r>
              <a:rPr dirty="0" sz="950" spc="70" b="1">
                <a:solidFill>
                  <a:srgbClr val="F0A500"/>
                </a:solidFill>
                <a:latin typeface="Arial"/>
                <a:cs typeface="Arial"/>
              </a:rPr>
              <a:t>FIELD</a:t>
            </a:r>
            <a:r>
              <a:rPr dirty="0" sz="950" spc="16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spc="60" b="1">
                <a:solidFill>
                  <a:srgbClr val="F0A500"/>
                </a:solidFill>
                <a:latin typeface="Arial"/>
                <a:cs typeface="Arial"/>
              </a:rPr>
              <a:t>VOICE</a:t>
            </a:r>
            <a:endParaRPr sz="950">
              <a:latin typeface="Arial"/>
              <a:cs typeface="Arial"/>
            </a:endParaRPr>
          </a:p>
          <a:p>
            <a:pPr marL="171450" marR="423545">
              <a:lnSpc>
                <a:spcPct val="125000"/>
              </a:lnSpc>
              <a:spcBef>
                <a:spcPts val="275"/>
              </a:spcBef>
            </a:pPr>
            <a:r>
              <a:rPr dirty="0" sz="1200" i="1">
                <a:solidFill>
                  <a:srgbClr val="333333"/>
                </a:solidFill>
                <a:latin typeface="Arial"/>
                <a:cs typeface="Arial"/>
              </a:rPr>
              <a:t>"Competitors</a:t>
            </a:r>
            <a:r>
              <a:rPr dirty="0" sz="1200" spc="-10" i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i="1">
                <a:solidFill>
                  <a:srgbClr val="333333"/>
                </a:solidFill>
                <a:latin typeface="Arial"/>
                <a:cs typeface="Arial"/>
              </a:rPr>
              <a:t>have a 3-day turnaround. Zimmer — 20 days. </a:t>
            </a:r>
            <a:r>
              <a:rPr dirty="0" sz="1200" spc="-10" i="1">
                <a:solidFill>
                  <a:srgbClr val="333333"/>
                </a:solidFill>
                <a:latin typeface="Arial"/>
                <a:cs typeface="Arial"/>
              </a:rPr>
              <a:t>Dedicated </a:t>
            </a:r>
            <a:r>
              <a:rPr dirty="0" sz="1200" i="1">
                <a:solidFill>
                  <a:srgbClr val="333333"/>
                </a:solidFill>
                <a:latin typeface="Arial"/>
                <a:cs typeface="Arial"/>
              </a:rPr>
              <a:t>budget needs to be allocated in the </a:t>
            </a:r>
            <a:r>
              <a:rPr dirty="0" sz="1200" spc="-10" i="1">
                <a:solidFill>
                  <a:srgbClr val="333333"/>
                </a:solidFill>
                <a:latin typeface="Arial"/>
                <a:cs typeface="Arial"/>
              </a:rPr>
              <a:t>regions."</a:t>
            </a:r>
            <a:endParaRPr sz="1200"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76199" y="6581775"/>
            <a:ext cx="12058650" cy="9525"/>
          </a:xfrm>
          <a:custGeom>
            <a:avLst/>
            <a:gdLst/>
            <a:ahLst/>
            <a:cxnLst/>
            <a:rect l="l" t="t" r="r" b="b"/>
            <a:pathLst>
              <a:path w="12058650" h="9525">
                <a:moveTo>
                  <a:pt x="12058649" y="9524"/>
                </a:moveTo>
                <a:lnTo>
                  <a:pt x="0" y="9524"/>
                </a:lnTo>
                <a:lnTo>
                  <a:pt x="0" y="0"/>
                </a:lnTo>
                <a:lnTo>
                  <a:pt x="12058649" y="0"/>
                </a:lnTo>
                <a:lnTo>
                  <a:pt x="12058649" y="9524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 txBox="1"/>
          <p:nvPr/>
        </p:nvSpPr>
        <p:spPr>
          <a:xfrm>
            <a:off x="596899" y="6645675"/>
            <a:ext cx="5104130" cy="142875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Source: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Zimmer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Biomet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India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Primary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Field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Feedback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| ADGcatalyst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Strategic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Consulting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|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2026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|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8B8B8B"/>
                </a:solidFill>
                <a:latin typeface="Arial"/>
                <a:cs typeface="Arial"/>
              </a:rPr>
              <a:t>Confidential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6199" y="0"/>
            <a:ext cx="12058650" cy="1352550"/>
            <a:chOff x="76199" y="0"/>
            <a:chExt cx="12058650" cy="1352550"/>
          </a:xfrm>
        </p:grpSpPr>
        <p:sp>
          <p:nvSpPr>
            <p:cNvPr id="3" name="object 3"/>
            <p:cNvSpPr/>
            <p:nvPr/>
          </p:nvSpPr>
          <p:spPr>
            <a:xfrm>
              <a:off x="76199" y="0"/>
              <a:ext cx="12058650" cy="1352550"/>
            </a:xfrm>
            <a:custGeom>
              <a:avLst/>
              <a:gdLst/>
              <a:ahLst/>
              <a:cxnLst/>
              <a:rect l="l" t="t" r="r" b="b"/>
              <a:pathLst>
                <a:path w="12058650" h="1352550">
                  <a:moveTo>
                    <a:pt x="12058649" y="1352549"/>
                  </a:moveTo>
                  <a:lnTo>
                    <a:pt x="0" y="135254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135254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1314450"/>
              <a:ext cx="12058650" cy="38100"/>
            </a:xfrm>
            <a:custGeom>
              <a:avLst/>
              <a:gdLst/>
              <a:ahLst/>
              <a:cxnLst/>
              <a:rect l="l" t="t" r="r" b="b"/>
              <a:pathLst>
                <a:path w="12058650" h="38100">
                  <a:moveTo>
                    <a:pt x="120586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609599" y="228600"/>
            <a:ext cx="1428750" cy="219075"/>
          </a:xfrm>
          <a:prstGeom prst="rect">
            <a:avLst/>
          </a:prstGeom>
          <a:solidFill>
            <a:srgbClr val="BF382A"/>
          </a:solidFill>
        </p:spPr>
        <p:txBody>
          <a:bodyPr wrap="square" lIns="0" tIns="31750" rIns="0" bIns="0" rtlCol="0" vert="horz">
            <a:spAutoFit/>
          </a:bodyPr>
          <a:lstStyle/>
          <a:p>
            <a:pPr marL="133350">
              <a:lnSpc>
                <a:spcPct val="100000"/>
              </a:lnSpc>
              <a:spcBef>
                <a:spcPts val="250"/>
              </a:spcBef>
            </a:pPr>
            <a:r>
              <a:rPr dirty="0" sz="950" spc="75" b="1">
                <a:solidFill>
                  <a:srgbClr val="FFFFFF"/>
                </a:solidFill>
                <a:latin typeface="Arial"/>
                <a:cs typeface="Arial"/>
              </a:rPr>
              <a:t>PROBLEM</a:t>
            </a:r>
            <a:r>
              <a:rPr dirty="0" sz="950" spc="1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FFFFF"/>
                </a:solidFill>
                <a:latin typeface="Arial"/>
                <a:cs typeface="Arial"/>
              </a:rPr>
              <a:t>5</a:t>
            </a:r>
            <a:r>
              <a:rPr dirty="0" sz="950" spc="1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5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950" spc="1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-50" b="1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950">
              <a:latin typeface="Arial"/>
              <a:cs typeface="Arial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596899" y="350819"/>
            <a:ext cx="7073265" cy="789940"/>
          </a:xfrm>
          <a:prstGeom prst="rect"/>
        </p:spPr>
        <p:txBody>
          <a:bodyPr wrap="square" lIns="0" tIns="1060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dirty="0" sz="2850"/>
              <a:t>Quotation</a:t>
            </a:r>
            <a:r>
              <a:rPr dirty="0" sz="2850" spc="-25"/>
              <a:t> </a:t>
            </a:r>
            <a:r>
              <a:rPr dirty="0" sz="2850"/>
              <a:t>&amp;</a:t>
            </a:r>
            <a:r>
              <a:rPr dirty="0" sz="2850" spc="-25"/>
              <a:t> </a:t>
            </a:r>
            <a:r>
              <a:rPr dirty="0" sz="2850"/>
              <a:t>Price</a:t>
            </a:r>
            <a:r>
              <a:rPr dirty="0" sz="2850" spc="-130"/>
              <a:t> </a:t>
            </a:r>
            <a:r>
              <a:rPr dirty="0" sz="2850"/>
              <a:t>Approval</a:t>
            </a:r>
            <a:r>
              <a:rPr dirty="0" sz="2850" spc="-25"/>
              <a:t> </a:t>
            </a:r>
            <a:r>
              <a:rPr dirty="0" sz="2850" spc="-10"/>
              <a:t>Delays</a:t>
            </a:r>
            <a:endParaRPr sz="2850"/>
          </a:p>
          <a:p>
            <a:pPr marL="12700">
              <a:lnSpc>
                <a:spcPct val="100000"/>
              </a:lnSpc>
              <a:spcBef>
                <a:spcPts val="355"/>
              </a:spcBef>
            </a:pP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Slow</a:t>
            </a:r>
            <a:r>
              <a:rPr dirty="0" sz="1250" spc="3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internal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approvals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and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poor</a:t>
            </a:r>
            <a:r>
              <a:rPr dirty="0" sz="1250" spc="3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ROSA</a:t>
            </a:r>
            <a:r>
              <a:rPr dirty="0" sz="1250" spc="-3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team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responsiveness</a:t>
            </a:r>
            <a:r>
              <a:rPr dirty="0" sz="1250" spc="3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are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losing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deals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at</a:t>
            </a:r>
            <a:r>
              <a:rPr dirty="0" sz="1250" spc="3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the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closing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spc="-10" b="0">
                <a:solidFill>
                  <a:srgbClr val="FEFEFE"/>
                </a:solidFill>
                <a:latin typeface="Arial"/>
                <a:cs typeface="Arial"/>
              </a:rPr>
              <a:t>stage</a:t>
            </a:r>
            <a:endParaRPr sz="125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09599" y="1581150"/>
            <a:ext cx="5381625" cy="1485900"/>
            <a:chOff x="609599" y="1581150"/>
            <a:chExt cx="5381625" cy="1485900"/>
          </a:xfrm>
        </p:grpSpPr>
        <p:sp>
          <p:nvSpPr>
            <p:cNvPr id="8" name="object 8"/>
            <p:cNvSpPr/>
            <p:nvPr/>
          </p:nvSpPr>
          <p:spPr>
            <a:xfrm>
              <a:off x="609599" y="1581150"/>
              <a:ext cx="5381625" cy="1485900"/>
            </a:xfrm>
            <a:custGeom>
              <a:avLst/>
              <a:gdLst/>
              <a:ahLst/>
              <a:cxnLst/>
              <a:rect l="l" t="t" r="r" b="b"/>
              <a:pathLst>
                <a:path w="5381625" h="1485900">
                  <a:moveTo>
                    <a:pt x="5381624" y="1485899"/>
                  </a:moveTo>
                  <a:lnTo>
                    <a:pt x="0" y="1485899"/>
                  </a:lnTo>
                  <a:lnTo>
                    <a:pt x="0" y="0"/>
                  </a:lnTo>
                  <a:lnTo>
                    <a:pt x="5381624" y="0"/>
                  </a:lnTo>
                  <a:lnTo>
                    <a:pt x="5381624" y="14858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09587" y="1581162"/>
              <a:ext cx="5381625" cy="1485900"/>
            </a:xfrm>
            <a:custGeom>
              <a:avLst/>
              <a:gdLst/>
              <a:ahLst/>
              <a:cxnLst/>
              <a:rect l="l" t="t" r="r" b="b"/>
              <a:pathLst>
                <a:path w="5381625" h="1485900">
                  <a:moveTo>
                    <a:pt x="5381625" y="0"/>
                  </a:moveTo>
                  <a:lnTo>
                    <a:pt x="5372100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5372100" y="9525"/>
                  </a:lnTo>
                  <a:lnTo>
                    <a:pt x="5372100" y="1476375"/>
                  </a:lnTo>
                  <a:lnTo>
                    <a:pt x="0" y="1476375"/>
                  </a:lnTo>
                  <a:lnTo>
                    <a:pt x="0" y="1485900"/>
                  </a:lnTo>
                  <a:lnTo>
                    <a:pt x="5372100" y="1485900"/>
                  </a:lnTo>
                  <a:lnTo>
                    <a:pt x="5381625" y="1485900"/>
                  </a:lnTo>
                  <a:lnTo>
                    <a:pt x="5381625" y="1476375"/>
                  </a:lnTo>
                  <a:lnTo>
                    <a:pt x="5381625" y="9525"/>
                  </a:lnTo>
                  <a:lnTo>
                    <a:pt x="5381625" y="0"/>
                  </a:lnTo>
                  <a:close/>
                </a:path>
              </a:pathLst>
            </a:custGeom>
            <a:solidFill>
              <a:srgbClr val="D0DA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09599" y="1581150"/>
              <a:ext cx="47625" cy="1485900"/>
            </a:xfrm>
            <a:custGeom>
              <a:avLst/>
              <a:gdLst/>
              <a:ahLst/>
              <a:cxnLst/>
              <a:rect l="l" t="t" r="r" b="b"/>
              <a:pathLst>
                <a:path w="47625" h="1485900">
                  <a:moveTo>
                    <a:pt x="0" y="1485899"/>
                  </a:moveTo>
                  <a:lnTo>
                    <a:pt x="0" y="0"/>
                  </a:lnTo>
                  <a:lnTo>
                    <a:pt x="47624" y="9524"/>
                  </a:lnTo>
                  <a:lnTo>
                    <a:pt x="47624" y="1476374"/>
                  </a:lnTo>
                  <a:lnTo>
                    <a:pt x="0" y="1485899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609599" y="3219450"/>
            <a:ext cx="5381625" cy="1485900"/>
            <a:chOff x="609599" y="3219450"/>
            <a:chExt cx="5381625" cy="1485900"/>
          </a:xfrm>
        </p:grpSpPr>
        <p:sp>
          <p:nvSpPr>
            <p:cNvPr id="12" name="object 12"/>
            <p:cNvSpPr/>
            <p:nvPr/>
          </p:nvSpPr>
          <p:spPr>
            <a:xfrm>
              <a:off x="609599" y="3219450"/>
              <a:ext cx="5381625" cy="1485900"/>
            </a:xfrm>
            <a:custGeom>
              <a:avLst/>
              <a:gdLst/>
              <a:ahLst/>
              <a:cxnLst/>
              <a:rect l="l" t="t" r="r" b="b"/>
              <a:pathLst>
                <a:path w="5381625" h="1485900">
                  <a:moveTo>
                    <a:pt x="5381624" y="1485899"/>
                  </a:moveTo>
                  <a:lnTo>
                    <a:pt x="0" y="1485899"/>
                  </a:lnTo>
                  <a:lnTo>
                    <a:pt x="0" y="0"/>
                  </a:lnTo>
                  <a:lnTo>
                    <a:pt x="5381624" y="0"/>
                  </a:lnTo>
                  <a:lnTo>
                    <a:pt x="5381624" y="14858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09587" y="3219462"/>
              <a:ext cx="5381625" cy="1485900"/>
            </a:xfrm>
            <a:custGeom>
              <a:avLst/>
              <a:gdLst/>
              <a:ahLst/>
              <a:cxnLst/>
              <a:rect l="l" t="t" r="r" b="b"/>
              <a:pathLst>
                <a:path w="5381625" h="1485900">
                  <a:moveTo>
                    <a:pt x="5381625" y="0"/>
                  </a:moveTo>
                  <a:lnTo>
                    <a:pt x="5372100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5372100" y="9525"/>
                  </a:lnTo>
                  <a:lnTo>
                    <a:pt x="5372100" y="1476375"/>
                  </a:lnTo>
                  <a:lnTo>
                    <a:pt x="0" y="1476375"/>
                  </a:lnTo>
                  <a:lnTo>
                    <a:pt x="0" y="1485900"/>
                  </a:lnTo>
                  <a:lnTo>
                    <a:pt x="5372100" y="1485900"/>
                  </a:lnTo>
                  <a:lnTo>
                    <a:pt x="5381625" y="1485900"/>
                  </a:lnTo>
                  <a:lnTo>
                    <a:pt x="5381625" y="1476375"/>
                  </a:lnTo>
                  <a:lnTo>
                    <a:pt x="5381625" y="9525"/>
                  </a:lnTo>
                  <a:lnTo>
                    <a:pt x="5381625" y="0"/>
                  </a:lnTo>
                  <a:close/>
                </a:path>
              </a:pathLst>
            </a:custGeom>
            <a:solidFill>
              <a:srgbClr val="D0DA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09599" y="3219450"/>
              <a:ext cx="47625" cy="1485900"/>
            </a:xfrm>
            <a:custGeom>
              <a:avLst/>
              <a:gdLst/>
              <a:ahLst/>
              <a:cxnLst/>
              <a:rect l="l" t="t" r="r" b="b"/>
              <a:pathLst>
                <a:path w="47625" h="1485900">
                  <a:moveTo>
                    <a:pt x="0" y="1485899"/>
                  </a:moveTo>
                  <a:lnTo>
                    <a:pt x="0" y="0"/>
                  </a:lnTo>
                  <a:lnTo>
                    <a:pt x="47624" y="9524"/>
                  </a:lnTo>
                  <a:lnTo>
                    <a:pt x="47624" y="1476374"/>
                  </a:lnTo>
                  <a:lnTo>
                    <a:pt x="0" y="1485899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/>
          <p:cNvGrpSpPr/>
          <p:nvPr/>
        </p:nvGrpSpPr>
        <p:grpSpPr>
          <a:xfrm>
            <a:off x="609599" y="4857750"/>
            <a:ext cx="5381625" cy="1257300"/>
            <a:chOff x="609599" y="4857750"/>
            <a:chExt cx="5381625" cy="1257300"/>
          </a:xfrm>
        </p:grpSpPr>
        <p:sp>
          <p:nvSpPr>
            <p:cNvPr id="16" name="object 16"/>
            <p:cNvSpPr/>
            <p:nvPr/>
          </p:nvSpPr>
          <p:spPr>
            <a:xfrm>
              <a:off x="609599" y="4857750"/>
              <a:ext cx="5381625" cy="1257300"/>
            </a:xfrm>
            <a:custGeom>
              <a:avLst/>
              <a:gdLst/>
              <a:ahLst/>
              <a:cxnLst/>
              <a:rect l="l" t="t" r="r" b="b"/>
              <a:pathLst>
                <a:path w="5381625" h="1257300">
                  <a:moveTo>
                    <a:pt x="5381624" y="1257299"/>
                  </a:moveTo>
                  <a:lnTo>
                    <a:pt x="0" y="1257299"/>
                  </a:lnTo>
                  <a:lnTo>
                    <a:pt x="0" y="0"/>
                  </a:lnTo>
                  <a:lnTo>
                    <a:pt x="5381624" y="0"/>
                  </a:lnTo>
                  <a:lnTo>
                    <a:pt x="5381624" y="12572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609587" y="4857762"/>
              <a:ext cx="5381625" cy="1257300"/>
            </a:xfrm>
            <a:custGeom>
              <a:avLst/>
              <a:gdLst/>
              <a:ahLst/>
              <a:cxnLst/>
              <a:rect l="l" t="t" r="r" b="b"/>
              <a:pathLst>
                <a:path w="5381625" h="1257300">
                  <a:moveTo>
                    <a:pt x="5381625" y="0"/>
                  </a:moveTo>
                  <a:lnTo>
                    <a:pt x="5372100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5372100" y="9525"/>
                  </a:lnTo>
                  <a:lnTo>
                    <a:pt x="5372100" y="1247775"/>
                  </a:lnTo>
                  <a:lnTo>
                    <a:pt x="0" y="1247775"/>
                  </a:lnTo>
                  <a:lnTo>
                    <a:pt x="0" y="1257300"/>
                  </a:lnTo>
                  <a:lnTo>
                    <a:pt x="5372100" y="1257300"/>
                  </a:lnTo>
                  <a:lnTo>
                    <a:pt x="5381625" y="1257300"/>
                  </a:lnTo>
                  <a:lnTo>
                    <a:pt x="5381625" y="1247775"/>
                  </a:lnTo>
                  <a:lnTo>
                    <a:pt x="5381625" y="9525"/>
                  </a:lnTo>
                  <a:lnTo>
                    <a:pt x="5381625" y="0"/>
                  </a:lnTo>
                  <a:close/>
                </a:path>
              </a:pathLst>
            </a:custGeom>
            <a:solidFill>
              <a:srgbClr val="D0DA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609599" y="4857750"/>
              <a:ext cx="47625" cy="1257300"/>
            </a:xfrm>
            <a:custGeom>
              <a:avLst/>
              <a:gdLst/>
              <a:ahLst/>
              <a:cxnLst/>
              <a:rect l="l" t="t" r="r" b="b"/>
              <a:pathLst>
                <a:path w="47625" h="1257300">
                  <a:moveTo>
                    <a:pt x="0" y="1257299"/>
                  </a:moveTo>
                  <a:lnTo>
                    <a:pt x="0" y="0"/>
                  </a:lnTo>
                  <a:lnTo>
                    <a:pt x="47624" y="9524"/>
                  </a:lnTo>
                  <a:lnTo>
                    <a:pt x="47624" y="1247774"/>
                  </a:lnTo>
                  <a:lnTo>
                    <a:pt x="0" y="1257299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>
            <a:spLocks noGrp="1"/>
          </p:cNvSpPr>
          <p:nvPr>
            <p:ph idx="2" sz="half"/>
          </p:nvPr>
        </p:nvSpPr>
        <p:spPr>
          <a:prstGeom prst="rect"/>
        </p:spPr>
        <p:txBody>
          <a:bodyPr wrap="square" lIns="0" tIns="81280" rIns="0" bIns="0" rtlCol="0" vert="horz">
            <a:spAutoFit/>
          </a:bodyPr>
          <a:lstStyle/>
          <a:p>
            <a:pPr marL="171450">
              <a:lnSpc>
                <a:spcPct val="100000"/>
              </a:lnSpc>
              <a:spcBef>
                <a:spcPts val="640"/>
              </a:spcBef>
            </a:pPr>
            <a:r>
              <a:rPr dirty="0"/>
              <a:t>Standard</a:t>
            </a:r>
            <a:r>
              <a:rPr dirty="0" spc="-30"/>
              <a:t> </a:t>
            </a:r>
            <a:r>
              <a:rPr dirty="0"/>
              <a:t>to</a:t>
            </a:r>
            <a:r>
              <a:rPr dirty="0" spc="-30"/>
              <a:t> </a:t>
            </a:r>
            <a:r>
              <a:rPr dirty="0"/>
              <a:t>Final</a:t>
            </a:r>
            <a:r>
              <a:rPr dirty="0" spc="-25"/>
              <a:t> </a:t>
            </a:r>
            <a:r>
              <a:rPr dirty="0"/>
              <a:t>Quotation</a:t>
            </a:r>
            <a:r>
              <a:rPr dirty="0" spc="-30"/>
              <a:t> </a:t>
            </a:r>
            <a:r>
              <a:rPr dirty="0" spc="-10"/>
              <a:t>Takes</a:t>
            </a:r>
            <a:r>
              <a:rPr dirty="0" spc="-25"/>
              <a:t> </a:t>
            </a:r>
            <a:r>
              <a:rPr dirty="0" spc="-20"/>
              <a:t>Weeks</a:t>
            </a:r>
          </a:p>
          <a:p>
            <a:pPr marL="171450" marR="268605">
              <a:lnSpc>
                <a:spcPct val="125000"/>
              </a:lnSpc>
              <a:spcBef>
                <a:spcPts val="120"/>
              </a:spcBef>
            </a:pP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Converting a standard quotation to a final customer quotation </a:t>
            </a:r>
            <a:r>
              <a:rPr dirty="0" sz="1200" spc="-10" b="0">
                <a:solidFill>
                  <a:srgbClr val="444444"/>
                </a:solidFill>
                <a:latin typeface="Arial"/>
                <a:cs typeface="Arial"/>
              </a:rPr>
              <a:t>involves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multiple rounds of internal approval.</a:t>
            </a:r>
            <a:r>
              <a:rPr dirty="0" sz="1200" spc="-2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The process takes weeks — often </a:t>
            </a:r>
            <a:r>
              <a:rPr dirty="0" sz="1200" spc="-50" b="0">
                <a:solidFill>
                  <a:srgbClr val="444444"/>
                </a:solidFill>
                <a:latin typeface="Arial"/>
                <a:cs typeface="Arial"/>
              </a:rPr>
              <a:t>a</a:t>
            </a:r>
            <a:endParaRPr sz="1200">
              <a:latin typeface="Arial"/>
              <a:cs typeface="Arial"/>
            </a:endParaRPr>
          </a:p>
          <a:p>
            <a:pPr marL="171450" marR="164465">
              <a:lnSpc>
                <a:spcPct val="125000"/>
              </a:lnSpc>
            </a:pP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full</a:t>
            </a:r>
            <a:r>
              <a:rPr dirty="0" sz="1200" spc="-1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month — by which time competitor pricing has already been </a:t>
            </a:r>
            <a:r>
              <a:rPr dirty="0" sz="1200" spc="-10" b="0">
                <a:solidFill>
                  <a:srgbClr val="444444"/>
                </a:solidFill>
                <a:latin typeface="Arial"/>
                <a:cs typeface="Arial"/>
              </a:rPr>
              <a:t>submitted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and </a:t>
            </a:r>
            <a:r>
              <a:rPr dirty="0" sz="1200" spc="-10" b="0">
                <a:solidFill>
                  <a:srgbClr val="444444"/>
                </a:solidFill>
                <a:latin typeface="Arial"/>
                <a:cs typeface="Arial"/>
              </a:rPr>
              <a:t>accepted.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sz="1200">
              <a:latin typeface="Arial"/>
              <a:cs typeface="Arial"/>
            </a:endParaRPr>
          </a:p>
          <a:p>
            <a:pPr algn="just" marL="171450">
              <a:lnSpc>
                <a:spcPct val="100000"/>
              </a:lnSpc>
            </a:pPr>
            <a:r>
              <a:rPr dirty="0"/>
              <a:t>ROSA</a:t>
            </a:r>
            <a:r>
              <a:rPr dirty="0" spc="-75"/>
              <a:t> </a:t>
            </a:r>
            <a:r>
              <a:rPr dirty="0" spc="-10"/>
              <a:t>Team</a:t>
            </a:r>
            <a:r>
              <a:rPr dirty="0" spc="-25"/>
              <a:t> </a:t>
            </a:r>
            <a:r>
              <a:rPr dirty="0"/>
              <a:t>Non-Responsive</a:t>
            </a:r>
            <a:r>
              <a:rPr dirty="0" spc="-25"/>
              <a:t> </a:t>
            </a:r>
            <a:r>
              <a:rPr dirty="0"/>
              <a:t>on</a:t>
            </a:r>
            <a:r>
              <a:rPr dirty="0" spc="-20"/>
              <a:t> </a:t>
            </a:r>
            <a:r>
              <a:rPr dirty="0" spc="-10"/>
              <a:t>Pricing</a:t>
            </a:r>
          </a:p>
          <a:p>
            <a:pPr algn="just" marL="171450" marR="401320">
              <a:lnSpc>
                <a:spcPct val="125000"/>
              </a:lnSpc>
              <a:spcBef>
                <a:spcPts val="120"/>
              </a:spcBef>
            </a:pP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Price approval for ROSA</a:t>
            </a:r>
            <a:r>
              <a:rPr dirty="0" sz="1200" spc="-7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placements takes very long.</a:t>
            </a:r>
            <a:r>
              <a:rPr dirty="0" sz="1200" spc="-2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The ROSA</a:t>
            </a:r>
            <a:r>
              <a:rPr dirty="0" sz="1200" spc="-7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 spc="-20" b="0">
                <a:solidFill>
                  <a:srgbClr val="444444"/>
                </a:solidFill>
                <a:latin typeface="Arial"/>
                <a:cs typeface="Arial"/>
              </a:rPr>
              <a:t>team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does</a:t>
            </a:r>
            <a:r>
              <a:rPr dirty="0" sz="1200" spc="-1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not revert proactively — field reps have to chase for basic </a:t>
            </a:r>
            <a:r>
              <a:rPr dirty="0" sz="1200" spc="-10" b="0">
                <a:solidFill>
                  <a:srgbClr val="444444"/>
                </a:solidFill>
                <a:latin typeface="Arial"/>
                <a:cs typeface="Arial"/>
              </a:rPr>
              <a:t>pricing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information.</a:t>
            </a:r>
            <a:r>
              <a:rPr dirty="0" sz="1200" spc="-2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This creates a negative impression with surgeons </a:t>
            </a:r>
            <a:r>
              <a:rPr dirty="0" sz="1200" spc="-25" b="0">
                <a:solidFill>
                  <a:srgbClr val="444444"/>
                </a:solidFill>
                <a:latin typeface="Arial"/>
                <a:cs typeface="Arial"/>
              </a:rPr>
              <a:t>and</a:t>
            </a:r>
            <a:endParaRPr sz="1200">
              <a:latin typeface="Arial"/>
              <a:cs typeface="Arial"/>
            </a:endParaRPr>
          </a:p>
          <a:p>
            <a:pPr algn="just" marL="171450">
              <a:lnSpc>
                <a:spcPct val="100000"/>
              </a:lnSpc>
              <a:spcBef>
                <a:spcPts val="360"/>
              </a:spcBef>
            </a:pP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hospital purchase </a:t>
            </a:r>
            <a:r>
              <a:rPr dirty="0" sz="1200" spc="-10" b="0">
                <a:solidFill>
                  <a:srgbClr val="444444"/>
                </a:solidFill>
                <a:latin typeface="Arial"/>
                <a:cs typeface="Arial"/>
              </a:rPr>
              <a:t>committees.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sz="1200">
              <a:latin typeface="Arial"/>
              <a:cs typeface="Arial"/>
            </a:endParaRPr>
          </a:p>
          <a:p>
            <a:pPr marL="171450">
              <a:lnSpc>
                <a:spcPct val="100000"/>
              </a:lnSpc>
            </a:pPr>
            <a:r>
              <a:rPr dirty="0" spc="-10"/>
              <a:t>Last-</a:t>
            </a:r>
            <a:r>
              <a:rPr dirty="0"/>
              <a:t>Minute</a:t>
            </a:r>
            <a:r>
              <a:rPr dirty="0" spc="-15"/>
              <a:t> </a:t>
            </a:r>
            <a:r>
              <a:rPr dirty="0"/>
              <a:t>Price</a:t>
            </a:r>
            <a:r>
              <a:rPr dirty="0" spc="-5"/>
              <a:t> </a:t>
            </a:r>
            <a:r>
              <a:rPr dirty="0"/>
              <a:t>Closure</a:t>
            </a:r>
            <a:r>
              <a:rPr dirty="0" spc="-5"/>
              <a:t> </a:t>
            </a:r>
            <a:r>
              <a:rPr dirty="0"/>
              <a:t>Creates</a:t>
            </a:r>
            <a:r>
              <a:rPr dirty="0" spc="-5"/>
              <a:t> </a:t>
            </a:r>
            <a:r>
              <a:rPr dirty="0" spc="-10"/>
              <a:t>Confusion</a:t>
            </a:r>
          </a:p>
          <a:p>
            <a:pPr marL="171450" marR="401320">
              <a:lnSpc>
                <a:spcPct val="125000"/>
              </a:lnSpc>
              <a:spcBef>
                <a:spcPts val="120"/>
              </a:spcBef>
            </a:pP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Instances where ROSA</a:t>
            </a:r>
            <a:r>
              <a:rPr dirty="0" sz="1200" spc="-7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team closed price at the last minute </a:t>
            </a:r>
            <a:r>
              <a:rPr dirty="0" sz="1200" spc="-10" b="0">
                <a:solidFill>
                  <a:srgbClr val="444444"/>
                </a:solidFill>
                <a:latin typeface="Arial"/>
                <a:cs typeface="Arial"/>
              </a:rPr>
              <a:t>without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coordinating with Recon — giving the wrong impression to the </a:t>
            </a:r>
            <a:r>
              <a:rPr dirty="0" sz="1200" spc="-10" b="0">
                <a:solidFill>
                  <a:srgbClr val="444444"/>
                </a:solidFill>
                <a:latin typeface="Arial"/>
                <a:cs typeface="Arial"/>
              </a:rPr>
              <a:t>hospital </a:t>
            </a:r>
            <a:r>
              <a:rPr dirty="0" sz="1200" b="0">
                <a:solidFill>
                  <a:srgbClr val="444444"/>
                </a:solidFill>
                <a:latin typeface="Arial"/>
                <a:cs typeface="Arial"/>
              </a:rPr>
              <a:t>and undermining the Recon relationship built over </a:t>
            </a:r>
            <a:r>
              <a:rPr dirty="0" sz="1200" spc="-10" b="0">
                <a:solidFill>
                  <a:srgbClr val="444444"/>
                </a:solidFill>
                <a:latin typeface="Arial"/>
                <a:cs typeface="Arial"/>
              </a:rPr>
              <a:t>months.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6219824" y="1581150"/>
            <a:ext cx="5381625" cy="2171700"/>
            <a:chOff x="6219824" y="1581150"/>
            <a:chExt cx="5381625" cy="2171700"/>
          </a:xfrm>
        </p:grpSpPr>
        <p:sp>
          <p:nvSpPr>
            <p:cNvPr id="21" name="object 21"/>
            <p:cNvSpPr/>
            <p:nvPr/>
          </p:nvSpPr>
          <p:spPr>
            <a:xfrm>
              <a:off x="6219824" y="1581150"/>
              <a:ext cx="5381625" cy="2171700"/>
            </a:xfrm>
            <a:custGeom>
              <a:avLst/>
              <a:gdLst/>
              <a:ahLst/>
              <a:cxnLst/>
              <a:rect l="l" t="t" r="r" b="b"/>
              <a:pathLst>
                <a:path w="5381625" h="2171700">
                  <a:moveTo>
                    <a:pt x="5381624" y="2171699"/>
                  </a:moveTo>
                  <a:lnTo>
                    <a:pt x="0" y="2171699"/>
                  </a:lnTo>
                  <a:lnTo>
                    <a:pt x="0" y="0"/>
                  </a:lnTo>
                  <a:lnTo>
                    <a:pt x="5381624" y="0"/>
                  </a:lnTo>
                  <a:lnTo>
                    <a:pt x="5381624" y="21716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00799" y="2066925"/>
              <a:ext cx="247650" cy="24764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00799" y="2371725"/>
              <a:ext cx="247650" cy="24764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00799" y="2676525"/>
              <a:ext cx="247650" cy="247649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00799" y="2981325"/>
              <a:ext cx="247650" cy="24764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00799" y="3286125"/>
              <a:ext cx="247650" cy="247649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6224587" y="1585913"/>
            <a:ext cx="5372100" cy="2162175"/>
          </a:xfrm>
          <a:prstGeom prst="rect">
            <a:avLst/>
          </a:prstGeom>
          <a:ln w="9524">
            <a:solidFill>
              <a:srgbClr val="D0DAE7"/>
            </a:solidFill>
          </a:ln>
        </p:spPr>
        <p:txBody>
          <a:bodyPr wrap="square" lIns="0" tIns="140970" rIns="0" bIns="0" rtlCol="0" vert="horz">
            <a:spAutoFit/>
          </a:bodyPr>
          <a:lstStyle/>
          <a:p>
            <a:pPr marL="175895">
              <a:lnSpc>
                <a:spcPct val="100000"/>
              </a:lnSpc>
              <a:spcBef>
                <a:spcPts val="1110"/>
              </a:spcBef>
            </a:pP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Current</a:t>
            </a:r>
            <a:r>
              <a:rPr dirty="0" sz="1250" spc="9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Quotation</a:t>
            </a:r>
            <a:r>
              <a:rPr dirty="0" sz="1250" spc="9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Process</a:t>
            </a:r>
            <a:r>
              <a:rPr dirty="0" sz="1250" spc="9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spc="-10" b="1">
                <a:solidFill>
                  <a:srgbClr val="003366"/>
                </a:solidFill>
                <a:latin typeface="Arial"/>
                <a:cs typeface="Arial"/>
              </a:rPr>
              <a:t>(Problematic)</a:t>
            </a:r>
            <a:endParaRPr sz="1250">
              <a:latin typeface="Arial"/>
              <a:cs typeface="Arial"/>
            </a:endParaRPr>
          </a:p>
          <a:p>
            <a:pPr marL="499745" indent="-237490">
              <a:lnSpc>
                <a:spcPct val="100000"/>
              </a:lnSpc>
              <a:spcBef>
                <a:spcPts val="1100"/>
              </a:spcBef>
              <a:buClr>
                <a:srgbClr val="FFFFFF"/>
              </a:buClr>
              <a:buSzPct val="77777"/>
              <a:buFont typeface="Arial"/>
              <a:buAutoNum type="arabicPlain"/>
              <a:tabLst>
                <a:tab pos="499745" algn="l"/>
              </a:tabLst>
            </a:pPr>
            <a:r>
              <a:rPr dirty="0" baseline="-6172" sz="2025">
                <a:solidFill>
                  <a:srgbClr val="F0A500"/>
                </a:solidFill>
                <a:latin typeface="Arial"/>
                <a:cs typeface="Arial"/>
              </a:rPr>
              <a:t>—</a:t>
            </a:r>
            <a:r>
              <a:rPr dirty="0" baseline="-6172" sz="2025" spc="315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Standard quotation</a:t>
            </a:r>
            <a:r>
              <a:rPr dirty="0" sz="1200" spc="-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raised</a:t>
            </a:r>
            <a:r>
              <a:rPr dirty="0" sz="1200" spc="2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baseline="-5291" sz="1575" b="1">
                <a:solidFill>
                  <a:srgbClr val="BF382A"/>
                </a:solidFill>
                <a:latin typeface="Arial"/>
                <a:cs typeface="Arial"/>
              </a:rPr>
              <a:t>Day </a:t>
            </a:r>
            <a:r>
              <a:rPr dirty="0" baseline="-5291" sz="1575" spc="-75" b="1">
                <a:solidFill>
                  <a:srgbClr val="BF382A"/>
                </a:solidFill>
                <a:latin typeface="Arial"/>
                <a:cs typeface="Arial"/>
              </a:rPr>
              <a:t>1</a:t>
            </a:r>
            <a:endParaRPr baseline="-5291" sz="1575">
              <a:latin typeface="Arial"/>
              <a:cs typeface="Arial"/>
            </a:endParaRPr>
          </a:p>
          <a:p>
            <a:pPr marL="499745" indent="-237490">
              <a:lnSpc>
                <a:spcPct val="100000"/>
              </a:lnSpc>
              <a:spcBef>
                <a:spcPts val="780"/>
              </a:spcBef>
              <a:buClr>
                <a:srgbClr val="FFFFFF"/>
              </a:buClr>
              <a:buSzPct val="77777"/>
              <a:buFont typeface="Arial"/>
              <a:buAutoNum type="arabicPlain"/>
              <a:tabLst>
                <a:tab pos="499745" algn="l"/>
              </a:tabLst>
            </a:pPr>
            <a:r>
              <a:rPr dirty="0" baseline="-6172" sz="2025">
                <a:solidFill>
                  <a:srgbClr val="F0A500"/>
                </a:solidFill>
                <a:latin typeface="Arial"/>
                <a:cs typeface="Arial"/>
              </a:rPr>
              <a:t>—</a:t>
            </a:r>
            <a:r>
              <a:rPr dirty="0" baseline="-6172" sz="2025" spc="322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Internal review</a:t>
            </a:r>
            <a:r>
              <a:rPr dirty="0" sz="1200" spc="-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&amp; pricing query</a:t>
            </a:r>
            <a:r>
              <a:rPr dirty="0" sz="1200" spc="2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baseline="-5291" sz="1575" b="1">
                <a:solidFill>
                  <a:srgbClr val="BF382A"/>
                </a:solidFill>
                <a:latin typeface="Arial"/>
                <a:cs typeface="Arial"/>
              </a:rPr>
              <a:t>+5 </a:t>
            </a:r>
            <a:r>
              <a:rPr dirty="0" baseline="-5291" sz="1575" spc="-30" b="1">
                <a:solidFill>
                  <a:srgbClr val="BF382A"/>
                </a:solidFill>
                <a:latin typeface="Arial"/>
                <a:cs typeface="Arial"/>
              </a:rPr>
              <a:t>days</a:t>
            </a:r>
            <a:endParaRPr baseline="-5291" sz="1575">
              <a:latin typeface="Arial"/>
              <a:cs typeface="Arial"/>
            </a:endParaRPr>
          </a:p>
          <a:p>
            <a:pPr marL="499745" indent="-237490">
              <a:lnSpc>
                <a:spcPct val="100000"/>
              </a:lnSpc>
              <a:spcBef>
                <a:spcPts val="780"/>
              </a:spcBef>
              <a:buClr>
                <a:srgbClr val="FFFFFF"/>
              </a:buClr>
              <a:buSzPct val="77777"/>
              <a:buFont typeface="Arial"/>
              <a:buAutoNum type="arabicPlain"/>
              <a:tabLst>
                <a:tab pos="499745" algn="l"/>
              </a:tabLst>
            </a:pPr>
            <a:r>
              <a:rPr dirty="0" baseline="-6172" sz="2025">
                <a:solidFill>
                  <a:srgbClr val="F0A500"/>
                </a:solidFill>
                <a:latin typeface="Arial"/>
                <a:cs typeface="Arial"/>
              </a:rPr>
              <a:t>—</a:t>
            </a:r>
            <a:r>
              <a:rPr dirty="0" baseline="-6172" sz="2025" spc="322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ROSA</a:t>
            </a:r>
            <a:r>
              <a:rPr dirty="0" sz="1200" spc="-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team</a:t>
            </a:r>
            <a:r>
              <a:rPr dirty="0" sz="1200" spc="-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chased for response</a:t>
            </a:r>
            <a:r>
              <a:rPr dirty="0" sz="1200" spc="2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baseline="-5291" sz="1575" b="1">
                <a:solidFill>
                  <a:srgbClr val="BF382A"/>
                </a:solidFill>
                <a:latin typeface="Arial"/>
                <a:cs typeface="Arial"/>
              </a:rPr>
              <a:t>+7 </a:t>
            </a:r>
            <a:r>
              <a:rPr dirty="0" baseline="-5291" sz="1575" spc="-30" b="1">
                <a:solidFill>
                  <a:srgbClr val="BF382A"/>
                </a:solidFill>
                <a:latin typeface="Arial"/>
                <a:cs typeface="Arial"/>
              </a:rPr>
              <a:t>days</a:t>
            </a:r>
            <a:endParaRPr baseline="-5291" sz="1575">
              <a:latin typeface="Arial"/>
              <a:cs typeface="Arial"/>
            </a:endParaRPr>
          </a:p>
          <a:p>
            <a:pPr marL="499745" indent="-237490">
              <a:lnSpc>
                <a:spcPct val="100000"/>
              </a:lnSpc>
              <a:spcBef>
                <a:spcPts val="780"/>
              </a:spcBef>
              <a:buClr>
                <a:srgbClr val="FFFFFF"/>
              </a:buClr>
              <a:buSzPct val="77777"/>
              <a:buFont typeface="Arial"/>
              <a:buAutoNum type="arabicPlain"/>
              <a:tabLst>
                <a:tab pos="499745" algn="l"/>
              </a:tabLst>
            </a:pPr>
            <a:r>
              <a:rPr dirty="0" baseline="-6172" sz="2025">
                <a:solidFill>
                  <a:srgbClr val="F0A500"/>
                </a:solidFill>
                <a:latin typeface="Arial"/>
                <a:cs typeface="Arial"/>
              </a:rPr>
              <a:t>—</a:t>
            </a:r>
            <a:r>
              <a:rPr dirty="0" baseline="-6172" sz="2025" spc="322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Price escalation</a:t>
            </a:r>
            <a:r>
              <a:rPr dirty="0" sz="1200" spc="-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for approval</a:t>
            </a:r>
            <a:r>
              <a:rPr dirty="0" sz="1200" spc="2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baseline="-5291" sz="1575" b="1">
                <a:solidFill>
                  <a:srgbClr val="BF382A"/>
                </a:solidFill>
                <a:latin typeface="Arial"/>
                <a:cs typeface="Arial"/>
              </a:rPr>
              <a:t>+7 </a:t>
            </a:r>
            <a:r>
              <a:rPr dirty="0" baseline="-5291" sz="1575" spc="-30" b="1">
                <a:solidFill>
                  <a:srgbClr val="BF382A"/>
                </a:solidFill>
                <a:latin typeface="Arial"/>
                <a:cs typeface="Arial"/>
              </a:rPr>
              <a:t>days</a:t>
            </a:r>
            <a:endParaRPr baseline="-5291" sz="1575">
              <a:latin typeface="Arial"/>
              <a:cs typeface="Arial"/>
            </a:endParaRPr>
          </a:p>
          <a:p>
            <a:pPr marL="499745" indent="-237490">
              <a:lnSpc>
                <a:spcPct val="100000"/>
              </a:lnSpc>
              <a:spcBef>
                <a:spcPts val="780"/>
              </a:spcBef>
              <a:buClr>
                <a:srgbClr val="FFFFFF"/>
              </a:buClr>
              <a:buSzPct val="77777"/>
              <a:buFont typeface="Arial"/>
              <a:buAutoNum type="arabicPlain"/>
              <a:tabLst>
                <a:tab pos="499745" algn="l"/>
              </a:tabLst>
            </a:pPr>
            <a:r>
              <a:rPr dirty="0" baseline="-6172" sz="2025">
                <a:solidFill>
                  <a:srgbClr val="F0A500"/>
                </a:solidFill>
                <a:latin typeface="Arial"/>
                <a:cs typeface="Arial"/>
              </a:rPr>
              <a:t>—</a:t>
            </a:r>
            <a:r>
              <a:rPr dirty="0" baseline="-6172" sz="2025" spc="322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Final quotation</a:t>
            </a:r>
            <a:r>
              <a:rPr dirty="0" sz="1200" spc="-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issued to customer</a:t>
            </a:r>
            <a:r>
              <a:rPr dirty="0" sz="1200" spc="2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baseline="-5291" sz="1575" b="1">
                <a:solidFill>
                  <a:srgbClr val="BF382A"/>
                </a:solidFill>
                <a:latin typeface="Arial"/>
                <a:cs typeface="Arial"/>
              </a:rPr>
              <a:t>~Day </a:t>
            </a:r>
            <a:r>
              <a:rPr dirty="0" baseline="-5291" sz="1575" spc="-15" b="1">
                <a:solidFill>
                  <a:srgbClr val="BF382A"/>
                </a:solidFill>
                <a:latin typeface="Arial"/>
                <a:cs typeface="Arial"/>
              </a:rPr>
              <a:t>25–</a:t>
            </a:r>
            <a:r>
              <a:rPr dirty="0" baseline="-5291" sz="1575" spc="-37" b="1">
                <a:solidFill>
                  <a:srgbClr val="BF382A"/>
                </a:solidFill>
                <a:latin typeface="Arial"/>
                <a:cs typeface="Arial"/>
              </a:rPr>
              <a:t>30</a:t>
            </a:r>
            <a:endParaRPr baseline="-5291" sz="1575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6219824" y="3905250"/>
            <a:ext cx="5381625" cy="1000125"/>
            <a:chOff x="6219824" y="3905250"/>
            <a:chExt cx="5381625" cy="1000125"/>
          </a:xfrm>
        </p:grpSpPr>
        <p:sp>
          <p:nvSpPr>
            <p:cNvPr id="29" name="object 29"/>
            <p:cNvSpPr/>
            <p:nvPr/>
          </p:nvSpPr>
          <p:spPr>
            <a:xfrm>
              <a:off x="6219824" y="3905250"/>
              <a:ext cx="5381625" cy="1000125"/>
            </a:xfrm>
            <a:custGeom>
              <a:avLst/>
              <a:gdLst/>
              <a:ahLst/>
              <a:cxnLst/>
              <a:rect l="l" t="t" r="r" b="b"/>
              <a:pathLst>
                <a:path w="5381625" h="1000125">
                  <a:moveTo>
                    <a:pt x="5381624" y="1000124"/>
                  </a:moveTo>
                  <a:lnTo>
                    <a:pt x="0" y="1000124"/>
                  </a:lnTo>
                  <a:lnTo>
                    <a:pt x="0" y="0"/>
                  </a:lnTo>
                  <a:lnTo>
                    <a:pt x="5381624" y="0"/>
                  </a:lnTo>
                  <a:lnTo>
                    <a:pt x="5381624" y="10001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6219812" y="3905262"/>
              <a:ext cx="5381625" cy="1000125"/>
            </a:xfrm>
            <a:custGeom>
              <a:avLst/>
              <a:gdLst/>
              <a:ahLst/>
              <a:cxnLst/>
              <a:rect l="l" t="t" r="r" b="b"/>
              <a:pathLst>
                <a:path w="5381625" h="1000125">
                  <a:moveTo>
                    <a:pt x="5381625" y="0"/>
                  </a:moveTo>
                  <a:lnTo>
                    <a:pt x="5372100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5372100" y="9525"/>
                  </a:lnTo>
                  <a:lnTo>
                    <a:pt x="5372100" y="990600"/>
                  </a:lnTo>
                  <a:lnTo>
                    <a:pt x="0" y="990600"/>
                  </a:lnTo>
                  <a:lnTo>
                    <a:pt x="0" y="1000125"/>
                  </a:lnTo>
                  <a:lnTo>
                    <a:pt x="5372100" y="1000125"/>
                  </a:lnTo>
                  <a:lnTo>
                    <a:pt x="5381625" y="1000125"/>
                  </a:lnTo>
                  <a:lnTo>
                    <a:pt x="5381625" y="990600"/>
                  </a:lnTo>
                  <a:lnTo>
                    <a:pt x="5381625" y="9525"/>
                  </a:lnTo>
                  <a:lnTo>
                    <a:pt x="5381625" y="0"/>
                  </a:lnTo>
                  <a:close/>
                </a:path>
              </a:pathLst>
            </a:custGeom>
            <a:solidFill>
              <a:srgbClr val="D0DA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6219824" y="3905250"/>
              <a:ext cx="47625" cy="1000125"/>
            </a:xfrm>
            <a:custGeom>
              <a:avLst/>
              <a:gdLst/>
              <a:ahLst/>
              <a:cxnLst/>
              <a:rect l="l" t="t" r="r" b="b"/>
              <a:pathLst>
                <a:path w="47625" h="1000125">
                  <a:moveTo>
                    <a:pt x="0" y="1000124"/>
                  </a:moveTo>
                  <a:lnTo>
                    <a:pt x="0" y="0"/>
                  </a:lnTo>
                  <a:lnTo>
                    <a:pt x="47624" y="9524"/>
                  </a:lnTo>
                  <a:lnTo>
                    <a:pt x="47624" y="990599"/>
                  </a:lnTo>
                  <a:lnTo>
                    <a:pt x="0" y="1000124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/>
          <p:cNvSpPr txBox="1"/>
          <p:nvPr/>
        </p:nvSpPr>
        <p:spPr>
          <a:xfrm>
            <a:off x="6267449" y="3979942"/>
            <a:ext cx="5324475" cy="730885"/>
          </a:xfrm>
          <a:prstGeom prst="rect">
            <a:avLst/>
          </a:prstGeom>
        </p:spPr>
        <p:txBody>
          <a:bodyPr wrap="square" lIns="0" tIns="80645" rIns="0" bIns="0" rtlCol="0" vert="horz">
            <a:spAutoFit/>
          </a:bodyPr>
          <a:lstStyle/>
          <a:p>
            <a:pPr marL="171450">
              <a:lnSpc>
                <a:spcPct val="100000"/>
              </a:lnSpc>
              <a:spcBef>
                <a:spcPts val="635"/>
              </a:spcBef>
            </a:pPr>
            <a:r>
              <a:rPr dirty="0" sz="950" spc="70" b="1">
                <a:solidFill>
                  <a:srgbClr val="F0A500"/>
                </a:solidFill>
                <a:latin typeface="Arial"/>
                <a:cs typeface="Arial"/>
              </a:rPr>
              <a:t>FIELD</a:t>
            </a:r>
            <a:r>
              <a:rPr dirty="0" sz="950" spc="16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spc="60" b="1">
                <a:solidFill>
                  <a:srgbClr val="F0A500"/>
                </a:solidFill>
                <a:latin typeface="Arial"/>
                <a:cs typeface="Arial"/>
              </a:rPr>
              <a:t>VOICE</a:t>
            </a:r>
            <a:endParaRPr sz="950">
              <a:latin typeface="Arial"/>
              <a:cs typeface="Arial"/>
            </a:endParaRPr>
          </a:p>
          <a:p>
            <a:pPr marL="171450" marR="283210">
              <a:lnSpc>
                <a:spcPct val="125000"/>
              </a:lnSpc>
              <a:spcBef>
                <a:spcPts val="275"/>
              </a:spcBef>
            </a:pPr>
            <a:r>
              <a:rPr dirty="0" sz="1200" i="1">
                <a:solidFill>
                  <a:srgbClr val="333333"/>
                </a:solidFill>
                <a:latin typeface="Arial"/>
                <a:cs typeface="Arial"/>
              </a:rPr>
              <a:t>"Time</a:t>
            </a:r>
            <a:r>
              <a:rPr dirty="0" sz="1200" spc="-5" i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i="1">
                <a:solidFill>
                  <a:srgbClr val="333333"/>
                </a:solidFill>
                <a:latin typeface="Arial"/>
                <a:cs typeface="Arial"/>
              </a:rPr>
              <a:t>of approval</a:t>
            </a:r>
            <a:r>
              <a:rPr dirty="0" sz="1200" spc="-5" i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i="1">
                <a:solidFill>
                  <a:srgbClr val="333333"/>
                </a:solidFill>
                <a:latin typeface="Arial"/>
                <a:cs typeface="Arial"/>
              </a:rPr>
              <a:t>is very</a:t>
            </a:r>
            <a:r>
              <a:rPr dirty="0" sz="1200" spc="-5" i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i="1">
                <a:solidFill>
                  <a:srgbClr val="333333"/>
                </a:solidFill>
                <a:latin typeface="Arial"/>
                <a:cs typeface="Arial"/>
              </a:rPr>
              <a:t>long for price.</a:t>
            </a:r>
            <a:r>
              <a:rPr dirty="0" sz="1200" spc="-5" i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i="1">
                <a:solidFill>
                  <a:srgbClr val="333333"/>
                </a:solidFill>
                <a:latin typeface="Arial"/>
                <a:cs typeface="Arial"/>
              </a:rPr>
              <a:t>ROSA</a:t>
            </a:r>
            <a:r>
              <a:rPr dirty="0" sz="1200" spc="-45" i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i="1">
                <a:solidFill>
                  <a:srgbClr val="333333"/>
                </a:solidFill>
                <a:latin typeface="Arial"/>
                <a:cs typeface="Arial"/>
              </a:rPr>
              <a:t>team</a:t>
            </a:r>
            <a:r>
              <a:rPr dirty="0" sz="1200" spc="-5" i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i="1">
                <a:solidFill>
                  <a:srgbClr val="333333"/>
                </a:solidFill>
                <a:latin typeface="Arial"/>
                <a:cs typeface="Arial"/>
              </a:rPr>
              <a:t>don't revert. He</a:t>
            </a:r>
            <a:r>
              <a:rPr dirty="0" sz="1200" spc="-5" i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spc="-25" i="1">
                <a:solidFill>
                  <a:srgbClr val="333333"/>
                </a:solidFill>
                <a:latin typeface="Arial"/>
                <a:cs typeface="Arial"/>
              </a:rPr>
              <a:t>had </a:t>
            </a:r>
            <a:r>
              <a:rPr dirty="0" sz="1200" i="1">
                <a:solidFill>
                  <a:srgbClr val="333333"/>
                </a:solidFill>
                <a:latin typeface="Arial"/>
                <a:cs typeface="Arial"/>
              </a:rPr>
              <a:t>to ask repeatedly for the information. Quotation takes up to one </a:t>
            </a:r>
            <a:r>
              <a:rPr dirty="0" sz="1200" spc="-10" i="1">
                <a:solidFill>
                  <a:srgbClr val="333333"/>
                </a:solidFill>
                <a:latin typeface="Arial"/>
                <a:cs typeface="Arial"/>
              </a:rPr>
              <a:t>month."</a:t>
            </a:r>
            <a:endParaRPr sz="120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76199" y="6581775"/>
            <a:ext cx="12058650" cy="9525"/>
          </a:xfrm>
          <a:custGeom>
            <a:avLst/>
            <a:gdLst/>
            <a:ahLst/>
            <a:cxnLst/>
            <a:rect l="l" t="t" r="r" b="b"/>
            <a:pathLst>
              <a:path w="12058650" h="9525">
                <a:moveTo>
                  <a:pt x="12058649" y="9524"/>
                </a:moveTo>
                <a:lnTo>
                  <a:pt x="0" y="9524"/>
                </a:lnTo>
                <a:lnTo>
                  <a:pt x="0" y="0"/>
                </a:lnTo>
                <a:lnTo>
                  <a:pt x="12058649" y="0"/>
                </a:lnTo>
                <a:lnTo>
                  <a:pt x="12058649" y="9524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596899" y="6645675"/>
            <a:ext cx="5104130" cy="142875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Source: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Zimmer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Biomet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India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Primary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Field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Feedback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| ADGcatalyst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Strategic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Consulting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|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2026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|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8B8B8B"/>
                </a:solidFill>
                <a:latin typeface="Arial"/>
                <a:cs typeface="Arial"/>
              </a:rPr>
              <a:t>Confidential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6199" y="0"/>
            <a:ext cx="12058650" cy="1095375"/>
            <a:chOff x="76199" y="0"/>
            <a:chExt cx="12058650" cy="1095375"/>
          </a:xfrm>
        </p:grpSpPr>
        <p:sp>
          <p:nvSpPr>
            <p:cNvPr id="3" name="object 3"/>
            <p:cNvSpPr/>
            <p:nvPr/>
          </p:nvSpPr>
          <p:spPr>
            <a:xfrm>
              <a:off x="76199" y="0"/>
              <a:ext cx="12058650" cy="1095375"/>
            </a:xfrm>
            <a:custGeom>
              <a:avLst/>
              <a:gdLst/>
              <a:ahLst/>
              <a:cxnLst/>
              <a:rect l="l" t="t" r="r" b="b"/>
              <a:pathLst>
                <a:path w="12058650" h="1095375">
                  <a:moveTo>
                    <a:pt x="12058649" y="1095374"/>
                  </a:moveTo>
                  <a:lnTo>
                    <a:pt x="0" y="1095374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109537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1057275"/>
              <a:ext cx="12058650" cy="38100"/>
            </a:xfrm>
            <a:custGeom>
              <a:avLst/>
              <a:gdLst/>
              <a:ahLst/>
              <a:cxnLst/>
              <a:rect l="l" t="t" r="r" b="b"/>
              <a:pathLst>
                <a:path w="12058650" h="38100">
                  <a:moveTo>
                    <a:pt x="120586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22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dirty="0"/>
              <a:t>Solutions</a:t>
            </a:r>
            <a:r>
              <a:rPr dirty="0" spc="-45"/>
              <a:t> </a:t>
            </a:r>
            <a:r>
              <a:rPr dirty="0"/>
              <a:t>Framework</a:t>
            </a:r>
            <a:r>
              <a:rPr dirty="0" spc="-40"/>
              <a:t> </a:t>
            </a:r>
            <a:r>
              <a:rPr dirty="0"/>
              <a:t>—</a:t>
            </a:r>
            <a:r>
              <a:rPr dirty="0" spc="-40"/>
              <a:t> </a:t>
            </a:r>
            <a:r>
              <a:rPr dirty="0" spc="-25"/>
              <a:t>Problem-</a:t>
            </a:r>
            <a:r>
              <a:rPr dirty="0" spc="-20"/>
              <a:t>to-</a:t>
            </a:r>
            <a:r>
              <a:rPr dirty="0"/>
              <a:t>Solution</a:t>
            </a:r>
            <a:r>
              <a:rPr dirty="0" spc="-45"/>
              <a:t> </a:t>
            </a:r>
            <a:r>
              <a:rPr dirty="0" spc="-10"/>
              <a:t>Mapping</a:t>
            </a: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Each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solution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is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directly</a:t>
            </a:r>
            <a:r>
              <a:rPr dirty="0" sz="1250" spc="4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derived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from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a</a:t>
            </a:r>
            <a:r>
              <a:rPr dirty="0" sz="1250" spc="4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documented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field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problem</a:t>
            </a:r>
            <a:r>
              <a:rPr dirty="0" sz="1250" spc="4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spc="-10" b="0">
                <a:solidFill>
                  <a:srgbClr val="FEFEFE"/>
                </a:solidFill>
                <a:latin typeface="Arial"/>
                <a:cs typeface="Arial"/>
              </a:rPr>
              <a:t>statement</a:t>
            </a:r>
            <a:endParaRPr sz="12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96899" y="1320800"/>
            <a:ext cx="7550150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solidFill>
                  <a:srgbClr val="333333"/>
                </a:solidFill>
                <a:latin typeface="Arial"/>
                <a:cs typeface="Arial"/>
              </a:rPr>
              <a:t>Five</a:t>
            </a:r>
            <a:r>
              <a:rPr dirty="0" sz="125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33333"/>
                </a:solidFill>
                <a:latin typeface="Arial"/>
                <a:cs typeface="Arial"/>
              </a:rPr>
              <a:t>core</a:t>
            </a:r>
            <a:r>
              <a:rPr dirty="0" sz="125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33333"/>
                </a:solidFill>
                <a:latin typeface="Arial"/>
                <a:cs typeface="Arial"/>
              </a:rPr>
              <a:t>problems</a:t>
            </a:r>
            <a:r>
              <a:rPr dirty="0" sz="125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33333"/>
                </a:solidFill>
                <a:latin typeface="Arial"/>
                <a:cs typeface="Arial"/>
              </a:rPr>
              <a:t>mapped</a:t>
            </a:r>
            <a:r>
              <a:rPr dirty="0" sz="125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33333"/>
                </a:solidFill>
                <a:latin typeface="Arial"/>
                <a:cs typeface="Arial"/>
              </a:rPr>
              <a:t>to</a:t>
            </a:r>
            <a:r>
              <a:rPr dirty="0" sz="125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33333"/>
                </a:solidFill>
                <a:latin typeface="Arial"/>
                <a:cs typeface="Arial"/>
              </a:rPr>
              <a:t>five</a:t>
            </a:r>
            <a:r>
              <a:rPr dirty="0" sz="125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33333"/>
                </a:solidFill>
                <a:latin typeface="Arial"/>
                <a:cs typeface="Arial"/>
              </a:rPr>
              <a:t>evidence-based</a:t>
            </a:r>
            <a:r>
              <a:rPr dirty="0" sz="125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33333"/>
                </a:solidFill>
                <a:latin typeface="Arial"/>
                <a:cs typeface="Arial"/>
              </a:rPr>
              <a:t>solutions</a:t>
            </a:r>
            <a:r>
              <a:rPr dirty="0" sz="125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33333"/>
                </a:solidFill>
                <a:latin typeface="Arial"/>
                <a:cs typeface="Arial"/>
              </a:rPr>
              <a:t>—</a:t>
            </a:r>
            <a:r>
              <a:rPr dirty="0" sz="125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33333"/>
                </a:solidFill>
                <a:latin typeface="Arial"/>
                <a:cs typeface="Arial"/>
              </a:rPr>
              <a:t>each</a:t>
            </a:r>
            <a:r>
              <a:rPr dirty="0" sz="125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33333"/>
                </a:solidFill>
                <a:latin typeface="Arial"/>
                <a:cs typeface="Arial"/>
              </a:rPr>
              <a:t>traceable</a:t>
            </a:r>
            <a:r>
              <a:rPr dirty="0" sz="125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33333"/>
                </a:solidFill>
                <a:latin typeface="Arial"/>
                <a:cs typeface="Arial"/>
              </a:rPr>
              <a:t>to</a:t>
            </a:r>
            <a:r>
              <a:rPr dirty="0" sz="125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33333"/>
                </a:solidFill>
                <a:latin typeface="Arial"/>
                <a:cs typeface="Arial"/>
              </a:rPr>
              <a:t>specific</a:t>
            </a:r>
            <a:r>
              <a:rPr dirty="0" sz="125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333333"/>
                </a:solidFill>
                <a:latin typeface="Arial"/>
                <a:cs typeface="Arial"/>
              </a:rPr>
              <a:t>field</a:t>
            </a:r>
            <a:r>
              <a:rPr dirty="0" sz="125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333333"/>
                </a:solidFill>
                <a:latin typeface="Arial"/>
                <a:cs typeface="Arial"/>
              </a:rPr>
              <a:t>feedback:</a:t>
            </a:r>
            <a:endParaRPr sz="1250">
              <a:latin typeface="Arial"/>
              <a:cs typeface="Arial"/>
            </a:endParaRPr>
          </a:p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609599" y="1757363"/>
          <a:ext cx="11068050" cy="10610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9890"/>
                <a:gridCol w="1651635"/>
                <a:gridCol w="6104255"/>
                <a:gridCol w="1908810"/>
                <a:gridCol w="937259"/>
              </a:tblGrid>
              <a:tr h="3898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1100" spc="-5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#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98425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152400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1100" spc="-1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Problem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98425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110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Solution</a:t>
                      </a:r>
                      <a:r>
                        <a:rPr dirty="0" sz="1100" spc="34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Devised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98425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509905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110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Primary</a:t>
                      </a:r>
                      <a:r>
                        <a:rPr dirty="0" sz="1100" spc="33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2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Owner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98425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81610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1100" spc="-1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Impact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98425">
                    <a:solidFill>
                      <a:srgbClr val="003366"/>
                    </a:solidFill>
                  </a:tcPr>
                </a:tc>
              </a:tr>
              <a:tr h="6711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200" spc="-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14300"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52400" marR="186690">
                        <a:lnSpc>
                          <a:spcPct val="119800"/>
                        </a:lnSpc>
                        <a:spcBef>
                          <a:spcPts val="615"/>
                        </a:spcBef>
                      </a:pPr>
                      <a:r>
                        <a:rPr dirty="0" sz="120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Headcount &amp; </a:t>
                      </a:r>
                      <a:r>
                        <a:rPr dirty="0" sz="1200" spc="-25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CSR </a:t>
                      </a:r>
                      <a:r>
                        <a:rPr dirty="0" sz="1200" spc="-1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Deficit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78105"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4310" marR="502284">
                        <a:lnSpc>
                          <a:spcPct val="119800"/>
                        </a:lnSpc>
                        <a:spcBef>
                          <a:spcPts val="615"/>
                        </a:spcBef>
                      </a:pPr>
                      <a:r>
                        <a:rPr dirty="0" sz="12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Immediate</a:t>
                      </a:r>
                      <a:r>
                        <a:rPr dirty="0" sz="120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field-force</a:t>
                      </a:r>
                      <a:r>
                        <a:rPr dirty="0" sz="120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expansion:</a:t>
                      </a:r>
                      <a:r>
                        <a:rPr dirty="0" sz="1200" spc="-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add</a:t>
                      </a:r>
                      <a:r>
                        <a:rPr dirty="0" sz="120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dirty="0" sz="1200" spc="-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dedicated</a:t>
                      </a:r>
                      <a:r>
                        <a:rPr dirty="0" sz="120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CSR</a:t>
                      </a:r>
                      <a:r>
                        <a:rPr dirty="0" sz="1200" spc="-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per</a:t>
                      </a:r>
                      <a:r>
                        <a:rPr dirty="0" sz="120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key</a:t>
                      </a:r>
                      <a:r>
                        <a:rPr dirty="0" sz="1200" spc="-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territory</a:t>
                      </a:r>
                      <a:r>
                        <a:rPr dirty="0" sz="120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1200" spc="-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2 </a:t>
                      </a:r>
                      <a:r>
                        <a:rPr dirty="0" sz="12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paramedical case-support specialists </a:t>
                      </a:r>
                      <a:r>
                        <a:rPr dirty="0" sz="120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nationally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78105"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9905" marR="260350">
                        <a:lnSpc>
                          <a:spcPct val="119800"/>
                        </a:lnSpc>
                        <a:spcBef>
                          <a:spcPts val="615"/>
                        </a:spcBef>
                      </a:pPr>
                      <a:r>
                        <a:rPr dirty="0" sz="1200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Country</a:t>
                      </a:r>
                      <a:r>
                        <a:rPr dirty="0" sz="1200" spc="-30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Head</a:t>
                      </a:r>
                      <a:r>
                        <a:rPr dirty="0" sz="1200" spc="-20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0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+ </a:t>
                      </a:r>
                      <a:r>
                        <a:rPr dirty="0" sz="1200" spc="-25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HR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78105"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44780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200" spc="-1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Critical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14300"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6" name="object 6"/>
          <p:cNvGrpSpPr/>
          <p:nvPr/>
        </p:nvGrpSpPr>
        <p:grpSpPr>
          <a:xfrm>
            <a:off x="609599" y="2819400"/>
            <a:ext cx="10991850" cy="3609975"/>
            <a:chOff x="609599" y="2819400"/>
            <a:chExt cx="10991850" cy="3609975"/>
          </a:xfrm>
        </p:grpSpPr>
        <p:sp>
          <p:nvSpPr>
            <p:cNvPr id="7" name="object 7"/>
            <p:cNvSpPr/>
            <p:nvPr/>
          </p:nvSpPr>
          <p:spPr>
            <a:xfrm>
              <a:off x="609587" y="2819412"/>
              <a:ext cx="10991850" cy="904875"/>
            </a:xfrm>
            <a:custGeom>
              <a:avLst/>
              <a:gdLst/>
              <a:ahLst/>
              <a:cxnLst/>
              <a:rect l="l" t="t" r="r" b="b"/>
              <a:pathLst>
                <a:path w="10991850" h="904875">
                  <a:moveTo>
                    <a:pt x="10991850" y="0"/>
                  </a:moveTo>
                  <a:lnTo>
                    <a:pt x="10991850" y="0"/>
                  </a:lnTo>
                  <a:lnTo>
                    <a:pt x="0" y="0"/>
                  </a:lnTo>
                  <a:lnTo>
                    <a:pt x="0" y="904875"/>
                  </a:lnTo>
                  <a:lnTo>
                    <a:pt x="10991850" y="904875"/>
                  </a:lnTo>
                  <a:lnTo>
                    <a:pt x="10991850" y="0"/>
                  </a:lnTo>
                  <a:close/>
                </a:path>
              </a:pathLst>
            </a:custGeom>
            <a:solidFill>
              <a:srgbClr val="ECF1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09587" y="3724287"/>
              <a:ext cx="10991850" cy="904875"/>
            </a:xfrm>
            <a:custGeom>
              <a:avLst/>
              <a:gdLst/>
              <a:ahLst/>
              <a:cxnLst/>
              <a:rect l="l" t="t" r="r" b="b"/>
              <a:pathLst>
                <a:path w="10991850" h="904875">
                  <a:moveTo>
                    <a:pt x="10991850" y="0"/>
                  </a:moveTo>
                  <a:lnTo>
                    <a:pt x="10991850" y="0"/>
                  </a:lnTo>
                  <a:lnTo>
                    <a:pt x="0" y="0"/>
                  </a:lnTo>
                  <a:lnTo>
                    <a:pt x="0" y="904875"/>
                  </a:lnTo>
                  <a:lnTo>
                    <a:pt x="10991850" y="904875"/>
                  </a:lnTo>
                  <a:lnTo>
                    <a:pt x="109918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09587" y="4629162"/>
              <a:ext cx="10991850" cy="895350"/>
            </a:xfrm>
            <a:custGeom>
              <a:avLst/>
              <a:gdLst/>
              <a:ahLst/>
              <a:cxnLst/>
              <a:rect l="l" t="t" r="r" b="b"/>
              <a:pathLst>
                <a:path w="10991850" h="895350">
                  <a:moveTo>
                    <a:pt x="10991850" y="0"/>
                  </a:moveTo>
                  <a:lnTo>
                    <a:pt x="10991850" y="0"/>
                  </a:lnTo>
                  <a:lnTo>
                    <a:pt x="0" y="0"/>
                  </a:lnTo>
                  <a:lnTo>
                    <a:pt x="0" y="895350"/>
                  </a:lnTo>
                  <a:lnTo>
                    <a:pt x="10991850" y="895350"/>
                  </a:lnTo>
                  <a:lnTo>
                    <a:pt x="10991850" y="0"/>
                  </a:lnTo>
                  <a:close/>
                </a:path>
              </a:pathLst>
            </a:custGeom>
            <a:solidFill>
              <a:srgbClr val="ECF1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09587" y="5524512"/>
              <a:ext cx="10991850" cy="904875"/>
            </a:xfrm>
            <a:custGeom>
              <a:avLst/>
              <a:gdLst/>
              <a:ahLst/>
              <a:cxnLst/>
              <a:rect l="l" t="t" r="r" b="b"/>
              <a:pathLst>
                <a:path w="10991850" h="904875">
                  <a:moveTo>
                    <a:pt x="10991850" y="0"/>
                  </a:moveTo>
                  <a:lnTo>
                    <a:pt x="10991850" y="0"/>
                  </a:lnTo>
                  <a:lnTo>
                    <a:pt x="0" y="0"/>
                  </a:lnTo>
                  <a:lnTo>
                    <a:pt x="0" y="904862"/>
                  </a:lnTo>
                  <a:lnTo>
                    <a:pt x="10991850" y="904862"/>
                  </a:lnTo>
                  <a:lnTo>
                    <a:pt x="109918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609587" y="3714762"/>
              <a:ext cx="10991850" cy="2714625"/>
            </a:xfrm>
            <a:custGeom>
              <a:avLst/>
              <a:gdLst/>
              <a:ahLst/>
              <a:cxnLst/>
              <a:rect l="l" t="t" r="r" b="b"/>
              <a:pathLst>
                <a:path w="10991850" h="2714625">
                  <a:moveTo>
                    <a:pt x="10991850" y="2705087"/>
                  </a:moveTo>
                  <a:lnTo>
                    <a:pt x="10991850" y="2705087"/>
                  </a:lnTo>
                  <a:lnTo>
                    <a:pt x="0" y="2705087"/>
                  </a:lnTo>
                  <a:lnTo>
                    <a:pt x="0" y="2714612"/>
                  </a:lnTo>
                  <a:lnTo>
                    <a:pt x="10991850" y="2714612"/>
                  </a:lnTo>
                  <a:lnTo>
                    <a:pt x="10991850" y="2705087"/>
                  </a:lnTo>
                  <a:close/>
                </a:path>
                <a:path w="10991850" h="2714625">
                  <a:moveTo>
                    <a:pt x="10991850" y="1809750"/>
                  </a:moveTo>
                  <a:lnTo>
                    <a:pt x="10991850" y="1809750"/>
                  </a:lnTo>
                  <a:lnTo>
                    <a:pt x="0" y="1809750"/>
                  </a:lnTo>
                  <a:lnTo>
                    <a:pt x="0" y="1819275"/>
                  </a:lnTo>
                  <a:lnTo>
                    <a:pt x="10991850" y="1819275"/>
                  </a:lnTo>
                  <a:lnTo>
                    <a:pt x="10991850" y="1809750"/>
                  </a:lnTo>
                  <a:close/>
                </a:path>
                <a:path w="10991850" h="2714625">
                  <a:moveTo>
                    <a:pt x="10991850" y="904875"/>
                  </a:moveTo>
                  <a:lnTo>
                    <a:pt x="10991850" y="904875"/>
                  </a:lnTo>
                  <a:lnTo>
                    <a:pt x="0" y="904875"/>
                  </a:lnTo>
                  <a:lnTo>
                    <a:pt x="0" y="914400"/>
                  </a:lnTo>
                  <a:lnTo>
                    <a:pt x="10991850" y="914400"/>
                  </a:lnTo>
                  <a:lnTo>
                    <a:pt x="10991850" y="904875"/>
                  </a:lnTo>
                  <a:close/>
                </a:path>
                <a:path w="10991850" h="2714625">
                  <a:moveTo>
                    <a:pt x="10991850" y="0"/>
                  </a:moveTo>
                  <a:lnTo>
                    <a:pt x="10991850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10991850" y="9525"/>
                  </a:lnTo>
                  <a:lnTo>
                    <a:pt x="10991850" y="0"/>
                  </a:lnTo>
                  <a:close/>
                </a:path>
              </a:pathLst>
            </a:custGeom>
            <a:solidFill>
              <a:srgbClr val="DDE3E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749299" y="2894330"/>
            <a:ext cx="1405890" cy="463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01955" marR="5080" indent="-389890">
              <a:lnSpc>
                <a:spcPct val="119800"/>
              </a:lnSpc>
              <a:spcBef>
                <a:spcPts val="100"/>
              </a:spcBef>
              <a:tabLst>
                <a:tab pos="401955" algn="l"/>
              </a:tabLst>
            </a:pPr>
            <a:r>
              <a:rPr dirty="0" sz="1200" spc="-50">
                <a:solidFill>
                  <a:srgbClr val="1A1A2E"/>
                </a:solidFill>
                <a:latin typeface="Arial"/>
                <a:cs typeface="Arial"/>
              </a:rPr>
              <a:t>2</a:t>
            </a:r>
            <a:r>
              <a:rPr dirty="0" sz="1200">
                <a:solidFill>
                  <a:srgbClr val="1A1A2E"/>
                </a:solidFill>
                <a:latin typeface="Arial"/>
                <a:cs typeface="Arial"/>
              </a:rPr>
              <a:t>	</a:t>
            </a:r>
            <a:r>
              <a:rPr dirty="0" sz="1200" b="1">
                <a:solidFill>
                  <a:srgbClr val="BF382A"/>
                </a:solidFill>
                <a:latin typeface="Arial"/>
                <a:cs typeface="Arial"/>
              </a:rPr>
              <a:t>ROSA–</a:t>
            </a:r>
            <a:r>
              <a:rPr dirty="0" sz="1200" spc="-10" b="1">
                <a:solidFill>
                  <a:srgbClr val="BF382A"/>
                </a:solidFill>
                <a:latin typeface="Arial"/>
                <a:cs typeface="Arial"/>
              </a:rPr>
              <a:t>Recon Team</a:t>
            </a:r>
            <a:r>
              <a:rPr dirty="0" sz="1200" spc="-60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BF382A"/>
                </a:solidFill>
                <a:latin typeface="Arial"/>
                <a:cs typeface="Arial"/>
              </a:rPr>
              <a:t>Silos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32744" y="2894330"/>
            <a:ext cx="5828665" cy="6826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9800"/>
              </a:lnSpc>
              <a:spcBef>
                <a:spcPts val="100"/>
              </a:spcBef>
            </a:pP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Merge</a:t>
            </a:r>
            <a:r>
              <a:rPr dirty="0" sz="120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revenue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targets:</a:t>
            </a:r>
            <a:r>
              <a:rPr dirty="0" sz="120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ROSA</a:t>
            </a:r>
            <a:r>
              <a:rPr dirty="0" sz="1200" spc="-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cases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counted</a:t>
            </a:r>
            <a:r>
              <a:rPr dirty="0" sz="120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in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Recon</a:t>
            </a:r>
            <a:r>
              <a:rPr dirty="0" sz="120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P&amp;L.</a:t>
            </a:r>
            <a:r>
              <a:rPr dirty="0" sz="1200" spc="-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Appoint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a</a:t>
            </a:r>
            <a:r>
              <a:rPr dirty="0" sz="120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ROSA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Champion</a:t>
            </a:r>
            <a:r>
              <a:rPr dirty="0" sz="120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per</a:t>
            </a:r>
            <a:r>
              <a:rPr dirty="0" sz="120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territory</a:t>
            </a:r>
            <a:r>
              <a:rPr dirty="0" sz="120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reporting</a:t>
            </a:r>
            <a:r>
              <a:rPr dirty="0" sz="120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to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Recon</a:t>
            </a:r>
            <a:r>
              <a:rPr dirty="0" sz="1200" spc="-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ASM.</a:t>
            </a:r>
            <a:r>
              <a:rPr dirty="0" sz="120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Mandatory</a:t>
            </a:r>
            <a:r>
              <a:rPr dirty="0" sz="120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joint</a:t>
            </a:r>
            <a:r>
              <a:rPr dirty="0" sz="120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meetings</a:t>
            </a:r>
            <a:r>
              <a:rPr dirty="0" sz="120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on</a:t>
            </a:r>
            <a:r>
              <a:rPr dirty="0" sz="120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spc="-25" b="1">
                <a:solidFill>
                  <a:srgbClr val="003366"/>
                </a:solidFill>
                <a:latin typeface="Arial"/>
                <a:cs typeface="Arial"/>
              </a:rPr>
              <a:t>all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active 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accounts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252148" y="2894330"/>
            <a:ext cx="1156335" cy="463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9800"/>
              </a:lnSpc>
              <a:spcBef>
                <a:spcPts val="100"/>
              </a:spcBef>
            </a:pPr>
            <a:r>
              <a:rPr dirty="0" sz="1200" b="1">
                <a:solidFill>
                  <a:srgbClr val="0054A5"/>
                </a:solidFill>
                <a:latin typeface="Arial"/>
                <a:cs typeface="Arial"/>
              </a:rPr>
              <a:t>Country</a:t>
            </a:r>
            <a:r>
              <a:rPr dirty="0" sz="1200" spc="-30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54A5"/>
                </a:solidFill>
                <a:latin typeface="Arial"/>
                <a:cs typeface="Arial"/>
              </a:rPr>
              <a:t>Head</a:t>
            </a:r>
            <a:r>
              <a:rPr dirty="0" sz="1200" spc="-20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1200" spc="-50" b="1">
                <a:solidFill>
                  <a:srgbClr val="0054A5"/>
                </a:solidFill>
                <a:latin typeface="Arial"/>
                <a:cs typeface="Arial"/>
              </a:rPr>
              <a:t>+ </a:t>
            </a:r>
            <a:r>
              <a:rPr dirty="0" sz="1200" b="1">
                <a:solidFill>
                  <a:srgbClr val="0054A5"/>
                </a:solidFill>
                <a:latin typeface="Arial"/>
                <a:cs typeface="Arial"/>
              </a:rPr>
              <a:t>Sales </a:t>
            </a:r>
            <a:r>
              <a:rPr dirty="0" sz="1200" spc="-10" b="1">
                <a:solidFill>
                  <a:srgbClr val="0054A5"/>
                </a:solidFill>
                <a:latin typeface="Arial"/>
                <a:cs typeface="Arial"/>
              </a:rPr>
              <a:t>Director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919469" y="2930525"/>
            <a:ext cx="5422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BF382A"/>
                </a:solidFill>
                <a:latin typeface="Arial"/>
                <a:cs typeface="Arial"/>
              </a:rPr>
              <a:t>Critical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61999" y="3780155"/>
            <a:ext cx="147828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9255" marR="5080" indent="-389890">
              <a:lnSpc>
                <a:spcPct val="125000"/>
              </a:lnSpc>
              <a:spcBef>
                <a:spcPts val="100"/>
              </a:spcBef>
              <a:tabLst>
                <a:tab pos="389255" algn="l"/>
              </a:tabLst>
            </a:pPr>
            <a:r>
              <a:rPr dirty="0" sz="1200" spc="-50">
                <a:solidFill>
                  <a:srgbClr val="1A1A2E"/>
                </a:solidFill>
                <a:latin typeface="Arial"/>
                <a:cs typeface="Arial"/>
              </a:rPr>
              <a:t>3</a:t>
            </a:r>
            <a:r>
              <a:rPr dirty="0" sz="1200">
                <a:solidFill>
                  <a:srgbClr val="1A1A2E"/>
                </a:solidFill>
                <a:latin typeface="Arial"/>
                <a:cs typeface="Arial"/>
              </a:rPr>
              <a:t>	</a:t>
            </a:r>
            <a:r>
              <a:rPr dirty="0" sz="1200" b="1">
                <a:solidFill>
                  <a:srgbClr val="BF382A"/>
                </a:solidFill>
                <a:latin typeface="Arial"/>
                <a:cs typeface="Arial"/>
              </a:rPr>
              <a:t>Demo </a:t>
            </a:r>
            <a:r>
              <a:rPr dirty="0" sz="1200" spc="-10" b="1">
                <a:solidFill>
                  <a:srgbClr val="BF382A"/>
                </a:solidFill>
                <a:latin typeface="Arial"/>
                <a:cs typeface="Arial"/>
              </a:rPr>
              <a:t>Machine Scarcity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45444" y="3780155"/>
            <a:ext cx="5495925" cy="7016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R="5080">
              <a:lnSpc>
                <a:spcPct val="122400"/>
              </a:lnSpc>
              <a:spcBef>
                <a:spcPts val="135"/>
              </a:spcBef>
            </a:pP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Deploy</a:t>
            </a:r>
            <a:r>
              <a:rPr dirty="0" sz="120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2</a:t>
            </a:r>
            <a:r>
              <a:rPr dirty="0" sz="120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additional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demo</a:t>
            </a:r>
            <a:r>
              <a:rPr dirty="0" sz="120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units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regionally</a:t>
            </a:r>
            <a:r>
              <a:rPr dirty="0" sz="120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(ROM</a:t>
            </a:r>
            <a:r>
              <a:rPr dirty="0" sz="120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and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South</a:t>
            </a:r>
            <a:r>
              <a:rPr dirty="0" sz="120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first).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Remove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permanent</a:t>
            </a:r>
            <a:r>
              <a:rPr dirty="0" sz="120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Gurgaon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fixture</a:t>
            </a:r>
            <a:r>
              <a:rPr dirty="0" sz="120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—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all</a:t>
            </a:r>
            <a:r>
              <a:rPr dirty="0" sz="120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3+2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units</a:t>
            </a:r>
            <a:r>
              <a:rPr dirty="0" sz="120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to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be</a:t>
            </a:r>
            <a:r>
              <a:rPr dirty="0" sz="120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field-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deployable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on</a:t>
            </a:r>
            <a:r>
              <a:rPr dirty="0" sz="120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a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5-</a:t>
            </a:r>
            <a:r>
              <a:rPr dirty="0" sz="1200" spc="-25" b="1">
                <a:solidFill>
                  <a:srgbClr val="003366"/>
                </a:solidFill>
                <a:latin typeface="Arial"/>
                <a:cs typeface="Arial"/>
              </a:rPr>
              <a:t>day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turnaround</a:t>
            </a:r>
            <a:r>
              <a:rPr dirty="0" sz="1200" spc="-6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spc="-25" b="1">
                <a:solidFill>
                  <a:srgbClr val="003366"/>
                </a:solidFill>
                <a:latin typeface="Arial"/>
                <a:cs typeface="Arial"/>
              </a:rPr>
              <a:t>SLA</a:t>
            </a:r>
            <a:endParaRPr sz="12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264848" y="3780155"/>
            <a:ext cx="105473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R="5080">
              <a:lnSpc>
                <a:spcPct val="125000"/>
              </a:lnSpc>
              <a:spcBef>
                <a:spcPts val="100"/>
              </a:spcBef>
            </a:pPr>
            <a:r>
              <a:rPr dirty="0" sz="1200" b="1">
                <a:solidFill>
                  <a:srgbClr val="0054A5"/>
                </a:solidFill>
                <a:latin typeface="Arial"/>
                <a:cs typeface="Arial"/>
              </a:rPr>
              <a:t>ROSA</a:t>
            </a:r>
            <a:r>
              <a:rPr dirty="0" sz="1200" spc="-55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54A5"/>
                </a:solidFill>
                <a:latin typeface="Arial"/>
                <a:cs typeface="Arial"/>
              </a:rPr>
              <a:t>Clinical </a:t>
            </a:r>
            <a:r>
              <a:rPr dirty="0" sz="1200" b="1">
                <a:solidFill>
                  <a:srgbClr val="0054A5"/>
                </a:solidFill>
                <a:latin typeface="Arial"/>
                <a:cs typeface="Arial"/>
              </a:rPr>
              <a:t>Marketing </a:t>
            </a:r>
            <a:r>
              <a:rPr dirty="0" sz="1200" spc="-25" b="1">
                <a:solidFill>
                  <a:srgbClr val="0054A5"/>
                </a:solidFill>
                <a:latin typeface="Arial"/>
                <a:cs typeface="Arial"/>
              </a:rPr>
              <a:t>Mgr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021317" y="3825875"/>
            <a:ext cx="3517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0" b="1">
                <a:solidFill>
                  <a:srgbClr val="1A794A"/>
                </a:solidFill>
                <a:latin typeface="Arial"/>
                <a:cs typeface="Arial"/>
              </a:rPr>
              <a:t>High</a:t>
            </a:r>
            <a:endParaRPr sz="12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49299" y="4694555"/>
            <a:ext cx="1652270" cy="463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01955" marR="5080" indent="-389890">
              <a:lnSpc>
                <a:spcPct val="119800"/>
              </a:lnSpc>
              <a:spcBef>
                <a:spcPts val="100"/>
              </a:spcBef>
              <a:tabLst>
                <a:tab pos="401955" algn="l"/>
              </a:tabLst>
            </a:pPr>
            <a:r>
              <a:rPr dirty="0" sz="1200" spc="-50">
                <a:solidFill>
                  <a:srgbClr val="1A1A2E"/>
                </a:solidFill>
                <a:latin typeface="Arial"/>
                <a:cs typeface="Arial"/>
              </a:rPr>
              <a:t>4</a:t>
            </a:r>
            <a:r>
              <a:rPr dirty="0" sz="1200">
                <a:solidFill>
                  <a:srgbClr val="1A1A2E"/>
                </a:solidFill>
                <a:latin typeface="Arial"/>
                <a:cs typeface="Arial"/>
              </a:rPr>
              <a:t>	</a:t>
            </a:r>
            <a:r>
              <a:rPr dirty="0" sz="1200" b="1">
                <a:solidFill>
                  <a:srgbClr val="BF382A"/>
                </a:solidFill>
                <a:latin typeface="Arial"/>
                <a:cs typeface="Arial"/>
              </a:rPr>
              <a:t>Service</a:t>
            </a:r>
            <a:r>
              <a:rPr dirty="0" sz="1200" spc="-20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BF382A"/>
                </a:solidFill>
                <a:latin typeface="Arial"/>
                <a:cs typeface="Arial"/>
              </a:rPr>
              <a:t>Failure</a:t>
            </a:r>
            <a:r>
              <a:rPr dirty="0" sz="1200" spc="-20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BF382A"/>
                </a:solidFill>
                <a:latin typeface="Arial"/>
                <a:cs typeface="Arial"/>
              </a:rPr>
              <a:t>&amp; </a:t>
            </a:r>
            <a:r>
              <a:rPr dirty="0" sz="1200" b="1">
                <a:solidFill>
                  <a:srgbClr val="BF382A"/>
                </a:solidFill>
                <a:latin typeface="Arial"/>
                <a:cs typeface="Arial"/>
              </a:rPr>
              <a:t>20-Day </a:t>
            </a:r>
            <a:r>
              <a:rPr dirty="0" sz="1200" spc="-10" b="1">
                <a:solidFill>
                  <a:srgbClr val="BF382A"/>
                </a:solidFill>
                <a:latin typeface="Arial"/>
                <a:cs typeface="Arial"/>
              </a:rPr>
              <a:t>Process</a:t>
            </a:r>
            <a:endParaRPr sz="12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32744" y="4694555"/>
            <a:ext cx="5956935" cy="6826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9800"/>
              </a:lnSpc>
              <a:spcBef>
                <a:spcPts val="100"/>
              </a:spcBef>
            </a:pP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Establish</a:t>
            </a:r>
            <a:r>
              <a:rPr dirty="0" sz="120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regional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service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SLA:</a:t>
            </a:r>
            <a:r>
              <a:rPr dirty="0" sz="120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all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breakdowns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attended</a:t>
            </a:r>
            <a:r>
              <a:rPr dirty="0" sz="120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within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48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hours.</a:t>
            </a:r>
            <a:r>
              <a:rPr dirty="0" sz="1200" spc="-6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Allocate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dedicated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regional</a:t>
            </a:r>
            <a:r>
              <a:rPr dirty="0" sz="120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ROSA</a:t>
            </a:r>
            <a:r>
              <a:rPr dirty="0" sz="1200" spc="-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service</a:t>
            </a:r>
            <a:r>
              <a:rPr dirty="0" sz="120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budget.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Reduce</a:t>
            </a:r>
            <a:r>
              <a:rPr dirty="0" sz="120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process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turnaround</a:t>
            </a:r>
            <a:r>
              <a:rPr dirty="0" sz="120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to</a:t>
            </a:r>
            <a:r>
              <a:rPr dirty="0" sz="120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5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 days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through</a:t>
            </a:r>
            <a:r>
              <a:rPr dirty="0" sz="1200" spc="-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pre-approved</a:t>
            </a:r>
            <a:r>
              <a:rPr dirty="0" sz="1200" spc="-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evaluation</a:t>
            </a:r>
            <a:r>
              <a:rPr dirty="0" sz="1200" spc="-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kits</a:t>
            </a:r>
            <a:endParaRPr sz="12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252148" y="4694555"/>
            <a:ext cx="1114425" cy="463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9800"/>
              </a:lnSpc>
              <a:spcBef>
                <a:spcPts val="100"/>
              </a:spcBef>
            </a:pPr>
            <a:r>
              <a:rPr dirty="0" sz="1200" b="1">
                <a:solidFill>
                  <a:srgbClr val="0054A5"/>
                </a:solidFill>
                <a:latin typeface="Arial"/>
                <a:cs typeface="Arial"/>
              </a:rPr>
              <a:t>Service Head </a:t>
            </a:r>
            <a:r>
              <a:rPr dirty="0" sz="1200" spc="-50" b="1">
                <a:solidFill>
                  <a:srgbClr val="0054A5"/>
                </a:solidFill>
                <a:latin typeface="Arial"/>
                <a:cs typeface="Arial"/>
              </a:rPr>
              <a:t>+ </a:t>
            </a:r>
            <a:r>
              <a:rPr dirty="0" sz="1200" b="1">
                <a:solidFill>
                  <a:srgbClr val="0054A5"/>
                </a:solidFill>
                <a:latin typeface="Arial"/>
                <a:cs typeface="Arial"/>
              </a:rPr>
              <a:t>Regional</a:t>
            </a:r>
            <a:r>
              <a:rPr dirty="0" sz="1200" spc="-55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0054A5"/>
                </a:solidFill>
                <a:latin typeface="Arial"/>
                <a:cs typeface="Arial"/>
              </a:rPr>
              <a:t>Mgrs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008617" y="4730750"/>
            <a:ext cx="3644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 b="1">
                <a:solidFill>
                  <a:srgbClr val="1A794A"/>
                </a:solidFill>
                <a:latin typeface="Arial"/>
                <a:cs typeface="Arial"/>
              </a:rPr>
              <a:t>High</a:t>
            </a:r>
            <a:endParaRPr sz="12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61999" y="5599430"/>
            <a:ext cx="1597025" cy="463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9255" marR="5080" indent="-389890">
              <a:lnSpc>
                <a:spcPct val="119800"/>
              </a:lnSpc>
              <a:spcBef>
                <a:spcPts val="100"/>
              </a:spcBef>
              <a:tabLst>
                <a:tab pos="389255" algn="l"/>
              </a:tabLst>
            </a:pPr>
            <a:r>
              <a:rPr dirty="0" sz="1200" spc="-50">
                <a:solidFill>
                  <a:srgbClr val="1A1A2E"/>
                </a:solidFill>
                <a:latin typeface="Arial"/>
                <a:cs typeface="Arial"/>
              </a:rPr>
              <a:t>5</a:t>
            </a:r>
            <a:r>
              <a:rPr dirty="0" sz="1200">
                <a:solidFill>
                  <a:srgbClr val="1A1A2E"/>
                </a:solidFill>
                <a:latin typeface="Arial"/>
                <a:cs typeface="Arial"/>
              </a:rPr>
              <a:t>	</a:t>
            </a:r>
            <a:r>
              <a:rPr dirty="0" sz="1200" b="1">
                <a:solidFill>
                  <a:srgbClr val="BF382A"/>
                </a:solidFill>
                <a:latin typeface="Arial"/>
                <a:cs typeface="Arial"/>
              </a:rPr>
              <a:t>Quotation</a:t>
            </a:r>
            <a:r>
              <a:rPr dirty="0" sz="1200" spc="-60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1200" spc="-50" b="1">
                <a:solidFill>
                  <a:srgbClr val="BF382A"/>
                </a:solidFill>
                <a:latin typeface="Arial"/>
                <a:cs typeface="Arial"/>
              </a:rPr>
              <a:t>&amp; </a:t>
            </a:r>
            <a:r>
              <a:rPr dirty="0" sz="1200" b="1">
                <a:solidFill>
                  <a:srgbClr val="BF382A"/>
                </a:solidFill>
                <a:latin typeface="Arial"/>
                <a:cs typeface="Arial"/>
              </a:rPr>
              <a:t>Approval</a:t>
            </a:r>
            <a:r>
              <a:rPr dirty="0" sz="1200" spc="-10" b="1">
                <a:solidFill>
                  <a:srgbClr val="BF382A"/>
                </a:solidFill>
                <a:latin typeface="Arial"/>
                <a:cs typeface="Arial"/>
              </a:rPr>
              <a:t> Delays</a:t>
            </a:r>
            <a:endParaRPr sz="12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845444" y="5599430"/>
            <a:ext cx="6040120" cy="6826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R="5080">
              <a:lnSpc>
                <a:spcPct val="119800"/>
              </a:lnSpc>
              <a:spcBef>
                <a:spcPts val="100"/>
              </a:spcBef>
            </a:pP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Introduce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price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bracket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authority: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field</a:t>
            </a:r>
            <a:r>
              <a:rPr dirty="0" sz="120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managers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pre-authorised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within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a</a:t>
            </a:r>
            <a:r>
              <a:rPr dirty="0" sz="120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defined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discount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band.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Standard-to-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final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quotation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SLA:</a:t>
            </a:r>
            <a:r>
              <a:rPr dirty="0" sz="120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5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working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days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maximum.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ROSA</a:t>
            </a:r>
            <a:r>
              <a:rPr dirty="0" sz="1200" spc="-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spc="-50" b="1">
                <a:solidFill>
                  <a:srgbClr val="003366"/>
                </a:solidFill>
                <a:latin typeface="Arial"/>
                <a:cs typeface="Arial"/>
              </a:rPr>
              <a:t>+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Recon</a:t>
            </a:r>
            <a:r>
              <a:rPr dirty="0" sz="120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joint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quotation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template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mandatory</a:t>
            </a:r>
            <a:endParaRPr sz="12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264848" y="5599430"/>
            <a:ext cx="1300480" cy="463550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85"/>
              </a:spcBef>
            </a:pPr>
            <a:r>
              <a:rPr dirty="0" sz="1200" b="1">
                <a:solidFill>
                  <a:srgbClr val="0054A5"/>
                </a:solidFill>
                <a:latin typeface="Arial"/>
                <a:cs typeface="Arial"/>
              </a:rPr>
              <a:t>Commercial </a:t>
            </a:r>
            <a:r>
              <a:rPr dirty="0" sz="1200" spc="-20" b="1">
                <a:solidFill>
                  <a:srgbClr val="0054A5"/>
                </a:solidFill>
                <a:latin typeface="Arial"/>
                <a:cs typeface="Arial"/>
              </a:rPr>
              <a:t>Head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5"/>
              </a:spcBef>
            </a:pPr>
            <a:r>
              <a:rPr dirty="0" sz="1200" b="1">
                <a:solidFill>
                  <a:srgbClr val="0054A5"/>
                </a:solidFill>
                <a:latin typeface="Arial"/>
                <a:cs typeface="Arial"/>
              </a:rPr>
              <a:t>+ </a:t>
            </a:r>
            <a:r>
              <a:rPr dirty="0" sz="1200" spc="-10" b="1">
                <a:solidFill>
                  <a:srgbClr val="0054A5"/>
                </a:solidFill>
                <a:latin typeface="Arial"/>
                <a:cs typeface="Arial"/>
              </a:rPr>
              <a:t>Finance</a:t>
            </a:r>
            <a:endParaRPr sz="12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021317" y="5635625"/>
            <a:ext cx="3517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20" b="1">
                <a:solidFill>
                  <a:srgbClr val="1A794A"/>
                </a:solidFill>
                <a:latin typeface="Arial"/>
                <a:cs typeface="Arial"/>
              </a:rPr>
              <a:t>High</a:t>
            </a:r>
            <a:endParaRPr sz="120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76199" y="6581775"/>
            <a:ext cx="12058650" cy="9525"/>
          </a:xfrm>
          <a:custGeom>
            <a:avLst/>
            <a:gdLst/>
            <a:ahLst/>
            <a:cxnLst/>
            <a:rect l="l" t="t" r="r" b="b"/>
            <a:pathLst>
              <a:path w="12058650" h="9525">
                <a:moveTo>
                  <a:pt x="12058649" y="9524"/>
                </a:moveTo>
                <a:lnTo>
                  <a:pt x="0" y="9524"/>
                </a:lnTo>
                <a:lnTo>
                  <a:pt x="0" y="0"/>
                </a:lnTo>
                <a:lnTo>
                  <a:pt x="12058649" y="0"/>
                </a:lnTo>
                <a:lnTo>
                  <a:pt x="12058649" y="9524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596899" y="6645675"/>
            <a:ext cx="5104130" cy="142875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Source: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Zimmer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Biomet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India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Primary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Field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Feedback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| ADGcatalyst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Strategic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Consulting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|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2026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|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8B8B8B"/>
                </a:solidFill>
                <a:latin typeface="Arial"/>
                <a:cs typeface="Arial"/>
              </a:rPr>
              <a:t>Confidential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6199" y="0"/>
            <a:ext cx="12058650" cy="1095375"/>
            <a:chOff x="76199" y="0"/>
            <a:chExt cx="12058650" cy="1095375"/>
          </a:xfrm>
        </p:grpSpPr>
        <p:sp>
          <p:nvSpPr>
            <p:cNvPr id="3" name="object 3"/>
            <p:cNvSpPr/>
            <p:nvPr/>
          </p:nvSpPr>
          <p:spPr>
            <a:xfrm>
              <a:off x="76199" y="0"/>
              <a:ext cx="12058650" cy="1095375"/>
            </a:xfrm>
            <a:custGeom>
              <a:avLst/>
              <a:gdLst/>
              <a:ahLst/>
              <a:cxnLst/>
              <a:rect l="l" t="t" r="r" b="b"/>
              <a:pathLst>
                <a:path w="12058650" h="1095375">
                  <a:moveTo>
                    <a:pt x="12058649" y="1095374"/>
                  </a:moveTo>
                  <a:lnTo>
                    <a:pt x="0" y="1095374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109537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1057275"/>
              <a:ext cx="12058650" cy="38100"/>
            </a:xfrm>
            <a:custGeom>
              <a:avLst/>
              <a:gdLst/>
              <a:ahLst/>
              <a:cxnLst/>
              <a:rect l="l" t="t" r="r" b="b"/>
              <a:pathLst>
                <a:path w="12058650" h="38100">
                  <a:moveTo>
                    <a:pt x="120586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22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dirty="0"/>
              <a:t>Prioritised</a:t>
            </a:r>
            <a:r>
              <a:rPr dirty="0" spc="-60"/>
              <a:t> </a:t>
            </a:r>
            <a:r>
              <a:rPr dirty="0"/>
              <a:t>Solutions</a:t>
            </a:r>
            <a:r>
              <a:rPr dirty="0" spc="-45"/>
              <a:t> </a:t>
            </a:r>
            <a:r>
              <a:rPr dirty="0"/>
              <a:t>—</a:t>
            </a:r>
            <a:r>
              <a:rPr dirty="0" spc="-50"/>
              <a:t> </a:t>
            </a:r>
            <a:r>
              <a:rPr dirty="0"/>
              <a:t>Ranked</a:t>
            </a:r>
            <a:r>
              <a:rPr dirty="0" spc="-45"/>
              <a:t> </a:t>
            </a:r>
            <a:r>
              <a:rPr dirty="0"/>
              <a:t>by</a:t>
            </a:r>
            <a:r>
              <a:rPr dirty="0" spc="-50"/>
              <a:t> </a:t>
            </a:r>
            <a:r>
              <a:rPr dirty="0"/>
              <a:t>Revenue</a:t>
            </a:r>
            <a:r>
              <a:rPr dirty="0" spc="-45"/>
              <a:t> </a:t>
            </a:r>
            <a:r>
              <a:rPr dirty="0" spc="-10"/>
              <a:t>Impact</a:t>
            </a: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Sequenced</a:t>
            </a:r>
            <a:r>
              <a:rPr dirty="0" sz="1250" spc="3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by</a:t>
            </a:r>
            <a:r>
              <a:rPr dirty="0" sz="1250" spc="3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urgency,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revenue</a:t>
            </a:r>
            <a:r>
              <a:rPr dirty="0" sz="1250" spc="3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risk,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and</a:t>
            </a:r>
            <a:r>
              <a:rPr dirty="0" sz="1250" spc="3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implementation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spc="-10" b="0">
                <a:solidFill>
                  <a:srgbClr val="FEFEFE"/>
                </a:solidFill>
                <a:latin typeface="Arial"/>
                <a:cs typeface="Arial"/>
              </a:rPr>
              <a:t>feasibility</a:t>
            </a:r>
            <a:endParaRPr sz="125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09599" y="1323975"/>
            <a:ext cx="10991850" cy="4257675"/>
            <a:chOff x="609599" y="1323975"/>
            <a:chExt cx="10991850" cy="4257675"/>
          </a:xfrm>
        </p:grpSpPr>
        <p:sp>
          <p:nvSpPr>
            <p:cNvPr id="7" name="object 7"/>
            <p:cNvSpPr/>
            <p:nvPr/>
          </p:nvSpPr>
          <p:spPr>
            <a:xfrm>
              <a:off x="609587" y="1323987"/>
              <a:ext cx="10991850" cy="371475"/>
            </a:xfrm>
            <a:custGeom>
              <a:avLst/>
              <a:gdLst/>
              <a:ahLst/>
              <a:cxnLst/>
              <a:rect l="l" t="t" r="r" b="b"/>
              <a:pathLst>
                <a:path w="10991850" h="371475">
                  <a:moveTo>
                    <a:pt x="10991850" y="0"/>
                  </a:moveTo>
                  <a:lnTo>
                    <a:pt x="10991850" y="0"/>
                  </a:lnTo>
                  <a:lnTo>
                    <a:pt x="0" y="0"/>
                  </a:lnTo>
                  <a:lnTo>
                    <a:pt x="0" y="371475"/>
                  </a:lnTo>
                  <a:lnTo>
                    <a:pt x="10991850" y="371475"/>
                  </a:lnTo>
                  <a:lnTo>
                    <a:pt x="1099185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09587" y="1695462"/>
              <a:ext cx="10991850" cy="638175"/>
            </a:xfrm>
            <a:custGeom>
              <a:avLst/>
              <a:gdLst/>
              <a:ahLst/>
              <a:cxnLst/>
              <a:rect l="l" t="t" r="r" b="b"/>
              <a:pathLst>
                <a:path w="10991850" h="638175">
                  <a:moveTo>
                    <a:pt x="10991850" y="0"/>
                  </a:moveTo>
                  <a:lnTo>
                    <a:pt x="10991850" y="0"/>
                  </a:lnTo>
                  <a:lnTo>
                    <a:pt x="0" y="0"/>
                  </a:lnTo>
                  <a:lnTo>
                    <a:pt x="0" y="638175"/>
                  </a:lnTo>
                  <a:lnTo>
                    <a:pt x="10991850" y="638175"/>
                  </a:lnTo>
                  <a:lnTo>
                    <a:pt x="109918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09587" y="2333637"/>
              <a:ext cx="10991850" cy="647700"/>
            </a:xfrm>
            <a:custGeom>
              <a:avLst/>
              <a:gdLst/>
              <a:ahLst/>
              <a:cxnLst/>
              <a:rect l="l" t="t" r="r" b="b"/>
              <a:pathLst>
                <a:path w="10991850" h="647700">
                  <a:moveTo>
                    <a:pt x="10991850" y="0"/>
                  </a:moveTo>
                  <a:lnTo>
                    <a:pt x="10991850" y="0"/>
                  </a:lnTo>
                  <a:lnTo>
                    <a:pt x="0" y="0"/>
                  </a:lnTo>
                  <a:lnTo>
                    <a:pt x="0" y="647700"/>
                  </a:lnTo>
                  <a:lnTo>
                    <a:pt x="10991850" y="647700"/>
                  </a:lnTo>
                  <a:lnTo>
                    <a:pt x="10991850" y="0"/>
                  </a:lnTo>
                  <a:close/>
                </a:path>
              </a:pathLst>
            </a:custGeom>
            <a:solidFill>
              <a:srgbClr val="ECF1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09587" y="2981337"/>
              <a:ext cx="10991850" cy="647700"/>
            </a:xfrm>
            <a:custGeom>
              <a:avLst/>
              <a:gdLst/>
              <a:ahLst/>
              <a:cxnLst/>
              <a:rect l="l" t="t" r="r" b="b"/>
              <a:pathLst>
                <a:path w="10991850" h="647700">
                  <a:moveTo>
                    <a:pt x="10991850" y="0"/>
                  </a:moveTo>
                  <a:lnTo>
                    <a:pt x="10991850" y="0"/>
                  </a:lnTo>
                  <a:lnTo>
                    <a:pt x="0" y="0"/>
                  </a:lnTo>
                  <a:lnTo>
                    <a:pt x="0" y="647700"/>
                  </a:lnTo>
                  <a:lnTo>
                    <a:pt x="10991850" y="647700"/>
                  </a:lnTo>
                  <a:lnTo>
                    <a:pt x="109918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609587" y="3629037"/>
              <a:ext cx="10991850" cy="647700"/>
            </a:xfrm>
            <a:custGeom>
              <a:avLst/>
              <a:gdLst/>
              <a:ahLst/>
              <a:cxnLst/>
              <a:rect l="l" t="t" r="r" b="b"/>
              <a:pathLst>
                <a:path w="10991850" h="647700">
                  <a:moveTo>
                    <a:pt x="10991850" y="0"/>
                  </a:moveTo>
                  <a:lnTo>
                    <a:pt x="10991850" y="0"/>
                  </a:lnTo>
                  <a:lnTo>
                    <a:pt x="0" y="0"/>
                  </a:lnTo>
                  <a:lnTo>
                    <a:pt x="0" y="647700"/>
                  </a:lnTo>
                  <a:lnTo>
                    <a:pt x="10991850" y="647700"/>
                  </a:lnTo>
                  <a:lnTo>
                    <a:pt x="10991850" y="0"/>
                  </a:lnTo>
                  <a:close/>
                </a:path>
              </a:pathLst>
            </a:custGeom>
            <a:solidFill>
              <a:srgbClr val="ECF1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609587" y="4276737"/>
              <a:ext cx="10991850" cy="647700"/>
            </a:xfrm>
            <a:custGeom>
              <a:avLst/>
              <a:gdLst/>
              <a:ahLst/>
              <a:cxnLst/>
              <a:rect l="l" t="t" r="r" b="b"/>
              <a:pathLst>
                <a:path w="10991850" h="647700">
                  <a:moveTo>
                    <a:pt x="10991850" y="0"/>
                  </a:moveTo>
                  <a:lnTo>
                    <a:pt x="10991850" y="0"/>
                  </a:lnTo>
                  <a:lnTo>
                    <a:pt x="0" y="0"/>
                  </a:lnTo>
                  <a:lnTo>
                    <a:pt x="0" y="647700"/>
                  </a:lnTo>
                  <a:lnTo>
                    <a:pt x="10991850" y="647700"/>
                  </a:lnTo>
                  <a:lnTo>
                    <a:pt x="109918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09587" y="4924437"/>
              <a:ext cx="10991850" cy="647700"/>
            </a:xfrm>
            <a:custGeom>
              <a:avLst/>
              <a:gdLst/>
              <a:ahLst/>
              <a:cxnLst/>
              <a:rect l="l" t="t" r="r" b="b"/>
              <a:pathLst>
                <a:path w="10991850" h="647700">
                  <a:moveTo>
                    <a:pt x="10991850" y="0"/>
                  </a:moveTo>
                  <a:lnTo>
                    <a:pt x="10991850" y="0"/>
                  </a:lnTo>
                  <a:lnTo>
                    <a:pt x="0" y="0"/>
                  </a:lnTo>
                  <a:lnTo>
                    <a:pt x="0" y="647700"/>
                  </a:lnTo>
                  <a:lnTo>
                    <a:pt x="10991850" y="647700"/>
                  </a:lnTo>
                  <a:lnTo>
                    <a:pt x="10991850" y="0"/>
                  </a:lnTo>
                  <a:close/>
                </a:path>
              </a:pathLst>
            </a:custGeom>
            <a:solidFill>
              <a:srgbClr val="ECF1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09587" y="2333637"/>
              <a:ext cx="10991850" cy="9525"/>
            </a:xfrm>
            <a:custGeom>
              <a:avLst/>
              <a:gdLst/>
              <a:ahLst/>
              <a:cxnLst/>
              <a:rect l="l" t="t" r="r" b="b"/>
              <a:pathLst>
                <a:path w="10991850" h="9525">
                  <a:moveTo>
                    <a:pt x="10991850" y="0"/>
                  </a:moveTo>
                  <a:lnTo>
                    <a:pt x="10991850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10991850" y="9525"/>
                  </a:lnTo>
                  <a:lnTo>
                    <a:pt x="10991850" y="0"/>
                  </a:lnTo>
                  <a:close/>
                </a:path>
              </a:pathLst>
            </a:custGeom>
            <a:solidFill>
              <a:srgbClr val="FFFFFF">
                <a:alpha val="101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609587" y="2981337"/>
              <a:ext cx="10991850" cy="2600325"/>
            </a:xfrm>
            <a:custGeom>
              <a:avLst/>
              <a:gdLst/>
              <a:ahLst/>
              <a:cxnLst/>
              <a:rect l="l" t="t" r="r" b="b"/>
              <a:pathLst>
                <a:path w="10991850" h="2600325">
                  <a:moveTo>
                    <a:pt x="10991850" y="2590800"/>
                  </a:moveTo>
                  <a:lnTo>
                    <a:pt x="10991850" y="2590800"/>
                  </a:lnTo>
                  <a:lnTo>
                    <a:pt x="0" y="2590800"/>
                  </a:lnTo>
                  <a:lnTo>
                    <a:pt x="0" y="2600325"/>
                  </a:lnTo>
                  <a:lnTo>
                    <a:pt x="10991850" y="2600325"/>
                  </a:lnTo>
                  <a:lnTo>
                    <a:pt x="10991850" y="2590800"/>
                  </a:lnTo>
                  <a:close/>
                </a:path>
                <a:path w="10991850" h="2600325">
                  <a:moveTo>
                    <a:pt x="10991850" y="1943100"/>
                  </a:moveTo>
                  <a:lnTo>
                    <a:pt x="10991850" y="1943100"/>
                  </a:lnTo>
                  <a:lnTo>
                    <a:pt x="0" y="1943100"/>
                  </a:lnTo>
                  <a:lnTo>
                    <a:pt x="0" y="1952625"/>
                  </a:lnTo>
                  <a:lnTo>
                    <a:pt x="10991850" y="1952625"/>
                  </a:lnTo>
                  <a:lnTo>
                    <a:pt x="10991850" y="1943100"/>
                  </a:lnTo>
                  <a:close/>
                </a:path>
                <a:path w="10991850" h="2600325">
                  <a:moveTo>
                    <a:pt x="10991850" y="1295400"/>
                  </a:moveTo>
                  <a:lnTo>
                    <a:pt x="10991850" y="1295400"/>
                  </a:lnTo>
                  <a:lnTo>
                    <a:pt x="0" y="1295400"/>
                  </a:lnTo>
                  <a:lnTo>
                    <a:pt x="0" y="1304925"/>
                  </a:lnTo>
                  <a:lnTo>
                    <a:pt x="10991850" y="1304925"/>
                  </a:lnTo>
                  <a:lnTo>
                    <a:pt x="10991850" y="1295400"/>
                  </a:lnTo>
                  <a:close/>
                </a:path>
                <a:path w="10991850" h="2600325">
                  <a:moveTo>
                    <a:pt x="10991850" y="647700"/>
                  </a:moveTo>
                  <a:lnTo>
                    <a:pt x="10991850" y="647700"/>
                  </a:lnTo>
                  <a:lnTo>
                    <a:pt x="0" y="647700"/>
                  </a:lnTo>
                  <a:lnTo>
                    <a:pt x="0" y="657225"/>
                  </a:lnTo>
                  <a:lnTo>
                    <a:pt x="10991850" y="657225"/>
                  </a:lnTo>
                  <a:lnTo>
                    <a:pt x="10991850" y="647700"/>
                  </a:lnTo>
                  <a:close/>
                </a:path>
                <a:path w="10991850" h="2600325">
                  <a:moveTo>
                    <a:pt x="10991850" y="0"/>
                  </a:moveTo>
                  <a:lnTo>
                    <a:pt x="10991850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10991850" y="9525"/>
                  </a:lnTo>
                  <a:lnTo>
                    <a:pt x="10991850" y="0"/>
                  </a:lnTo>
                  <a:close/>
                </a:path>
              </a:pathLst>
            </a:custGeom>
            <a:solidFill>
              <a:srgbClr val="DDE3E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742949" y="1397000"/>
            <a:ext cx="374015" cy="1968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1100" spc="-20" b="1">
                <a:solidFill>
                  <a:srgbClr val="F0A500"/>
                </a:solidFill>
                <a:latin typeface="Arial"/>
                <a:cs typeface="Arial"/>
              </a:rPr>
              <a:t>Rank</a:t>
            </a:r>
            <a:endParaRPr sz="11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74278" y="1397000"/>
            <a:ext cx="610870" cy="1968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1100" spc="-10" b="1">
                <a:solidFill>
                  <a:srgbClr val="F0A500"/>
                </a:solidFill>
                <a:latin typeface="Arial"/>
                <a:cs typeface="Arial"/>
              </a:rPr>
              <a:t>Solution</a:t>
            </a:r>
            <a:endParaRPr sz="11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95093" y="1397000"/>
            <a:ext cx="1748789" cy="1968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1100" b="1">
                <a:solidFill>
                  <a:srgbClr val="F0A500"/>
                </a:solidFill>
                <a:latin typeface="Arial"/>
                <a:cs typeface="Arial"/>
              </a:rPr>
              <a:t>Revenue</a:t>
            </a:r>
            <a:r>
              <a:rPr dirty="0" sz="1100" spc="21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0A500"/>
                </a:solidFill>
                <a:latin typeface="Arial"/>
                <a:cs typeface="Arial"/>
              </a:rPr>
              <a:t>Risk</a:t>
            </a:r>
            <a:r>
              <a:rPr dirty="0" sz="1100" spc="21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0A500"/>
                </a:solidFill>
                <a:latin typeface="Arial"/>
                <a:cs typeface="Arial"/>
              </a:rPr>
              <a:t>if</a:t>
            </a:r>
            <a:r>
              <a:rPr dirty="0" sz="1100" spc="21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F0A500"/>
                </a:solidFill>
                <a:latin typeface="Arial"/>
                <a:cs typeface="Arial"/>
              </a:rPr>
              <a:t>Delayed</a:t>
            </a:r>
            <a:endParaRPr sz="11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752879" y="1397000"/>
            <a:ext cx="749935" cy="1968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1100" spc="-10" b="1">
                <a:solidFill>
                  <a:srgbClr val="F0A500"/>
                </a:solidFill>
                <a:latin typeface="Arial"/>
                <a:cs typeface="Arial"/>
              </a:rPr>
              <a:t>Feasibility</a:t>
            </a:r>
            <a:endParaRPr sz="11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809385" y="1397000"/>
            <a:ext cx="539750" cy="1968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1100" spc="-10" b="1">
                <a:solidFill>
                  <a:srgbClr val="F0A500"/>
                </a:solidFill>
                <a:latin typeface="Arial"/>
                <a:cs typeface="Arial"/>
              </a:rPr>
              <a:t>Priority</a:t>
            </a:r>
            <a:endParaRPr sz="11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61566" y="1787525"/>
            <a:ext cx="1403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800" spc="-50" b="1">
                <a:solidFill>
                  <a:srgbClr val="F0A500"/>
                </a:solidFill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0810872" y="1800225"/>
            <a:ext cx="609600" cy="238125"/>
          </a:xfrm>
          <a:custGeom>
            <a:avLst/>
            <a:gdLst/>
            <a:ahLst/>
            <a:cxnLst/>
            <a:rect l="l" t="t" r="r" b="b"/>
            <a:pathLst>
              <a:path w="609600" h="238125">
                <a:moveTo>
                  <a:pt x="520605" y="238124"/>
                </a:moveTo>
                <a:lnTo>
                  <a:pt x="88996" y="238124"/>
                </a:lnTo>
                <a:lnTo>
                  <a:pt x="82801" y="237514"/>
                </a:lnTo>
                <a:lnTo>
                  <a:pt x="37131" y="218597"/>
                </a:lnTo>
                <a:lnTo>
                  <a:pt x="9643" y="185103"/>
                </a:lnTo>
                <a:lnTo>
                  <a:pt x="0" y="149129"/>
                </a:lnTo>
                <a:lnTo>
                  <a:pt x="1" y="142874"/>
                </a:lnTo>
                <a:lnTo>
                  <a:pt x="0" y="88995"/>
                </a:lnTo>
                <a:lnTo>
                  <a:pt x="12577" y="47531"/>
                </a:lnTo>
                <a:lnTo>
                  <a:pt x="47530" y="12577"/>
                </a:lnTo>
                <a:lnTo>
                  <a:pt x="88996" y="0"/>
                </a:lnTo>
                <a:lnTo>
                  <a:pt x="520605" y="0"/>
                </a:lnTo>
                <a:lnTo>
                  <a:pt x="562067" y="12577"/>
                </a:lnTo>
                <a:lnTo>
                  <a:pt x="597022" y="47531"/>
                </a:lnTo>
                <a:lnTo>
                  <a:pt x="609599" y="88995"/>
                </a:lnTo>
                <a:lnTo>
                  <a:pt x="609599" y="149129"/>
                </a:lnTo>
                <a:lnTo>
                  <a:pt x="597022" y="190592"/>
                </a:lnTo>
                <a:lnTo>
                  <a:pt x="562067" y="225546"/>
                </a:lnTo>
                <a:lnTo>
                  <a:pt x="526799" y="237514"/>
                </a:lnTo>
                <a:lnTo>
                  <a:pt x="520605" y="238124"/>
                </a:lnTo>
                <a:close/>
              </a:path>
            </a:pathLst>
          </a:custGeom>
          <a:solidFill>
            <a:srgbClr val="BF382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10904635" y="1816100"/>
            <a:ext cx="43307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950" spc="-10" b="1">
                <a:solidFill>
                  <a:srgbClr val="FFFFFF"/>
                </a:solidFill>
                <a:latin typeface="Arial"/>
                <a:cs typeface="Arial"/>
              </a:rPr>
              <a:t>Critical</a:t>
            </a:r>
            <a:endParaRPr sz="9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48866" y="2435225"/>
            <a:ext cx="1530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 b="1">
                <a:solidFill>
                  <a:srgbClr val="F0A500"/>
                </a:solidFill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361578" y="2398078"/>
            <a:ext cx="3096895" cy="4445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9600"/>
              </a:lnSpc>
              <a:spcBef>
                <a:spcPts val="95"/>
              </a:spcBef>
            </a:pPr>
            <a:r>
              <a:rPr dirty="0" sz="1150" b="1">
                <a:solidFill>
                  <a:srgbClr val="003366"/>
                </a:solidFill>
                <a:latin typeface="Arial"/>
                <a:cs typeface="Arial"/>
              </a:rPr>
              <a:t>Field-Force</a:t>
            </a:r>
            <a:r>
              <a:rPr dirty="0" sz="1150" spc="3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003366"/>
                </a:solidFill>
                <a:latin typeface="Arial"/>
                <a:cs typeface="Arial"/>
              </a:rPr>
              <a:t>Expansion</a:t>
            </a:r>
            <a:r>
              <a:rPr dirty="0" sz="1150" spc="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003366"/>
                </a:solidFill>
                <a:latin typeface="Arial"/>
                <a:cs typeface="Arial"/>
              </a:rPr>
              <a:t>—</a:t>
            </a:r>
            <a:r>
              <a:rPr dirty="0" sz="115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003366"/>
                </a:solidFill>
                <a:latin typeface="Arial"/>
                <a:cs typeface="Arial"/>
              </a:rPr>
              <a:t>Add</a:t>
            </a:r>
            <a:r>
              <a:rPr dirty="0" sz="1150" spc="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003366"/>
                </a:solidFill>
                <a:latin typeface="Arial"/>
                <a:cs typeface="Arial"/>
              </a:rPr>
              <a:t>CSRs</a:t>
            </a:r>
            <a:r>
              <a:rPr dirty="0" sz="1150" spc="3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003366"/>
                </a:solidFill>
                <a:latin typeface="Arial"/>
                <a:cs typeface="Arial"/>
              </a:rPr>
              <a:t>&amp;</a:t>
            </a:r>
            <a:r>
              <a:rPr dirty="0" sz="1150" spc="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50" spc="-20" b="1">
                <a:solidFill>
                  <a:srgbClr val="003366"/>
                </a:solidFill>
                <a:latin typeface="Arial"/>
                <a:cs typeface="Arial"/>
              </a:rPr>
              <a:t>Case </a:t>
            </a:r>
            <a:r>
              <a:rPr dirty="0" sz="1150" b="1">
                <a:solidFill>
                  <a:srgbClr val="003366"/>
                </a:solidFill>
                <a:latin typeface="Arial"/>
                <a:cs typeface="Arial"/>
              </a:rPr>
              <a:t>Support</a:t>
            </a:r>
            <a:r>
              <a:rPr dirty="0" sz="1150" spc="3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003366"/>
                </a:solidFill>
                <a:latin typeface="Arial"/>
                <a:cs typeface="Arial"/>
              </a:rPr>
              <a:t>Per</a:t>
            </a:r>
            <a:r>
              <a:rPr dirty="0" sz="1150" spc="3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50" spc="-10" b="1">
                <a:solidFill>
                  <a:srgbClr val="003366"/>
                </a:solidFill>
                <a:latin typeface="Arial"/>
                <a:cs typeface="Arial"/>
              </a:rPr>
              <a:t>Territory</a:t>
            </a:r>
            <a:endParaRPr sz="11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782393" y="2398078"/>
            <a:ext cx="3460115" cy="4445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9600"/>
              </a:lnSpc>
              <a:spcBef>
                <a:spcPts val="95"/>
              </a:spcBef>
            </a:pP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Very</a:t>
            </a:r>
            <a:r>
              <a:rPr dirty="0" sz="1150" spc="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High</a:t>
            </a:r>
            <a:r>
              <a:rPr dirty="0" sz="1150" spc="1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—</a:t>
            </a:r>
            <a:r>
              <a:rPr dirty="0" sz="1150" spc="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15+</a:t>
            </a:r>
            <a:r>
              <a:rPr dirty="0" sz="1150" spc="1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deals</a:t>
            </a:r>
            <a:r>
              <a:rPr dirty="0" sz="1150" spc="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already</a:t>
            </a:r>
            <a:r>
              <a:rPr dirty="0" sz="1150" spc="1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lost;</a:t>
            </a:r>
            <a:r>
              <a:rPr dirty="0" sz="1150" spc="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competitor</a:t>
            </a:r>
            <a:r>
              <a:rPr dirty="0" sz="1150" spc="1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 spc="-25">
                <a:solidFill>
                  <a:srgbClr val="1A1A2E"/>
                </a:solidFill>
                <a:latin typeface="Arial"/>
                <a:cs typeface="Arial"/>
              </a:rPr>
              <a:t>CSR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advantage</a:t>
            </a:r>
            <a:r>
              <a:rPr dirty="0" sz="1150" spc="4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is</a:t>
            </a:r>
            <a:r>
              <a:rPr dirty="0" sz="1150" spc="4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compounding</a:t>
            </a:r>
            <a:r>
              <a:rPr dirty="0" sz="1150" spc="4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1A1A2E"/>
                </a:solidFill>
                <a:latin typeface="Arial"/>
                <a:cs typeface="Arial"/>
              </a:rPr>
              <a:t>daily</a:t>
            </a:r>
            <a:endParaRPr sz="11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740179" y="2398078"/>
            <a:ext cx="1650364" cy="4445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9600"/>
              </a:lnSpc>
              <a:spcBef>
                <a:spcPts val="95"/>
              </a:spcBef>
            </a:pP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30</a:t>
            </a:r>
            <a:r>
              <a:rPr dirty="0" sz="1150" spc="1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days</a:t>
            </a:r>
            <a:r>
              <a:rPr dirty="0" sz="1150" spc="1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—</a:t>
            </a:r>
            <a:r>
              <a:rPr dirty="0" sz="1150" spc="1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HR</a:t>
            </a:r>
            <a:r>
              <a:rPr dirty="0" sz="1150" spc="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1A1A2E"/>
                </a:solidFill>
                <a:latin typeface="Arial"/>
                <a:cs typeface="Arial"/>
              </a:rPr>
              <a:t>activation needed</a:t>
            </a:r>
            <a:endParaRPr sz="115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0810872" y="2447925"/>
            <a:ext cx="609600" cy="238125"/>
          </a:xfrm>
          <a:custGeom>
            <a:avLst/>
            <a:gdLst/>
            <a:ahLst/>
            <a:cxnLst/>
            <a:rect l="l" t="t" r="r" b="b"/>
            <a:pathLst>
              <a:path w="609600" h="238125">
                <a:moveTo>
                  <a:pt x="520605" y="238124"/>
                </a:moveTo>
                <a:lnTo>
                  <a:pt x="88996" y="238124"/>
                </a:lnTo>
                <a:lnTo>
                  <a:pt x="82801" y="237514"/>
                </a:lnTo>
                <a:lnTo>
                  <a:pt x="37131" y="218597"/>
                </a:lnTo>
                <a:lnTo>
                  <a:pt x="9643" y="185103"/>
                </a:lnTo>
                <a:lnTo>
                  <a:pt x="0" y="149129"/>
                </a:lnTo>
                <a:lnTo>
                  <a:pt x="1" y="142874"/>
                </a:lnTo>
                <a:lnTo>
                  <a:pt x="0" y="88995"/>
                </a:lnTo>
                <a:lnTo>
                  <a:pt x="12577" y="47531"/>
                </a:lnTo>
                <a:lnTo>
                  <a:pt x="47530" y="12577"/>
                </a:lnTo>
                <a:lnTo>
                  <a:pt x="88996" y="0"/>
                </a:lnTo>
                <a:lnTo>
                  <a:pt x="520605" y="0"/>
                </a:lnTo>
                <a:lnTo>
                  <a:pt x="562067" y="12577"/>
                </a:lnTo>
                <a:lnTo>
                  <a:pt x="597022" y="47531"/>
                </a:lnTo>
                <a:lnTo>
                  <a:pt x="609599" y="88995"/>
                </a:lnTo>
                <a:lnTo>
                  <a:pt x="609599" y="149129"/>
                </a:lnTo>
                <a:lnTo>
                  <a:pt x="597022" y="190592"/>
                </a:lnTo>
                <a:lnTo>
                  <a:pt x="562067" y="225546"/>
                </a:lnTo>
                <a:lnTo>
                  <a:pt x="526799" y="237514"/>
                </a:lnTo>
                <a:lnTo>
                  <a:pt x="520605" y="238124"/>
                </a:lnTo>
                <a:close/>
              </a:path>
            </a:pathLst>
          </a:custGeom>
          <a:solidFill>
            <a:srgbClr val="BF382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10891935" y="2463800"/>
            <a:ext cx="44577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10" b="1">
                <a:solidFill>
                  <a:srgbClr val="FFFFFF"/>
                </a:solidFill>
                <a:latin typeface="Arial"/>
                <a:cs typeface="Arial"/>
              </a:rPr>
              <a:t>Critical</a:t>
            </a:r>
            <a:endParaRPr sz="9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61566" y="3082925"/>
            <a:ext cx="1403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800" spc="-50" b="1">
                <a:solidFill>
                  <a:srgbClr val="F0A500"/>
                </a:solidFill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374278" y="3045778"/>
            <a:ext cx="2976880" cy="4445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R="5080">
              <a:lnSpc>
                <a:spcPct val="119600"/>
              </a:lnSpc>
              <a:spcBef>
                <a:spcPts val="95"/>
              </a:spcBef>
            </a:pPr>
            <a:r>
              <a:rPr dirty="0" sz="1150" b="1">
                <a:solidFill>
                  <a:srgbClr val="003366"/>
                </a:solidFill>
                <a:latin typeface="Arial"/>
                <a:cs typeface="Arial"/>
              </a:rPr>
              <a:t>Streamline Quotation to 5-Day SLA</a:t>
            </a:r>
            <a:r>
              <a:rPr dirty="0" sz="1150" spc="-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003366"/>
                </a:solidFill>
                <a:latin typeface="Arial"/>
                <a:cs typeface="Arial"/>
              </a:rPr>
              <a:t>— </a:t>
            </a:r>
            <a:r>
              <a:rPr dirty="0" sz="1150" spc="-20" b="1">
                <a:solidFill>
                  <a:srgbClr val="003366"/>
                </a:solidFill>
                <a:latin typeface="Arial"/>
                <a:cs typeface="Arial"/>
              </a:rPr>
              <a:t>Pre-</a:t>
            </a:r>
            <a:r>
              <a:rPr dirty="0" sz="1150" b="1">
                <a:solidFill>
                  <a:srgbClr val="003366"/>
                </a:solidFill>
                <a:latin typeface="Arial"/>
                <a:cs typeface="Arial"/>
              </a:rPr>
              <a:t>Authorised</a:t>
            </a:r>
            <a:r>
              <a:rPr dirty="0" sz="1150" spc="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003366"/>
                </a:solidFill>
                <a:latin typeface="Arial"/>
                <a:cs typeface="Arial"/>
              </a:rPr>
              <a:t>Price</a:t>
            </a:r>
            <a:r>
              <a:rPr dirty="0" sz="1150" spc="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50" spc="-10" b="1">
                <a:solidFill>
                  <a:srgbClr val="003366"/>
                </a:solidFill>
                <a:latin typeface="Arial"/>
                <a:cs typeface="Arial"/>
              </a:rPr>
              <a:t>Brackets</a:t>
            </a:r>
            <a:endParaRPr sz="11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795093" y="3045778"/>
            <a:ext cx="3270885" cy="4445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R="5080">
              <a:lnSpc>
                <a:spcPct val="119600"/>
              </a:lnSpc>
              <a:spcBef>
                <a:spcPts val="95"/>
              </a:spcBef>
            </a:pP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High</a:t>
            </a:r>
            <a:r>
              <a:rPr dirty="0" sz="1150" spc="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—</a:t>
            </a:r>
            <a:r>
              <a:rPr dirty="0" sz="1150" spc="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deals</a:t>
            </a:r>
            <a:r>
              <a:rPr dirty="0" sz="1150" spc="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are</a:t>
            </a:r>
            <a:r>
              <a:rPr dirty="0" sz="1150" spc="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lost</a:t>
            </a:r>
            <a:r>
              <a:rPr dirty="0" sz="1150" spc="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at</a:t>
            </a:r>
            <a:r>
              <a:rPr dirty="0" sz="1150" spc="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final</a:t>
            </a:r>
            <a:r>
              <a:rPr dirty="0" sz="1150" spc="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closure</a:t>
            </a:r>
            <a:r>
              <a:rPr dirty="0" sz="1150" spc="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stage</a:t>
            </a:r>
            <a:r>
              <a:rPr dirty="0" sz="1150" spc="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due</a:t>
            </a:r>
            <a:r>
              <a:rPr dirty="0" sz="1150" spc="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 spc="-25">
                <a:solidFill>
                  <a:srgbClr val="1A1A2E"/>
                </a:solidFill>
                <a:latin typeface="Arial"/>
                <a:cs typeface="Arial"/>
              </a:rPr>
              <a:t>to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speed</a:t>
            </a:r>
            <a:r>
              <a:rPr dirty="0" sz="1150" spc="3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1A1A2E"/>
                </a:solidFill>
                <a:latin typeface="Arial"/>
                <a:cs typeface="Arial"/>
              </a:rPr>
              <a:t>disadvantage</a:t>
            </a:r>
            <a:endParaRPr sz="115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752879" y="3045778"/>
            <a:ext cx="1547495" cy="4445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R="5080">
              <a:lnSpc>
                <a:spcPct val="119600"/>
              </a:lnSpc>
              <a:spcBef>
                <a:spcPts val="95"/>
              </a:spcBef>
            </a:pP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30</a:t>
            </a:r>
            <a:r>
              <a:rPr dirty="0" sz="1150" spc="1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days</a:t>
            </a:r>
            <a:r>
              <a:rPr dirty="0" sz="1150" spc="1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—</a:t>
            </a:r>
            <a:r>
              <a:rPr dirty="0" sz="1150" spc="1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1A1A2E"/>
                </a:solidFill>
                <a:latin typeface="Arial"/>
                <a:cs typeface="Arial"/>
              </a:rPr>
              <a:t>Commercial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Head</a:t>
            </a:r>
            <a:r>
              <a:rPr dirty="0" sz="1150" spc="5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sign-</a:t>
            </a:r>
            <a:r>
              <a:rPr dirty="0" sz="1150" spc="-25">
                <a:solidFill>
                  <a:srgbClr val="1A1A2E"/>
                </a:solidFill>
                <a:latin typeface="Arial"/>
                <a:cs typeface="Arial"/>
              </a:rPr>
              <a:t>off</a:t>
            </a:r>
            <a:endParaRPr sz="115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0810872" y="3095625"/>
            <a:ext cx="609600" cy="238125"/>
          </a:xfrm>
          <a:custGeom>
            <a:avLst/>
            <a:gdLst/>
            <a:ahLst/>
            <a:cxnLst/>
            <a:rect l="l" t="t" r="r" b="b"/>
            <a:pathLst>
              <a:path w="609600" h="238125">
                <a:moveTo>
                  <a:pt x="520605" y="238124"/>
                </a:moveTo>
                <a:lnTo>
                  <a:pt x="88996" y="238124"/>
                </a:lnTo>
                <a:lnTo>
                  <a:pt x="82801" y="237514"/>
                </a:lnTo>
                <a:lnTo>
                  <a:pt x="37131" y="218597"/>
                </a:lnTo>
                <a:lnTo>
                  <a:pt x="9643" y="185103"/>
                </a:lnTo>
                <a:lnTo>
                  <a:pt x="0" y="149129"/>
                </a:lnTo>
                <a:lnTo>
                  <a:pt x="1" y="142874"/>
                </a:lnTo>
                <a:lnTo>
                  <a:pt x="0" y="88995"/>
                </a:lnTo>
                <a:lnTo>
                  <a:pt x="12577" y="47531"/>
                </a:lnTo>
                <a:lnTo>
                  <a:pt x="47530" y="12577"/>
                </a:lnTo>
                <a:lnTo>
                  <a:pt x="88996" y="0"/>
                </a:lnTo>
                <a:lnTo>
                  <a:pt x="520605" y="0"/>
                </a:lnTo>
                <a:lnTo>
                  <a:pt x="562067" y="12577"/>
                </a:lnTo>
                <a:lnTo>
                  <a:pt x="597022" y="47531"/>
                </a:lnTo>
                <a:lnTo>
                  <a:pt x="609599" y="88995"/>
                </a:lnTo>
                <a:lnTo>
                  <a:pt x="609599" y="149129"/>
                </a:lnTo>
                <a:lnTo>
                  <a:pt x="597022" y="190592"/>
                </a:lnTo>
                <a:lnTo>
                  <a:pt x="562067" y="225546"/>
                </a:lnTo>
                <a:lnTo>
                  <a:pt x="526799" y="237514"/>
                </a:lnTo>
                <a:lnTo>
                  <a:pt x="520605" y="238124"/>
                </a:lnTo>
                <a:close/>
              </a:path>
            </a:pathLst>
          </a:custGeom>
          <a:solidFill>
            <a:srgbClr val="BF382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10904635" y="3111500"/>
            <a:ext cx="43307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950" spc="-10" b="1">
                <a:solidFill>
                  <a:srgbClr val="FFFFFF"/>
                </a:solidFill>
                <a:latin typeface="Arial"/>
                <a:cs typeface="Arial"/>
              </a:rPr>
              <a:t>Critical</a:t>
            </a:r>
            <a:endParaRPr sz="95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48866" y="3730625"/>
            <a:ext cx="1530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 b="1">
                <a:solidFill>
                  <a:srgbClr val="F0A500"/>
                </a:solidFill>
                <a:latin typeface="Arial"/>
                <a:cs typeface="Arial"/>
              </a:rPr>
              <a:t>4</a:t>
            </a:r>
            <a:endParaRPr sz="18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361578" y="3693478"/>
            <a:ext cx="2946400" cy="4445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9600"/>
              </a:lnSpc>
              <a:spcBef>
                <a:spcPts val="95"/>
              </a:spcBef>
            </a:pPr>
            <a:r>
              <a:rPr dirty="0" sz="1150" b="1">
                <a:solidFill>
                  <a:srgbClr val="003366"/>
                </a:solidFill>
                <a:latin typeface="Arial"/>
                <a:cs typeface="Arial"/>
              </a:rPr>
              <a:t>Regional</a:t>
            </a:r>
            <a:r>
              <a:rPr dirty="0" sz="1150" spc="3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003366"/>
                </a:solidFill>
                <a:latin typeface="Arial"/>
                <a:cs typeface="Arial"/>
              </a:rPr>
              <a:t>Demo</a:t>
            </a:r>
            <a:r>
              <a:rPr dirty="0" sz="1150" spc="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003366"/>
                </a:solidFill>
                <a:latin typeface="Arial"/>
                <a:cs typeface="Arial"/>
              </a:rPr>
              <a:t>Unit</a:t>
            </a:r>
            <a:r>
              <a:rPr dirty="0" sz="1150" spc="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003366"/>
                </a:solidFill>
                <a:latin typeface="Arial"/>
                <a:cs typeface="Arial"/>
              </a:rPr>
              <a:t>Deployment</a:t>
            </a:r>
            <a:r>
              <a:rPr dirty="0" sz="1150" spc="3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003366"/>
                </a:solidFill>
                <a:latin typeface="Arial"/>
                <a:cs typeface="Arial"/>
              </a:rPr>
              <a:t>—</a:t>
            </a:r>
            <a:r>
              <a:rPr dirty="0" sz="1150" spc="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003366"/>
                </a:solidFill>
                <a:latin typeface="Arial"/>
                <a:cs typeface="Arial"/>
              </a:rPr>
              <a:t>5-</a:t>
            </a:r>
            <a:r>
              <a:rPr dirty="0" sz="1150" spc="-25" b="1">
                <a:solidFill>
                  <a:srgbClr val="003366"/>
                </a:solidFill>
                <a:latin typeface="Arial"/>
                <a:cs typeface="Arial"/>
              </a:rPr>
              <a:t>Day </a:t>
            </a:r>
            <a:r>
              <a:rPr dirty="0" sz="1150" b="1">
                <a:solidFill>
                  <a:srgbClr val="003366"/>
                </a:solidFill>
                <a:latin typeface="Arial"/>
                <a:cs typeface="Arial"/>
              </a:rPr>
              <a:t>Demo Turnaround</a:t>
            </a:r>
            <a:r>
              <a:rPr dirty="0" sz="1150" spc="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50" spc="-25" b="1">
                <a:solidFill>
                  <a:srgbClr val="003366"/>
                </a:solidFill>
                <a:latin typeface="Arial"/>
                <a:cs typeface="Arial"/>
              </a:rPr>
              <a:t>SLA</a:t>
            </a:r>
            <a:endParaRPr sz="115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782393" y="3693478"/>
            <a:ext cx="3496945" cy="4445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9600"/>
              </a:lnSpc>
              <a:spcBef>
                <a:spcPts val="95"/>
              </a:spcBef>
            </a:pP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High</a:t>
            </a:r>
            <a:r>
              <a:rPr dirty="0" sz="1150" spc="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—</a:t>
            </a:r>
            <a:r>
              <a:rPr dirty="0" sz="1150" spc="3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4-month</a:t>
            </a:r>
            <a:r>
              <a:rPr dirty="0" sz="1150" spc="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evaluation</a:t>
            </a:r>
            <a:r>
              <a:rPr dirty="0" sz="1150" spc="3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delays</a:t>
            </a:r>
            <a:r>
              <a:rPr dirty="0" sz="1150" spc="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are</a:t>
            </a:r>
            <a:r>
              <a:rPr dirty="0" sz="1150" spc="3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killing</a:t>
            </a:r>
            <a:r>
              <a:rPr dirty="0" sz="1150" spc="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1A1A2E"/>
                </a:solidFill>
                <a:latin typeface="Arial"/>
                <a:cs typeface="Arial"/>
              </a:rPr>
              <a:t>pipeline velocity</a:t>
            </a:r>
            <a:endParaRPr sz="115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740179" y="3693478"/>
            <a:ext cx="1728470" cy="4445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9600"/>
              </a:lnSpc>
              <a:spcBef>
                <a:spcPts val="95"/>
              </a:spcBef>
            </a:pP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60</a:t>
            </a:r>
            <a:r>
              <a:rPr dirty="0" sz="1150" spc="1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days</a:t>
            </a:r>
            <a:r>
              <a:rPr dirty="0" sz="1150" spc="1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—</a:t>
            </a:r>
            <a:r>
              <a:rPr dirty="0" sz="1150" spc="1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procurement</a:t>
            </a:r>
            <a:r>
              <a:rPr dirty="0" sz="1150" spc="1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 spc="-50">
                <a:solidFill>
                  <a:srgbClr val="1A1A2E"/>
                </a:solidFill>
                <a:latin typeface="Arial"/>
                <a:cs typeface="Arial"/>
              </a:rPr>
              <a:t>+ </a:t>
            </a:r>
            <a:r>
              <a:rPr dirty="0" sz="1150" spc="-10">
                <a:solidFill>
                  <a:srgbClr val="1A1A2E"/>
                </a:solidFill>
                <a:latin typeface="Arial"/>
                <a:cs typeface="Arial"/>
              </a:rPr>
              <a:t>logistics</a:t>
            </a:r>
            <a:endParaRPr sz="1150"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10810872" y="3743325"/>
            <a:ext cx="466725" cy="238125"/>
          </a:xfrm>
          <a:custGeom>
            <a:avLst/>
            <a:gdLst/>
            <a:ahLst/>
            <a:cxnLst/>
            <a:rect l="l" t="t" r="r" b="b"/>
            <a:pathLst>
              <a:path w="466725" h="238125">
                <a:moveTo>
                  <a:pt x="377729" y="238124"/>
                </a:moveTo>
                <a:lnTo>
                  <a:pt x="88996" y="238124"/>
                </a:lnTo>
                <a:lnTo>
                  <a:pt x="82801" y="237514"/>
                </a:lnTo>
                <a:lnTo>
                  <a:pt x="37131" y="218597"/>
                </a:lnTo>
                <a:lnTo>
                  <a:pt x="9643" y="185103"/>
                </a:lnTo>
                <a:lnTo>
                  <a:pt x="0" y="149129"/>
                </a:lnTo>
                <a:lnTo>
                  <a:pt x="1" y="142874"/>
                </a:lnTo>
                <a:lnTo>
                  <a:pt x="0" y="88995"/>
                </a:lnTo>
                <a:lnTo>
                  <a:pt x="12577" y="47531"/>
                </a:lnTo>
                <a:lnTo>
                  <a:pt x="47530" y="12577"/>
                </a:lnTo>
                <a:lnTo>
                  <a:pt x="88996" y="0"/>
                </a:lnTo>
                <a:lnTo>
                  <a:pt x="377729" y="0"/>
                </a:lnTo>
                <a:lnTo>
                  <a:pt x="419192" y="12577"/>
                </a:lnTo>
                <a:lnTo>
                  <a:pt x="454146" y="47531"/>
                </a:lnTo>
                <a:lnTo>
                  <a:pt x="466724" y="88995"/>
                </a:lnTo>
                <a:lnTo>
                  <a:pt x="466724" y="149129"/>
                </a:lnTo>
                <a:lnTo>
                  <a:pt x="454146" y="190592"/>
                </a:lnTo>
                <a:lnTo>
                  <a:pt x="419192" y="225546"/>
                </a:lnTo>
                <a:lnTo>
                  <a:pt x="383923" y="237514"/>
                </a:lnTo>
                <a:lnTo>
                  <a:pt x="377729" y="238124"/>
                </a:lnTo>
                <a:close/>
              </a:path>
            </a:pathLst>
          </a:custGeom>
          <a:solidFill>
            <a:srgbClr val="F0A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10891935" y="3759200"/>
            <a:ext cx="30099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20" b="1">
                <a:solidFill>
                  <a:srgbClr val="003366"/>
                </a:solidFill>
                <a:latin typeface="Arial"/>
                <a:cs typeface="Arial"/>
              </a:rPr>
              <a:t>High</a:t>
            </a:r>
            <a:endParaRPr sz="95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61566" y="4378325"/>
            <a:ext cx="1403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800" spc="-50" b="1">
                <a:solidFill>
                  <a:srgbClr val="F0A500"/>
                </a:solidFill>
                <a:latin typeface="Arial"/>
                <a:cs typeface="Arial"/>
              </a:rPr>
              <a:t>5</a:t>
            </a:r>
            <a:endParaRPr sz="18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374278" y="4341178"/>
            <a:ext cx="3106420" cy="444500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65"/>
              </a:spcBef>
            </a:pPr>
            <a:r>
              <a:rPr dirty="0" sz="1150" b="1">
                <a:solidFill>
                  <a:srgbClr val="003366"/>
                </a:solidFill>
                <a:latin typeface="Arial"/>
                <a:cs typeface="Arial"/>
              </a:rPr>
              <a:t>Service</a:t>
            </a:r>
            <a:r>
              <a:rPr dirty="0" sz="1150" spc="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003366"/>
                </a:solidFill>
                <a:latin typeface="Arial"/>
                <a:cs typeface="Arial"/>
              </a:rPr>
              <a:t>SLA:</a:t>
            </a:r>
            <a:r>
              <a:rPr dirty="0" sz="1150" spc="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003366"/>
                </a:solidFill>
                <a:latin typeface="Arial"/>
                <a:cs typeface="Arial"/>
              </a:rPr>
              <a:t>48-Hour</a:t>
            </a:r>
            <a:r>
              <a:rPr dirty="0" sz="1150" spc="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003366"/>
                </a:solidFill>
                <a:latin typeface="Arial"/>
                <a:cs typeface="Arial"/>
              </a:rPr>
              <a:t>Breakdown</a:t>
            </a:r>
            <a:r>
              <a:rPr dirty="0" sz="1150" spc="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50" spc="-10" b="1">
                <a:solidFill>
                  <a:srgbClr val="003366"/>
                </a:solidFill>
                <a:latin typeface="Arial"/>
                <a:cs typeface="Arial"/>
              </a:rPr>
              <a:t>Response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70"/>
              </a:spcBef>
            </a:pPr>
            <a:r>
              <a:rPr dirty="0" sz="1150" b="1">
                <a:solidFill>
                  <a:srgbClr val="003366"/>
                </a:solidFill>
                <a:latin typeface="Arial"/>
                <a:cs typeface="Arial"/>
              </a:rPr>
              <a:t>+</a:t>
            </a:r>
            <a:r>
              <a:rPr dirty="0" sz="1150" spc="3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003366"/>
                </a:solidFill>
                <a:latin typeface="Arial"/>
                <a:cs typeface="Arial"/>
              </a:rPr>
              <a:t>Regional</a:t>
            </a:r>
            <a:r>
              <a:rPr dirty="0" sz="1150" spc="3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003366"/>
                </a:solidFill>
                <a:latin typeface="Arial"/>
                <a:cs typeface="Arial"/>
              </a:rPr>
              <a:t>Budget</a:t>
            </a:r>
            <a:r>
              <a:rPr dirty="0" sz="115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50" spc="-10" b="1">
                <a:solidFill>
                  <a:srgbClr val="003366"/>
                </a:solidFill>
                <a:latin typeface="Arial"/>
                <a:cs typeface="Arial"/>
              </a:rPr>
              <a:t>Allocation</a:t>
            </a:r>
            <a:endParaRPr sz="115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795093" y="4341178"/>
            <a:ext cx="3599179" cy="4445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R="5080">
              <a:lnSpc>
                <a:spcPct val="119600"/>
              </a:lnSpc>
              <a:spcBef>
                <a:spcPts val="95"/>
              </a:spcBef>
            </a:pP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High</a:t>
            </a:r>
            <a:r>
              <a:rPr dirty="0" sz="1150" spc="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—</a:t>
            </a:r>
            <a:r>
              <a:rPr dirty="0" sz="1150" spc="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trust</a:t>
            </a:r>
            <a:r>
              <a:rPr dirty="0" sz="1150" spc="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with</a:t>
            </a:r>
            <a:r>
              <a:rPr dirty="0" sz="1150" spc="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existing</a:t>
            </a:r>
            <a:r>
              <a:rPr dirty="0" sz="1150" spc="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accounts</a:t>
            </a:r>
            <a:r>
              <a:rPr dirty="0" sz="1150" spc="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being</a:t>
            </a:r>
            <a:r>
              <a:rPr dirty="0" sz="1150" spc="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eroded</a:t>
            </a:r>
            <a:r>
              <a:rPr dirty="0" sz="1150" spc="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1A1A2E"/>
                </a:solidFill>
                <a:latin typeface="Arial"/>
                <a:cs typeface="Arial"/>
              </a:rPr>
              <a:t>daily;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Max</a:t>
            </a:r>
            <a:r>
              <a:rPr dirty="0" sz="1150" spc="1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breakdown</a:t>
            </a:r>
            <a:r>
              <a:rPr dirty="0" sz="1150" spc="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is</a:t>
            </a:r>
            <a:r>
              <a:rPr dirty="0" sz="1150" spc="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over</a:t>
            </a:r>
            <a:r>
              <a:rPr dirty="0" sz="1150" spc="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1</a:t>
            </a:r>
            <a:r>
              <a:rPr dirty="0" sz="1150" spc="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year</a:t>
            </a:r>
            <a:r>
              <a:rPr dirty="0" sz="1150" spc="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 spc="-25">
                <a:solidFill>
                  <a:srgbClr val="1A1A2E"/>
                </a:solidFill>
                <a:latin typeface="Arial"/>
                <a:cs typeface="Arial"/>
              </a:rPr>
              <a:t>old</a:t>
            </a:r>
            <a:endParaRPr sz="115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8752879" y="4341178"/>
            <a:ext cx="1338580" cy="4445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R="5080">
              <a:lnSpc>
                <a:spcPct val="119600"/>
              </a:lnSpc>
              <a:spcBef>
                <a:spcPts val="95"/>
              </a:spcBef>
            </a:pP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60</a:t>
            </a:r>
            <a:r>
              <a:rPr dirty="0" sz="1150" spc="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days</a:t>
            </a:r>
            <a:r>
              <a:rPr dirty="0" sz="1150" spc="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—</a:t>
            </a:r>
            <a:r>
              <a:rPr dirty="0" sz="1150" spc="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budget</a:t>
            </a:r>
            <a:r>
              <a:rPr dirty="0" sz="1150" spc="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 spc="-50">
                <a:solidFill>
                  <a:srgbClr val="1A1A2E"/>
                </a:solidFill>
                <a:latin typeface="Arial"/>
                <a:cs typeface="Arial"/>
              </a:rPr>
              <a:t>+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service</a:t>
            </a:r>
            <a:r>
              <a:rPr dirty="0" sz="1150" spc="3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 spc="-25">
                <a:solidFill>
                  <a:srgbClr val="1A1A2E"/>
                </a:solidFill>
                <a:latin typeface="Arial"/>
                <a:cs typeface="Arial"/>
              </a:rPr>
              <a:t>ops</a:t>
            </a:r>
            <a:endParaRPr sz="1150"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10810872" y="4391025"/>
            <a:ext cx="466725" cy="238125"/>
          </a:xfrm>
          <a:custGeom>
            <a:avLst/>
            <a:gdLst/>
            <a:ahLst/>
            <a:cxnLst/>
            <a:rect l="l" t="t" r="r" b="b"/>
            <a:pathLst>
              <a:path w="466725" h="238125">
                <a:moveTo>
                  <a:pt x="377729" y="238124"/>
                </a:moveTo>
                <a:lnTo>
                  <a:pt x="88996" y="238124"/>
                </a:lnTo>
                <a:lnTo>
                  <a:pt x="82801" y="237514"/>
                </a:lnTo>
                <a:lnTo>
                  <a:pt x="37131" y="218597"/>
                </a:lnTo>
                <a:lnTo>
                  <a:pt x="9643" y="185102"/>
                </a:lnTo>
                <a:lnTo>
                  <a:pt x="0" y="149129"/>
                </a:lnTo>
                <a:lnTo>
                  <a:pt x="1" y="142874"/>
                </a:lnTo>
                <a:lnTo>
                  <a:pt x="0" y="88995"/>
                </a:lnTo>
                <a:lnTo>
                  <a:pt x="12577" y="47531"/>
                </a:lnTo>
                <a:lnTo>
                  <a:pt x="47530" y="12577"/>
                </a:lnTo>
                <a:lnTo>
                  <a:pt x="88996" y="0"/>
                </a:lnTo>
                <a:lnTo>
                  <a:pt x="377729" y="0"/>
                </a:lnTo>
                <a:lnTo>
                  <a:pt x="419192" y="12577"/>
                </a:lnTo>
                <a:lnTo>
                  <a:pt x="454146" y="47531"/>
                </a:lnTo>
                <a:lnTo>
                  <a:pt x="466724" y="88995"/>
                </a:lnTo>
                <a:lnTo>
                  <a:pt x="466724" y="149129"/>
                </a:lnTo>
                <a:lnTo>
                  <a:pt x="454146" y="190592"/>
                </a:lnTo>
                <a:lnTo>
                  <a:pt x="419192" y="225546"/>
                </a:lnTo>
                <a:lnTo>
                  <a:pt x="383923" y="237514"/>
                </a:lnTo>
                <a:lnTo>
                  <a:pt x="377729" y="238124"/>
                </a:lnTo>
                <a:close/>
              </a:path>
            </a:pathLst>
          </a:custGeom>
          <a:solidFill>
            <a:srgbClr val="F0A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 txBox="1"/>
          <p:nvPr/>
        </p:nvSpPr>
        <p:spPr>
          <a:xfrm>
            <a:off x="10904635" y="4406900"/>
            <a:ext cx="28829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950" spc="-20" b="1">
                <a:solidFill>
                  <a:srgbClr val="003366"/>
                </a:solidFill>
                <a:latin typeface="Arial"/>
                <a:cs typeface="Arial"/>
              </a:rPr>
              <a:t>High</a:t>
            </a:r>
            <a:endParaRPr sz="95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848866" y="5026025"/>
            <a:ext cx="1530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 b="1">
                <a:solidFill>
                  <a:srgbClr val="F0A500"/>
                </a:solidFill>
                <a:latin typeface="Arial"/>
                <a:cs typeface="Arial"/>
              </a:rPr>
              <a:t>6</a:t>
            </a:r>
            <a:endParaRPr sz="18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361578" y="4988878"/>
            <a:ext cx="3053080" cy="4445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9600"/>
              </a:lnSpc>
              <a:spcBef>
                <a:spcPts val="95"/>
              </a:spcBef>
            </a:pPr>
            <a:r>
              <a:rPr dirty="0" sz="1150" b="1">
                <a:solidFill>
                  <a:srgbClr val="003366"/>
                </a:solidFill>
                <a:latin typeface="Arial"/>
                <a:cs typeface="Arial"/>
              </a:rPr>
              <a:t>Academic</a:t>
            </a:r>
            <a:r>
              <a:rPr dirty="0" sz="1150" spc="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003366"/>
                </a:solidFill>
                <a:latin typeface="Arial"/>
                <a:cs typeface="Arial"/>
              </a:rPr>
              <a:t>Engagement</a:t>
            </a:r>
            <a:r>
              <a:rPr dirty="0" sz="1150" spc="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003366"/>
                </a:solidFill>
                <a:latin typeface="Arial"/>
                <a:cs typeface="Arial"/>
              </a:rPr>
              <a:t>Programme</a:t>
            </a:r>
            <a:r>
              <a:rPr dirty="0" sz="1150" spc="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003366"/>
                </a:solidFill>
                <a:latin typeface="Arial"/>
                <a:cs typeface="Arial"/>
              </a:rPr>
              <a:t>—</a:t>
            </a:r>
            <a:r>
              <a:rPr dirty="0" sz="1150" spc="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50" spc="-25" b="1">
                <a:solidFill>
                  <a:srgbClr val="003366"/>
                </a:solidFill>
                <a:latin typeface="Arial"/>
                <a:cs typeface="Arial"/>
              </a:rPr>
              <a:t>KOL </a:t>
            </a:r>
            <a:r>
              <a:rPr dirty="0" sz="1150" b="1">
                <a:solidFill>
                  <a:srgbClr val="003366"/>
                </a:solidFill>
                <a:latin typeface="Arial"/>
                <a:cs typeface="Arial"/>
              </a:rPr>
              <a:t>Activation</a:t>
            </a:r>
            <a:r>
              <a:rPr dirty="0" sz="1150" spc="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003366"/>
                </a:solidFill>
                <a:latin typeface="Arial"/>
                <a:cs typeface="Arial"/>
              </a:rPr>
              <a:t>&amp;</a:t>
            </a:r>
            <a:r>
              <a:rPr dirty="0" sz="1150" spc="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003366"/>
                </a:solidFill>
                <a:latin typeface="Arial"/>
                <a:cs typeface="Arial"/>
              </a:rPr>
              <a:t>Trust</a:t>
            </a:r>
            <a:r>
              <a:rPr dirty="0" sz="1150" spc="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003366"/>
                </a:solidFill>
                <a:latin typeface="Arial"/>
                <a:cs typeface="Arial"/>
              </a:rPr>
              <a:t>Re-</a:t>
            </a:r>
            <a:r>
              <a:rPr dirty="0" sz="1150" spc="-10" b="1">
                <a:solidFill>
                  <a:srgbClr val="003366"/>
                </a:solidFill>
                <a:latin typeface="Arial"/>
                <a:cs typeface="Arial"/>
              </a:rPr>
              <a:t>Building</a:t>
            </a:r>
            <a:endParaRPr sz="115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782393" y="4988878"/>
            <a:ext cx="3357245" cy="4445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9600"/>
              </a:lnSpc>
              <a:spcBef>
                <a:spcPts val="95"/>
              </a:spcBef>
            </a:pP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Medium</a:t>
            </a:r>
            <a:r>
              <a:rPr dirty="0" sz="1150" spc="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—</a:t>
            </a:r>
            <a:r>
              <a:rPr dirty="0" sz="1150" spc="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brand</a:t>
            </a:r>
            <a:r>
              <a:rPr dirty="0" sz="1150" spc="3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rehabilitation</a:t>
            </a:r>
            <a:r>
              <a:rPr dirty="0" sz="1150" spc="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takes</a:t>
            </a:r>
            <a:r>
              <a:rPr dirty="0" sz="1150" spc="3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time</a:t>
            </a:r>
            <a:r>
              <a:rPr dirty="0" sz="1150" spc="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but</a:t>
            </a:r>
            <a:r>
              <a:rPr dirty="0" sz="1150" spc="3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 spc="-20">
                <a:solidFill>
                  <a:srgbClr val="1A1A2E"/>
                </a:solidFill>
                <a:latin typeface="Arial"/>
                <a:cs typeface="Arial"/>
              </a:rPr>
              <a:t>must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begin</a:t>
            </a:r>
            <a:r>
              <a:rPr dirty="0" sz="1150" spc="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1A1A2E"/>
                </a:solidFill>
                <a:latin typeface="Arial"/>
                <a:cs typeface="Arial"/>
              </a:rPr>
              <a:t>immediately</a:t>
            </a:r>
            <a:endParaRPr sz="115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8740179" y="4988878"/>
            <a:ext cx="1601470" cy="4445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9600"/>
              </a:lnSpc>
              <a:spcBef>
                <a:spcPts val="95"/>
              </a:spcBef>
            </a:pP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90</a:t>
            </a:r>
            <a:r>
              <a:rPr dirty="0" sz="1150" spc="1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days</a:t>
            </a:r>
            <a:r>
              <a:rPr dirty="0" sz="1150" spc="1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—</a:t>
            </a:r>
            <a:r>
              <a:rPr dirty="0" sz="1150" spc="1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 spc="-25">
                <a:solidFill>
                  <a:srgbClr val="1A1A2E"/>
                </a:solidFill>
                <a:latin typeface="Arial"/>
                <a:cs typeface="Arial"/>
              </a:rPr>
              <a:t>KOL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identification</a:t>
            </a:r>
            <a:r>
              <a:rPr dirty="0" sz="1150" spc="3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>
                <a:solidFill>
                  <a:srgbClr val="1A1A2E"/>
                </a:solidFill>
                <a:latin typeface="Arial"/>
                <a:cs typeface="Arial"/>
              </a:rPr>
              <a:t>&amp;</a:t>
            </a:r>
            <a:r>
              <a:rPr dirty="0" sz="1150" spc="3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150" spc="-10">
                <a:solidFill>
                  <a:srgbClr val="1A1A2E"/>
                </a:solidFill>
                <a:latin typeface="Arial"/>
                <a:cs typeface="Arial"/>
              </a:rPr>
              <a:t>outreach</a:t>
            </a:r>
            <a:endParaRPr sz="1150">
              <a:latin typeface="Arial"/>
              <a:cs typeface="Arial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10810872" y="5038725"/>
            <a:ext cx="657225" cy="238125"/>
          </a:xfrm>
          <a:custGeom>
            <a:avLst/>
            <a:gdLst/>
            <a:ahLst/>
            <a:cxnLst/>
            <a:rect l="l" t="t" r="r" b="b"/>
            <a:pathLst>
              <a:path w="657225" h="238125">
                <a:moveTo>
                  <a:pt x="568229" y="238124"/>
                </a:moveTo>
                <a:lnTo>
                  <a:pt x="88996" y="238124"/>
                </a:lnTo>
                <a:lnTo>
                  <a:pt x="82801" y="237514"/>
                </a:lnTo>
                <a:lnTo>
                  <a:pt x="37131" y="218597"/>
                </a:lnTo>
                <a:lnTo>
                  <a:pt x="9643" y="185102"/>
                </a:lnTo>
                <a:lnTo>
                  <a:pt x="0" y="149128"/>
                </a:lnTo>
                <a:lnTo>
                  <a:pt x="1" y="142874"/>
                </a:lnTo>
                <a:lnTo>
                  <a:pt x="0" y="88995"/>
                </a:lnTo>
                <a:lnTo>
                  <a:pt x="12577" y="47531"/>
                </a:lnTo>
                <a:lnTo>
                  <a:pt x="47530" y="12577"/>
                </a:lnTo>
                <a:lnTo>
                  <a:pt x="88996" y="0"/>
                </a:lnTo>
                <a:lnTo>
                  <a:pt x="568229" y="0"/>
                </a:lnTo>
                <a:lnTo>
                  <a:pt x="609692" y="12577"/>
                </a:lnTo>
                <a:lnTo>
                  <a:pt x="644646" y="47531"/>
                </a:lnTo>
                <a:lnTo>
                  <a:pt x="657224" y="88995"/>
                </a:lnTo>
                <a:lnTo>
                  <a:pt x="657224" y="149128"/>
                </a:lnTo>
                <a:lnTo>
                  <a:pt x="644646" y="190591"/>
                </a:lnTo>
                <a:lnTo>
                  <a:pt x="609692" y="225546"/>
                </a:lnTo>
                <a:lnTo>
                  <a:pt x="574422" y="237514"/>
                </a:lnTo>
                <a:lnTo>
                  <a:pt x="568229" y="238124"/>
                </a:lnTo>
                <a:close/>
              </a:path>
            </a:pathLst>
          </a:custGeom>
          <a:solidFill>
            <a:srgbClr val="0054A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 txBox="1"/>
          <p:nvPr/>
        </p:nvSpPr>
        <p:spPr>
          <a:xfrm>
            <a:off x="10891935" y="5054600"/>
            <a:ext cx="49339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10" b="1">
                <a:solidFill>
                  <a:srgbClr val="FFFFFF"/>
                </a:solidFill>
                <a:latin typeface="Arial"/>
                <a:cs typeface="Arial"/>
              </a:rPr>
              <a:t>Medium</a:t>
            </a:r>
            <a:endParaRPr sz="950">
              <a:latin typeface="Arial"/>
              <a:cs typeface="Arial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76199" y="6581775"/>
            <a:ext cx="12058650" cy="9525"/>
          </a:xfrm>
          <a:custGeom>
            <a:avLst/>
            <a:gdLst/>
            <a:ahLst/>
            <a:cxnLst/>
            <a:rect l="l" t="t" r="r" b="b"/>
            <a:pathLst>
              <a:path w="12058650" h="9525">
                <a:moveTo>
                  <a:pt x="12058649" y="9524"/>
                </a:moveTo>
                <a:lnTo>
                  <a:pt x="0" y="9524"/>
                </a:lnTo>
                <a:lnTo>
                  <a:pt x="0" y="0"/>
                </a:lnTo>
                <a:lnTo>
                  <a:pt x="12058649" y="0"/>
                </a:lnTo>
                <a:lnTo>
                  <a:pt x="12058649" y="9524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 txBox="1"/>
          <p:nvPr/>
        </p:nvSpPr>
        <p:spPr>
          <a:xfrm>
            <a:off x="596899" y="6645675"/>
            <a:ext cx="5104130" cy="142875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Source: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Zimmer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Biomet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India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Primary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Field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Feedback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| ADGcatalyst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Strategic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Consulting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|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2026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|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8B8B8B"/>
                </a:solidFill>
                <a:latin typeface="Arial"/>
                <a:cs typeface="Arial"/>
              </a:rPr>
              <a:t>Confidential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6199" y="0"/>
            <a:ext cx="12058650" cy="1095375"/>
            <a:chOff x="76199" y="0"/>
            <a:chExt cx="12058650" cy="1095375"/>
          </a:xfrm>
        </p:grpSpPr>
        <p:sp>
          <p:nvSpPr>
            <p:cNvPr id="3" name="object 3"/>
            <p:cNvSpPr/>
            <p:nvPr/>
          </p:nvSpPr>
          <p:spPr>
            <a:xfrm>
              <a:off x="76199" y="0"/>
              <a:ext cx="12058650" cy="1095375"/>
            </a:xfrm>
            <a:custGeom>
              <a:avLst/>
              <a:gdLst/>
              <a:ahLst/>
              <a:cxnLst/>
              <a:rect l="l" t="t" r="r" b="b"/>
              <a:pathLst>
                <a:path w="12058650" h="1095375">
                  <a:moveTo>
                    <a:pt x="12058649" y="1095374"/>
                  </a:moveTo>
                  <a:lnTo>
                    <a:pt x="0" y="1095374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109537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1057275"/>
              <a:ext cx="12058650" cy="38100"/>
            </a:xfrm>
            <a:custGeom>
              <a:avLst/>
              <a:gdLst/>
              <a:ahLst/>
              <a:cxnLst/>
              <a:rect l="l" t="t" r="r" b="b"/>
              <a:pathLst>
                <a:path w="12058650" h="38100">
                  <a:moveTo>
                    <a:pt x="120586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22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dirty="0"/>
              <a:t>Key</a:t>
            </a:r>
            <a:r>
              <a:rPr dirty="0" spc="-160"/>
              <a:t> </a:t>
            </a:r>
            <a:r>
              <a:rPr dirty="0"/>
              <a:t>Action</a:t>
            </a:r>
            <a:r>
              <a:rPr dirty="0" spc="-45"/>
              <a:t> </a:t>
            </a:r>
            <a:r>
              <a:rPr dirty="0"/>
              <a:t>Points</a:t>
            </a:r>
            <a:r>
              <a:rPr dirty="0" spc="-50"/>
              <a:t> </a:t>
            </a:r>
            <a:r>
              <a:rPr dirty="0"/>
              <a:t>—</a:t>
            </a:r>
            <a:r>
              <a:rPr dirty="0" spc="-45"/>
              <a:t> </a:t>
            </a:r>
            <a:r>
              <a:rPr dirty="0"/>
              <a:t>What</a:t>
            </a:r>
            <a:r>
              <a:rPr dirty="0" spc="-50"/>
              <a:t> </a:t>
            </a:r>
            <a:r>
              <a:rPr dirty="0"/>
              <a:t>Must</a:t>
            </a:r>
            <a:r>
              <a:rPr dirty="0" spc="-50"/>
              <a:t> </a:t>
            </a:r>
            <a:r>
              <a:rPr dirty="0"/>
              <a:t>Happen</a:t>
            </a:r>
            <a:r>
              <a:rPr dirty="0" spc="-45"/>
              <a:t> </a:t>
            </a:r>
            <a:r>
              <a:rPr dirty="0" spc="-25"/>
              <a:t>Now</a:t>
            </a: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10</a:t>
            </a:r>
            <a:r>
              <a:rPr dirty="0" sz="1250" spc="3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concrete</a:t>
            </a:r>
            <a:r>
              <a:rPr dirty="0" sz="1250" spc="3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actions,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each</a:t>
            </a:r>
            <a:r>
              <a:rPr dirty="0" sz="1250" spc="3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directly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traceable</a:t>
            </a:r>
            <a:r>
              <a:rPr dirty="0" sz="1250" spc="3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to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field</a:t>
            </a:r>
            <a:r>
              <a:rPr dirty="0" sz="1250" spc="3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spc="-10" b="0">
                <a:solidFill>
                  <a:srgbClr val="FEFEFE"/>
                </a:solidFill>
                <a:latin typeface="Arial"/>
                <a:cs typeface="Arial"/>
              </a:rPr>
              <a:t>feedback</a:t>
            </a:r>
            <a:endParaRPr sz="125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09599" y="1323975"/>
            <a:ext cx="5391150" cy="1209675"/>
            <a:chOff x="609599" y="1323975"/>
            <a:chExt cx="5391150" cy="1209675"/>
          </a:xfrm>
        </p:grpSpPr>
        <p:sp>
          <p:nvSpPr>
            <p:cNvPr id="7" name="object 7"/>
            <p:cNvSpPr/>
            <p:nvPr/>
          </p:nvSpPr>
          <p:spPr>
            <a:xfrm>
              <a:off x="609599" y="1323975"/>
              <a:ext cx="5391150" cy="1209675"/>
            </a:xfrm>
            <a:custGeom>
              <a:avLst/>
              <a:gdLst/>
              <a:ahLst/>
              <a:cxnLst/>
              <a:rect l="l" t="t" r="r" b="b"/>
              <a:pathLst>
                <a:path w="5391150" h="1209675">
                  <a:moveTo>
                    <a:pt x="5391149" y="1209674"/>
                  </a:moveTo>
                  <a:lnTo>
                    <a:pt x="0" y="1209674"/>
                  </a:lnTo>
                  <a:lnTo>
                    <a:pt x="0" y="0"/>
                  </a:lnTo>
                  <a:lnTo>
                    <a:pt x="5391149" y="0"/>
                  </a:lnTo>
                  <a:lnTo>
                    <a:pt x="5391149" y="12096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14362" y="1328738"/>
              <a:ext cx="5381625" cy="1200150"/>
            </a:xfrm>
            <a:custGeom>
              <a:avLst/>
              <a:gdLst/>
              <a:ahLst/>
              <a:cxnLst/>
              <a:rect l="l" t="t" r="r" b="b"/>
              <a:pathLst>
                <a:path w="5381625" h="1200150">
                  <a:moveTo>
                    <a:pt x="0" y="0"/>
                  </a:moveTo>
                  <a:lnTo>
                    <a:pt x="5381624" y="0"/>
                  </a:lnTo>
                  <a:lnTo>
                    <a:pt x="5381624" y="1200149"/>
                  </a:lnTo>
                  <a:lnTo>
                    <a:pt x="0" y="120014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D0DAE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790574" y="1485900"/>
              <a:ext cx="342900" cy="342900"/>
            </a:xfrm>
            <a:custGeom>
              <a:avLst/>
              <a:gdLst/>
              <a:ahLst/>
              <a:cxnLst/>
              <a:rect l="l" t="t" r="r" b="b"/>
              <a:pathLst>
                <a:path w="342900" h="342900">
                  <a:moveTo>
                    <a:pt x="171449" y="342899"/>
                  </a:moveTo>
                  <a:lnTo>
                    <a:pt x="129780" y="337760"/>
                  </a:lnTo>
                  <a:lnTo>
                    <a:pt x="90627" y="322656"/>
                  </a:lnTo>
                  <a:lnTo>
                    <a:pt x="56317" y="298493"/>
                  </a:lnTo>
                  <a:lnTo>
                    <a:pt x="28894" y="266701"/>
                  </a:lnTo>
                  <a:lnTo>
                    <a:pt x="10017" y="229200"/>
                  </a:lnTo>
                  <a:lnTo>
                    <a:pt x="823" y="188255"/>
                  </a:lnTo>
                  <a:lnTo>
                    <a:pt x="0" y="171449"/>
                  </a:lnTo>
                  <a:lnTo>
                    <a:pt x="205" y="163027"/>
                  </a:lnTo>
                  <a:lnTo>
                    <a:pt x="7380" y="121679"/>
                  </a:lnTo>
                  <a:lnTo>
                    <a:pt x="24386" y="83314"/>
                  </a:lnTo>
                  <a:lnTo>
                    <a:pt x="50216" y="50216"/>
                  </a:lnTo>
                  <a:lnTo>
                    <a:pt x="83315" y="24386"/>
                  </a:lnTo>
                  <a:lnTo>
                    <a:pt x="121679" y="7380"/>
                  </a:lnTo>
                  <a:lnTo>
                    <a:pt x="163027" y="205"/>
                  </a:lnTo>
                  <a:lnTo>
                    <a:pt x="171449" y="0"/>
                  </a:lnTo>
                  <a:lnTo>
                    <a:pt x="179872" y="205"/>
                  </a:lnTo>
                  <a:lnTo>
                    <a:pt x="221219" y="7380"/>
                  </a:lnTo>
                  <a:lnTo>
                    <a:pt x="259584" y="24386"/>
                  </a:lnTo>
                  <a:lnTo>
                    <a:pt x="292683" y="50216"/>
                  </a:lnTo>
                  <a:lnTo>
                    <a:pt x="318513" y="83314"/>
                  </a:lnTo>
                  <a:lnTo>
                    <a:pt x="335519" y="121679"/>
                  </a:lnTo>
                  <a:lnTo>
                    <a:pt x="342694" y="163027"/>
                  </a:lnTo>
                  <a:lnTo>
                    <a:pt x="342899" y="171449"/>
                  </a:lnTo>
                  <a:lnTo>
                    <a:pt x="342694" y="179872"/>
                  </a:lnTo>
                  <a:lnTo>
                    <a:pt x="335519" y="221219"/>
                  </a:lnTo>
                  <a:lnTo>
                    <a:pt x="318513" y="259584"/>
                  </a:lnTo>
                  <a:lnTo>
                    <a:pt x="292683" y="292683"/>
                  </a:lnTo>
                  <a:lnTo>
                    <a:pt x="259584" y="318513"/>
                  </a:lnTo>
                  <a:lnTo>
                    <a:pt x="221219" y="335519"/>
                  </a:lnTo>
                  <a:lnTo>
                    <a:pt x="179872" y="342693"/>
                  </a:lnTo>
                  <a:lnTo>
                    <a:pt x="171449" y="34289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909042" y="1511300"/>
            <a:ext cx="11874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500" spc="-50" b="1">
                <a:solidFill>
                  <a:srgbClr val="F0A500"/>
                </a:solidFill>
                <a:latin typeface="Arial"/>
                <a:cs typeface="Arial"/>
              </a:rPr>
              <a:t>1</a:t>
            </a:r>
            <a:endParaRPr sz="15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66824" y="1393698"/>
            <a:ext cx="4404360" cy="724535"/>
          </a:xfrm>
          <a:prstGeom prst="rect">
            <a:avLst/>
          </a:prstGeom>
        </p:spPr>
        <p:txBody>
          <a:bodyPr wrap="square" lIns="0" tIns="762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Merge</a:t>
            </a:r>
            <a:r>
              <a:rPr dirty="0" sz="1250" spc="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ROSA</a:t>
            </a:r>
            <a:r>
              <a:rPr dirty="0" sz="125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+</a:t>
            </a:r>
            <a:r>
              <a:rPr dirty="0" sz="1250" spc="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Recon</a:t>
            </a:r>
            <a:r>
              <a:rPr dirty="0" sz="1250" spc="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Revenue</a:t>
            </a:r>
            <a:r>
              <a:rPr dirty="0" sz="1250" spc="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spc="-10" b="1">
                <a:solidFill>
                  <a:srgbClr val="003366"/>
                </a:solidFill>
                <a:latin typeface="Arial"/>
                <a:cs typeface="Arial"/>
              </a:rPr>
              <a:t>Targets</a:t>
            </a:r>
            <a:endParaRPr sz="1250">
              <a:latin typeface="Arial"/>
              <a:cs typeface="Arial"/>
            </a:endParaRPr>
          </a:p>
          <a:p>
            <a:pPr marR="5080">
              <a:lnSpc>
                <a:spcPct val="130700"/>
              </a:lnSpc>
              <a:spcBef>
                <a:spcPts val="45"/>
              </a:spcBef>
            </a:pP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Country</a:t>
            </a:r>
            <a:r>
              <a:rPr dirty="0" sz="110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Head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to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issue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directive: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ROSA</a:t>
            </a:r>
            <a:r>
              <a:rPr dirty="0" sz="1100" spc="-2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cases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count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in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Recon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territory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revenue.</a:t>
            </a:r>
            <a:r>
              <a:rPr dirty="0" sz="110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Single</a:t>
            </a:r>
            <a:r>
              <a:rPr dirty="0" sz="110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P&amp;L</a:t>
            </a:r>
            <a:r>
              <a:rPr dirty="0" sz="1100" spc="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from</a:t>
            </a:r>
            <a:r>
              <a:rPr dirty="0" sz="110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next</a:t>
            </a:r>
            <a:r>
              <a:rPr dirty="0" sz="110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quarter.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66824" y="2200275"/>
            <a:ext cx="733425" cy="171450"/>
          </a:xfrm>
          <a:prstGeom prst="rect">
            <a:avLst/>
          </a:prstGeom>
          <a:solidFill>
            <a:srgbClr val="BF382A"/>
          </a:solidFill>
        </p:spPr>
        <p:txBody>
          <a:bodyPr wrap="square" lIns="0" tIns="9525" rIns="0" bIns="0" rtlCol="0" vert="horz">
            <a:spAutoFit/>
          </a:bodyPr>
          <a:lstStyle/>
          <a:p>
            <a:pPr marL="85725">
              <a:lnSpc>
                <a:spcPct val="100000"/>
              </a:lnSpc>
              <a:spcBef>
                <a:spcPts val="75"/>
              </a:spcBef>
            </a:pPr>
            <a:r>
              <a:rPr dirty="0" sz="900" spc="-10" b="1">
                <a:solidFill>
                  <a:srgbClr val="FFFFFF"/>
                </a:solidFill>
                <a:latin typeface="Arial"/>
                <a:cs typeface="Arial"/>
              </a:rPr>
              <a:t>Immediate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6210299" y="1323975"/>
            <a:ext cx="5391150" cy="1209675"/>
            <a:chOff x="6210299" y="1323975"/>
            <a:chExt cx="5391150" cy="1209675"/>
          </a:xfrm>
        </p:grpSpPr>
        <p:sp>
          <p:nvSpPr>
            <p:cNvPr id="35" name="object 35"/>
            <p:cNvSpPr/>
            <p:nvPr/>
          </p:nvSpPr>
          <p:spPr>
            <a:xfrm>
              <a:off x="6210299" y="1323975"/>
              <a:ext cx="5391150" cy="1209675"/>
            </a:xfrm>
            <a:custGeom>
              <a:avLst/>
              <a:gdLst/>
              <a:ahLst/>
              <a:cxnLst/>
              <a:rect l="l" t="t" r="r" b="b"/>
              <a:pathLst>
                <a:path w="5391150" h="1209675">
                  <a:moveTo>
                    <a:pt x="5391149" y="1209674"/>
                  </a:moveTo>
                  <a:lnTo>
                    <a:pt x="0" y="1209674"/>
                  </a:lnTo>
                  <a:lnTo>
                    <a:pt x="0" y="0"/>
                  </a:lnTo>
                  <a:lnTo>
                    <a:pt x="5391149" y="0"/>
                  </a:lnTo>
                  <a:lnTo>
                    <a:pt x="5391149" y="12096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6215062" y="1328738"/>
              <a:ext cx="5381625" cy="1200150"/>
            </a:xfrm>
            <a:custGeom>
              <a:avLst/>
              <a:gdLst/>
              <a:ahLst/>
              <a:cxnLst/>
              <a:rect l="l" t="t" r="r" b="b"/>
              <a:pathLst>
                <a:path w="5381625" h="1200150">
                  <a:moveTo>
                    <a:pt x="0" y="0"/>
                  </a:moveTo>
                  <a:lnTo>
                    <a:pt x="5381624" y="0"/>
                  </a:lnTo>
                  <a:lnTo>
                    <a:pt x="5381624" y="1200149"/>
                  </a:lnTo>
                  <a:lnTo>
                    <a:pt x="0" y="120014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D0DAE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6391274" y="1485900"/>
              <a:ext cx="342900" cy="342900"/>
            </a:xfrm>
            <a:custGeom>
              <a:avLst/>
              <a:gdLst/>
              <a:ahLst/>
              <a:cxnLst/>
              <a:rect l="l" t="t" r="r" b="b"/>
              <a:pathLst>
                <a:path w="342900" h="342900">
                  <a:moveTo>
                    <a:pt x="171449" y="342899"/>
                  </a:moveTo>
                  <a:lnTo>
                    <a:pt x="129780" y="337760"/>
                  </a:lnTo>
                  <a:lnTo>
                    <a:pt x="90627" y="322656"/>
                  </a:lnTo>
                  <a:lnTo>
                    <a:pt x="56317" y="298493"/>
                  </a:lnTo>
                  <a:lnTo>
                    <a:pt x="28893" y="266701"/>
                  </a:lnTo>
                  <a:lnTo>
                    <a:pt x="10017" y="229200"/>
                  </a:lnTo>
                  <a:lnTo>
                    <a:pt x="823" y="188255"/>
                  </a:lnTo>
                  <a:lnTo>
                    <a:pt x="0" y="171449"/>
                  </a:lnTo>
                  <a:lnTo>
                    <a:pt x="205" y="163027"/>
                  </a:lnTo>
                  <a:lnTo>
                    <a:pt x="7379" y="121679"/>
                  </a:lnTo>
                  <a:lnTo>
                    <a:pt x="24385" y="83314"/>
                  </a:lnTo>
                  <a:lnTo>
                    <a:pt x="50216" y="50216"/>
                  </a:lnTo>
                  <a:lnTo>
                    <a:pt x="83314" y="24386"/>
                  </a:lnTo>
                  <a:lnTo>
                    <a:pt x="121679" y="7380"/>
                  </a:lnTo>
                  <a:lnTo>
                    <a:pt x="163026" y="205"/>
                  </a:lnTo>
                  <a:lnTo>
                    <a:pt x="171449" y="0"/>
                  </a:lnTo>
                  <a:lnTo>
                    <a:pt x="179872" y="205"/>
                  </a:lnTo>
                  <a:lnTo>
                    <a:pt x="221219" y="7380"/>
                  </a:lnTo>
                  <a:lnTo>
                    <a:pt x="259583" y="24386"/>
                  </a:lnTo>
                  <a:lnTo>
                    <a:pt x="292683" y="50216"/>
                  </a:lnTo>
                  <a:lnTo>
                    <a:pt x="318513" y="83314"/>
                  </a:lnTo>
                  <a:lnTo>
                    <a:pt x="335519" y="121679"/>
                  </a:lnTo>
                  <a:lnTo>
                    <a:pt x="342694" y="163027"/>
                  </a:lnTo>
                  <a:lnTo>
                    <a:pt x="342899" y="171449"/>
                  </a:lnTo>
                  <a:lnTo>
                    <a:pt x="342694" y="179872"/>
                  </a:lnTo>
                  <a:lnTo>
                    <a:pt x="335519" y="221219"/>
                  </a:lnTo>
                  <a:lnTo>
                    <a:pt x="318513" y="259584"/>
                  </a:lnTo>
                  <a:lnTo>
                    <a:pt x="292683" y="292683"/>
                  </a:lnTo>
                  <a:lnTo>
                    <a:pt x="259583" y="318513"/>
                  </a:lnTo>
                  <a:lnTo>
                    <a:pt x="221219" y="335519"/>
                  </a:lnTo>
                  <a:lnTo>
                    <a:pt x="179872" y="342693"/>
                  </a:lnTo>
                  <a:lnTo>
                    <a:pt x="171449" y="34289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/>
          <p:cNvSpPr txBox="1"/>
          <p:nvPr/>
        </p:nvSpPr>
        <p:spPr>
          <a:xfrm>
            <a:off x="6509742" y="1511300"/>
            <a:ext cx="11874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500" spc="-50" b="1">
                <a:solidFill>
                  <a:srgbClr val="F0A500"/>
                </a:solidFill>
                <a:latin typeface="Arial"/>
                <a:cs typeface="Arial"/>
              </a:rPr>
              <a:t>6</a:t>
            </a:r>
            <a:endParaRPr sz="15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867525" y="1393698"/>
            <a:ext cx="4497070" cy="724535"/>
          </a:xfrm>
          <a:prstGeom prst="rect">
            <a:avLst/>
          </a:prstGeom>
        </p:spPr>
        <p:txBody>
          <a:bodyPr wrap="square" lIns="0" tIns="762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Hire</a:t>
            </a:r>
            <a:r>
              <a:rPr dirty="0" sz="1250" spc="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&amp;</a:t>
            </a:r>
            <a:r>
              <a:rPr dirty="0" sz="1250" spc="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Deploy</a:t>
            </a:r>
            <a:r>
              <a:rPr dirty="0" sz="125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Additional</a:t>
            </a:r>
            <a:r>
              <a:rPr dirty="0" sz="1250" spc="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spc="-20" b="1">
                <a:solidFill>
                  <a:srgbClr val="003366"/>
                </a:solidFill>
                <a:latin typeface="Arial"/>
                <a:cs typeface="Arial"/>
              </a:rPr>
              <a:t>CSRs</a:t>
            </a:r>
            <a:endParaRPr sz="1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0"/>
              </a:spcBef>
            </a:pP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Minimum</a:t>
            </a:r>
            <a:r>
              <a:rPr dirty="0" sz="110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1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additional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CSR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per</a:t>
            </a:r>
            <a:r>
              <a:rPr dirty="0" sz="110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key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territory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(ROM,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South,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North).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5"/>
              </a:spcBef>
            </a:pP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Paramedical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case</a:t>
            </a:r>
            <a:r>
              <a:rPr dirty="0" sz="1100" spc="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support:</a:t>
            </a:r>
            <a:r>
              <a:rPr dirty="0" sz="1100" spc="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2</a:t>
            </a:r>
            <a:r>
              <a:rPr dirty="0" sz="1100" spc="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national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specialists</a:t>
            </a:r>
            <a:r>
              <a:rPr dirty="0" sz="1100" spc="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for</a:t>
            </a:r>
            <a:r>
              <a:rPr dirty="0" sz="1100" spc="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ROSA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OT</a:t>
            </a:r>
            <a:r>
              <a:rPr dirty="0" sz="110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support.</a:t>
            </a:r>
            <a:endParaRPr sz="11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867524" y="2200275"/>
            <a:ext cx="542925" cy="171450"/>
          </a:xfrm>
          <a:prstGeom prst="rect">
            <a:avLst/>
          </a:prstGeom>
          <a:solidFill>
            <a:srgbClr val="F0A500"/>
          </a:solidFill>
        </p:spPr>
        <p:txBody>
          <a:bodyPr wrap="square" lIns="0" tIns="9525" rIns="0" bIns="0" rtlCol="0" vert="horz">
            <a:spAutoFit/>
          </a:bodyPr>
          <a:lstStyle/>
          <a:p>
            <a:pPr marL="85725">
              <a:lnSpc>
                <a:spcPct val="100000"/>
              </a:lnSpc>
              <a:spcBef>
                <a:spcPts val="75"/>
              </a:spcBef>
            </a:pP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Day </a:t>
            </a:r>
            <a:r>
              <a:rPr dirty="0" sz="900" spc="-25" b="1">
                <a:solidFill>
                  <a:srgbClr val="003366"/>
                </a:solidFill>
                <a:latin typeface="Arial"/>
                <a:cs typeface="Arial"/>
              </a:rPr>
              <a:t>30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09599" y="2667000"/>
            <a:ext cx="5391150" cy="1209675"/>
            <a:chOff x="609599" y="2667000"/>
            <a:chExt cx="5391150" cy="1209675"/>
          </a:xfrm>
        </p:grpSpPr>
        <p:sp>
          <p:nvSpPr>
            <p:cNvPr id="14" name="object 14"/>
            <p:cNvSpPr/>
            <p:nvPr/>
          </p:nvSpPr>
          <p:spPr>
            <a:xfrm>
              <a:off x="609599" y="2667000"/>
              <a:ext cx="5391150" cy="1209675"/>
            </a:xfrm>
            <a:custGeom>
              <a:avLst/>
              <a:gdLst/>
              <a:ahLst/>
              <a:cxnLst/>
              <a:rect l="l" t="t" r="r" b="b"/>
              <a:pathLst>
                <a:path w="5391150" h="1209675">
                  <a:moveTo>
                    <a:pt x="5391149" y="1209674"/>
                  </a:moveTo>
                  <a:lnTo>
                    <a:pt x="0" y="1209674"/>
                  </a:lnTo>
                  <a:lnTo>
                    <a:pt x="0" y="0"/>
                  </a:lnTo>
                  <a:lnTo>
                    <a:pt x="5391149" y="0"/>
                  </a:lnTo>
                  <a:lnTo>
                    <a:pt x="5391149" y="12096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614362" y="2671763"/>
              <a:ext cx="5381625" cy="1200150"/>
            </a:xfrm>
            <a:custGeom>
              <a:avLst/>
              <a:gdLst/>
              <a:ahLst/>
              <a:cxnLst/>
              <a:rect l="l" t="t" r="r" b="b"/>
              <a:pathLst>
                <a:path w="5381625" h="1200150">
                  <a:moveTo>
                    <a:pt x="0" y="0"/>
                  </a:moveTo>
                  <a:lnTo>
                    <a:pt x="5381624" y="0"/>
                  </a:lnTo>
                  <a:lnTo>
                    <a:pt x="5381624" y="1200149"/>
                  </a:lnTo>
                  <a:lnTo>
                    <a:pt x="0" y="120014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D0DAE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790574" y="2828925"/>
              <a:ext cx="342900" cy="342900"/>
            </a:xfrm>
            <a:custGeom>
              <a:avLst/>
              <a:gdLst/>
              <a:ahLst/>
              <a:cxnLst/>
              <a:rect l="l" t="t" r="r" b="b"/>
              <a:pathLst>
                <a:path w="342900" h="342900">
                  <a:moveTo>
                    <a:pt x="171449" y="342899"/>
                  </a:moveTo>
                  <a:lnTo>
                    <a:pt x="129780" y="337760"/>
                  </a:lnTo>
                  <a:lnTo>
                    <a:pt x="90627" y="322656"/>
                  </a:lnTo>
                  <a:lnTo>
                    <a:pt x="56317" y="298493"/>
                  </a:lnTo>
                  <a:lnTo>
                    <a:pt x="28894" y="266701"/>
                  </a:lnTo>
                  <a:lnTo>
                    <a:pt x="10017" y="229200"/>
                  </a:lnTo>
                  <a:lnTo>
                    <a:pt x="823" y="188255"/>
                  </a:lnTo>
                  <a:lnTo>
                    <a:pt x="0" y="171449"/>
                  </a:lnTo>
                  <a:lnTo>
                    <a:pt x="205" y="163026"/>
                  </a:lnTo>
                  <a:lnTo>
                    <a:pt x="7380" y="121679"/>
                  </a:lnTo>
                  <a:lnTo>
                    <a:pt x="24386" y="83315"/>
                  </a:lnTo>
                  <a:lnTo>
                    <a:pt x="50216" y="50216"/>
                  </a:lnTo>
                  <a:lnTo>
                    <a:pt x="83315" y="24386"/>
                  </a:lnTo>
                  <a:lnTo>
                    <a:pt x="121679" y="7380"/>
                  </a:lnTo>
                  <a:lnTo>
                    <a:pt x="163027" y="205"/>
                  </a:lnTo>
                  <a:lnTo>
                    <a:pt x="171449" y="0"/>
                  </a:lnTo>
                  <a:lnTo>
                    <a:pt x="179872" y="205"/>
                  </a:lnTo>
                  <a:lnTo>
                    <a:pt x="221219" y="7380"/>
                  </a:lnTo>
                  <a:lnTo>
                    <a:pt x="259584" y="24386"/>
                  </a:lnTo>
                  <a:lnTo>
                    <a:pt x="292683" y="50216"/>
                  </a:lnTo>
                  <a:lnTo>
                    <a:pt x="318513" y="83315"/>
                  </a:lnTo>
                  <a:lnTo>
                    <a:pt x="335519" y="121679"/>
                  </a:lnTo>
                  <a:lnTo>
                    <a:pt x="342694" y="163026"/>
                  </a:lnTo>
                  <a:lnTo>
                    <a:pt x="342899" y="171449"/>
                  </a:lnTo>
                  <a:lnTo>
                    <a:pt x="342694" y="179872"/>
                  </a:lnTo>
                  <a:lnTo>
                    <a:pt x="335519" y="221219"/>
                  </a:lnTo>
                  <a:lnTo>
                    <a:pt x="318513" y="259584"/>
                  </a:lnTo>
                  <a:lnTo>
                    <a:pt x="292683" y="292683"/>
                  </a:lnTo>
                  <a:lnTo>
                    <a:pt x="259584" y="318513"/>
                  </a:lnTo>
                  <a:lnTo>
                    <a:pt x="221219" y="335518"/>
                  </a:lnTo>
                  <a:lnTo>
                    <a:pt x="179872" y="342693"/>
                  </a:lnTo>
                  <a:lnTo>
                    <a:pt x="171449" y="34289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909042" y="2854325"/>
            <a:ext cx="11874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500" spc="-50" b="1">
                <a:solidFill>
                  <a:srgbClr val="F0A500"/>
                </a:solidFill>
                <a:latin typeface="Arial"/>
                <a:cs typeface="Arial"/>
              </a:rPr>
              <a:t>2</a:t>
            </a:r>
            <a:endParaRPr sz="15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66824" y="2736723"/>
            <a:ext cx="4445000" cy="724535"/>
          </a:xfrm>
          <a:prstGeom prst="rect">
            <a:avLst/>
          </a:prstGeom>
        </p:spPr>
        <p:txBody>
          <a:bodyPr wrap="square" lIns="0" tIns="762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Appoint</a:t>
            </a:r>
            <a:r>
              <a:rPr dirty="0" sz="1250" spc="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ROSA</a:t>
            </a:r>
            <a:r>
              <a:rPr dirty="0" sz="1250" spc="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Champion</a:t>
            </a:r>
            <a:r>
              <a:rPr dirty="0" sz="1250" spc="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per</a:t>
            </a:r>
            <a:r>
              <a:rPr dirty="0" sz="1250" spc="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spc="-10" b="1">
                <a:solidFill>
                  <a:srgbClr val="003366"/>
                </a:solidFill>
                <a:latin typeface="Arial"/>
                <a:cs typeface="Arial"/>
              </a:rPr>
              <a:t>Territory</a:t>
            </a:r>
            <a:endParaRPr sz="1250">
              <a:latin typeface="Arial"/>
              <a:cs typeface="Arial"/>
            </a:endParaRPr>
          </a:p>
          <a:p>
            <a:pPr marR="5080">
              <a:lnSpc>
                <a:spcPct val="130700"/>
              </a:lnSpc>
              <a:spcBef>
                <a:spcPts val="45"/>
              </a:spcBef>
            </a:pP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One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field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person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per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region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designated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as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ROSA</a:t>
            </a:r>
            <a:r>
              <a:rPr dirty="0" sz="1100" spc="-1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Champion,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reporting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to</a:t>
            </a:r>
            <a:r>
              <a:rPr dirty="0" sz="110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Recon</a:t>
            </a:r>
            <a:r>
              <a:rPr dirty="0" sz="1100" spc="-3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ASM</a:t>
            </a:r>
            <a:r>
              <a:rPr dirty="0" sz="110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—</a:t>
            </a:r>
            <a:r>
              <a:rPr dirty="0" sz="110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bridges</a:t>
            </a:r>
            <a:r>
              <a:rPr dirty="0" sz="110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the</a:t>
            </a:r>
            <a:r>
              <a:rPr dirty="0" sz="110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two</a:t>
            </a:r>
            <a:r>
              <a:rPr dirty="0" sz="110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teams</a:t>
            </a:r>
            <a:r>
              <a:rPr dirty="0" sz="110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on</a:t>
            </a:r>
            <a:r>
              <a:rPr dirty="0" sz="110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all</a:t>
            </a:r>
            <a:r>
              <a:rPr dirty="0" sz="110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active</a:t>
            </a:r>
            <a:r>
              <a:rPr dirty="0" sz="110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accounts.</a:t>
            </a:r>
            <a:endParaRPr sz="11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66824" y="3543300"/>
            <a:ext cx="733425" cy="171450"/>
          </a:xfrm>
          <a:prstGeom prst="rect">
            <a:avLst/>
          </a:prstGeom>
          <a:solidFill>
            <a:srgbClr val="BF382A"/>
          </a:solidFill>
        </p:spPr>
        <p:txBody>
          <a:bodyPr wrap="square" lIns="0" tIns="9525" rIns="0" bIns="0" rtlCol="0" vert="horz">
            <a:spAutoFit/>
          </a:bodyPr>
          <a:lstStyle/>
          <a:p>
            <a:pPr marL="85725">
              <a:lnSpc>
                <a:spcPct val="100000"/>
              </a:lnSpc>
              <a:spcBef>
                <a:spcPts val="75"/>
              </a:spcBef>
            </a:pPr>
            <a:r>
              <a:rPr dirty="0" sz="900" spc="-10" b="1">
                <a:solidFill>
                  <a:srgbClr val="FFFFFF"/>
                </a:solidFill>
                <a:latin typeface="Arial"/>
                <a:cs typeface="Arial"/>
              </a:rPr>
              <a:t>Immediate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6210299" y="2667000"/>
            <a:ext cx="5391150" cy="1209675"/>
            <a:chOff x="6210299" y="2667000"/>
            <a:chExt cx="5391150" cy="1209675"/>
          </a:xfrm>
        </p:grpSpPr>
        <p:sp>
          <p:nvSpPr>
            <p:cNvPr id="42" name="object 42"/>
            <p:cNvSpPr/>
            <p:nvPr/>
          </p:nvSpPr>
          <p:spPr>
            <a:xfrm>
              <a:off x="6210299" y="2667000"/>
              <a:ext cx="5391150" cy="1209675"/>
            </a:xfrm>
            <a:custGeom>
              <a:avLst/>
              <a:gdLst/>
              <a:ahLst/>
              <a:cxnLst/>
              <a:rect l="l" t="t" r="r" b="b"/>
              <a:pathLst>
                <a:path w="5391150" h="1209675">
                  <a:moveTo>
                    <a:pt x="5391149" y="1209674"/>
                  </a:moveTo>
                  <a:lnTo>
                    <a:pt x="0" y="1209674"/>
                  </a:lnTo>
                  <a:lnTo>
                    <a:pt x="0" y="0"/>
                  </a:lnTo>
                  <a:lnTo>
                    <a:pt x="5391149" y="0"/>
                  </a:lnTo>
                  <a:lnTo>
                    <a:pt x="5391149" y="12096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6215062" y="2671763"/>
              <a:ext cx="5381625" cy="1200150"/>
            </a:xfrm>
            <a:custGeom>
              <a:avLst/>
              <a:gdLst/>
              <a:ahLst/>
              <a:cxnLst/>
              <a:rect l="l" t="t" r="r" b="b"/>
              <a:pathLst>
                <a:path w="5381625" h="1200150">
                  <a:moveTo>
                    <a:pt x="0" y="0"/>
                  </a:moveTo>
                  <a:lnTo>
                    <a:pt x="5381624" y="0"/>
                  </a:lnTo>
                  <a:lnTo>
                    <a:pt x="5381624" y="1200149"/>
                  </a:lnTo>
                  <a:lnTo>
                    <a:pt x="0" y="120014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D0DAE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6391274" y="2828925"/>
              <a:ext cx="342900" cy="342900"/>
            </a:xfrm>
            <a:custGeom>
              <a:avLst/>
              <a:gdLst/>
              <a:ahLst/>
              <a:cxnLst/>
              <a:rect l="l" t="t" r="r" b="b"/>
              <a:pathLst>
                <a:path w="342900" h="342900">
                  <a:moveTo>
                    <a:pt x="171449" y="342899"/>
                  </a:moveTo>
                  <a:lnTo>
                    <a:pt x="129780" y="337760"/>
                  </a:lnTo>
                  <a:lnTo>
                    <a:pt x="90627" y="322656"/>
                  </a:lnTo>
                  <a:lnTo>
                    <a:pt x="56317" y="298493"/>
                  </a:lnTo>
                  <a:lnTo>
                    <a:pt x="28893" y="266701"/>
                  </a:lnTo>
                  <a:lnTo>
                    <a:pt x="10017" y="229200"/>
                  </a:lnTo>
                  <a:lnTo>
                    <a:pt x="823" y="188255"/>
                  </a:lnTo>
                  <a:lnTo>
                    <a:pt x="0" y="171449"/>
                  </a:lnTo>
                  <a:lnTo>
                    <a:pt x="205" y="163026"/>
                  </a:lnTo>
                  <a:lnTo>
                    <a:pt x="7379" y="121679"/>
                  </a:lnTo>
                  <a:lnTo>
                    <a:pt x="24385" y="83315"/>
                  </a:lnTo>
                  <a:lnTo>
                    <a:pt x="50216" y="50216"/>
                  </a:lnTo>
                  <a:lnTo>
                    <a:pt x="83314" y="24386"/>
                  </a:lnTo>
                  <a:lnTo>
                    <a:pt x="121679" y="7380"/>
                  </a:lnTo>
                  <a:lnTo>
                    <a:pt x="163026" y="205"/>
                  </a:lnTo>
                  <a:lnTo>
                    <a:pt x="171449" y="0"/>
                  </a:lnTo>
                  <a:lnTo>
                    <a:pt x="179872" y="205"/>
                  </a:lnTo>
                  <a:lnTo>
                    <a:pt x="221219" y="7380"/>
                  </a:lnTo>
                  <a:lnTo>
                    <a:pt x="259583" y="24386"/>
                  </a:lnTo>
                  <a:lnTo>
                    <a:pt x="292683" y="50216"/>
                  </a:lnTo>
                  <a:lnTo>
                    <a:pt x="318513" y="83315"/>
                  </a:lnTo>
                  <a:lnTo>
                    <a:pt x="335519" y="121679"/>
                  </a:lnTo>
                  <a:lnTo>
                    <a:pt x="342694" y="163026"/>
                  </a:lnTo>
                  <a:lnTo>
                    <a:pt x="342899" y="171449"/>
                  </a:lnTo>
                  <a:lnTo>
                    <a:pt x="342694" y="179872"/>
                  </a:lnTo>
                  <a:lnTo>
                    <a:pt x="335519" y="221219"/>
                  </a:lnTo>
                  <a:lnTo>
                    <a:pt x="318513" y="259584"/>
                  </a:lnTo>
                  <a:lnTo>
                    <a:pt x="292683" y="292683"/>
                  </a:lnTo>
                  <a:lnTo>
                    <a:pt x="259583" y="318513"/>
                  </a:lnTo>
                  <a:lnTo>
                    <a:pt x="221219" y="335518"/>
                  </a:lnTo>
                  <a:lnTo>
                    <a:pt x="179872" y="342693"/>
                  </a:lnTo>
                  <a:lnTo>
                    <a:pt x="171449" y="34289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/>
          <p:cNvSpPr txBox="1"/>
          <p:nvPr/>
        </p:nvSpPr>
        <p:spPr>
          <a:xfrm>
            <a:off x="6509742" y="2854325"/>
            <a:ext cx="11874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500" spc="-50" b="1">
                <a:solidFill>
                  <a:srgbClr val="F0A500"/>
                </a:solidFill>
                <a:latin typeface="Arial"/>
                <a:cs typeface="Arial"/>
              </a:rPr>
              <a:t>7</a:t>
            </a:r>
            <a:endParaRPr sz="15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867525" y="2736723"/>
            <a:ext cx="4476115" cy="724535"/>
          </a:xfrm>
          <a:prstGeom prst="rect">
            <a:avLst/>
          </a:prstGeom>
        </p:spPr>
        <p:txBody>
          <a:bodyPr wrap="square" lIns="0" tIns="762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Territory</a:t>
            </a:r>
            <a:r>
              <a:rPr dirty="0" sz="1250" spc="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Demarcation</a:t>
            </a:r>
            <a:r>
              <a:rPr dirty="0" sz="1250" spc="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&amp;</a:t>
            </a:r>
            <a:r>
              <a:rPr dirty="0" sz="1250" spc="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Distributor</a:t>
            </a:r>
            <a:r>
              <a:rPr dirty="0" sz="1250" spc="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spc="-10" b="1">
                <a:solidFill>
                  <a:srgbClr val="003366"/>
                </a:solidFill>
                <a:latin typeface="Arial"/>
                <a:cs typeface="Arial"/>
              </a:rPr>
              <a:t>Mapping</a:t>
            </a:r>
            <a:endParaRPr sz="1250">
              <a:latin typeface="Arial"/>
              <a:cs typeface="Arial"/>
            </a:endParaRPr>
          </a:p>
          <a:p>
            <a:pPr marR="5080">
              <a:lnSpc>
                <a:spcPct val="130700"/>
              </a:lnSpc>
              <a:spcBef>
                <a:spcPts val="45"/>
              </a:spcBef>
            </a:pP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Clear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territory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boundaries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drawn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for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all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regions.</a:t>
            </a:r>
            <a:r>
              <a:rPr dirty="0" sz="1100" spc="-1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All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distributors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mapped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in</a:t>
            </a:r>
            <a:r>
              <a:rPr dirty="0" sz="1100" spc="4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East,</a:t>
            </a:r>
            <a:r>
              <a:rPr dirty="0" sz="110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444444"/>
                </a:solidFill>
                <a:latin typeface="Arial"/>
                <a:cs typeface="Arial"/>
              </a:rPr>
              <a:t>UP,</a:t>
            </a:r>
            <a:r>
              <a:rPr dirty="0" sz="110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Gujarat.</a:t>
            </a:r>
            <a:r>
              <a:rPr dirty="0" sz="1100" spc="4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New</a:t>
            </a:r>
            <a:r>
              <a:rPr dirty="0" sz="110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East</a:t>
            </a:r>
            <a:r>
              <a:rPr dirty="0" sz="110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distributor</a:t>
            </a:r>
            <a:r>
              <a:rPr dirty="0" sz="110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fully</a:t>
            </a:r>
            <a:r>
              <a:rPr dirty="0" sz="1100" spc="4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onboarded</a:t>
            </a:r>
            <a:r>
              <a:rPr dirty="0" sz="110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with</a:t>
            </a:r>
            <a:r>
              <a:rPr dirty="0" sz="110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training.</a:t>
            </a:r>
            <a:endParaRPr sz="11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867524" y="3543300"/>
            <a:ext cx="542925" cy="171450"/>
          </a:xfrm>
          <a:prstGeom prst="rect">
            <a:avLst/>
          </a:prstGeom>
          <a:solidFill>
            <a:srgbClr val="F0A500"/>
          </a:solidFill>
        </p:spPr>
        <p:txBody>
          <a:bodyPr wrap="square" lIns="0" tIns="9525" rIns="0" bIns="0" rtlCol="0" vert="horz">
            <a:spAutoFit/>
          </a:bodyPr>
          <a:lstStyle/>
          <a:p>
            <a:pPr marL="85725">
              <a:lnSpc>
                <a:spcPct val="100000"/>
              </a:lnSpc>
              <a:spcBef>
                <a:spcPts val="75"/>
              </a:spcBef>
            </a:pP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Day </a:t>
            </a:r>
            <a:r>
              <a:rPr dirty="0" sz="900" spc="-25" b="1">
                <a:solidFill>
                  <a:srgbClr val="003366"/>
                </a:solidFill>
                <a:latin typeface="Arial"/>
                <a:cs typeface="Arial"/>
              </a:rPr>
              <a:t>30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609599" y="4010025"/>
            <a:ext cx="5391150" cy="1428750"/>
            <a:chOff x="609599" y="4010025"/>
            <a:chExt cx="5391150" cy="1428750"/>
          </a:xfrm>
        </p:grpSpPr>
        <p:sp>
          <p:nvSpPr>
            <p:cNvPr id="21" name="object 21"/>
            <p:cNvSpPr/>
            <p:nvPr/>
          </p:nvSpPr>
          <p:spPr>
            <a:xfrm>
              <a:off x="609599" y="4010025"/>
              <a:ext cx="5391150" cy="1428750"/>
            </a:xfrm>
            <a:custGeom>
              <a:avLst/>
              <a:gdLst/>
              <a:ahLst/>
              <a:cxnLst/>
              <a:rect l="l" t="t" r="r" b="b"/>
              <a:pathLst>
                <a:path w="5391150" h="1428750">
                  <a:moveTo>
                    <a:pt x="5391149" y="1428749"/>
                  </a:moveTo>
                  <a:lnTo>
                    <a:pt x="0" y="1428749"/>
                  </a:lnTo>
                  <a:lnTo>
                    <a:pt x="0" y="0"/>
                  </a:lnTo>
                  <a:lnTo>
                    <a:pt x="5391149" y="0"/>
                  </a:lnTo>
                  <a:lnTo>
                    <a:pt x="5391149" y="14287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614362" y="4014787"/>
              <a:ext cx="5381625" cy="1419225"/>
            </a:xfrm>
            <a:custGeom>
              <a:avLst/>
              <a:gdLst/>
              <a:ahLst/>
              <a:cxnLst/>
              <a:rect l="l" t="t" r="r" b="b"/>
              <a:pathLst>
                <a:path w="5381625" h="1419225">
                  <a:moveTo>
                    <a:pt x="0" y="0"/>
                  </a:moveTo>
                  <a:lnTo>
                    <a:pt x="5381624" y="0"/>
                  </a:lnTo>
                  <a:lnTo>
                    <a:pt x="5381624" y="1419224"/>
                  </a:lnTo>
                  <a:lnTo>
                    <a:pt x="0" y="1419224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D0DAE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790574" y="4171950"/>
              <a:ext cx="342900" cy="342900"/>
            </a:xfrm>
            <a:custGeom>
              <a:avLst/>
              <a:gdLst/>
              <a:ahLst/>
              <a:cxnLst/>
              <a:rect l="l" t="t" r="r" b="b"/>
              <a:pathLst>
                <a:path w="342900" h="342900">
                  <a:moveTo>
                    <a:pt x="171449" y="342899"/>
                  </a:moveTo>
                  <a:lnTo>
                    <a:pt x="129780" y="337759"/>
                  </a:lnTo>
                  <a:lnTo>
                    <a:pt x="90627" y="322656"/>
                  </a:lnTo>
                  <a:lnTo>
                    <a:pt x="56317" y="298493"/>
                  </a:lnTo>
                  <a:lnTo>
                    <a:pt x="28894" y="266701"/>
                  </a:lnTo>
                  <a:lnTo>
                    <a:pt x="10017" y="229199"/>
                  </a:lnTo>
                  <a:lnTo>
                    <a:pt x="823" y="188255"/>
                  </a:lnTo>
                  <a:lnTo>
                    <a:pt x="0" y="171449"/>
                  </a:lnTo>
                  <a:lnTo>
                    <a:pt x="205" y="163026"/>
                  </a:lnTo>
                  <a:lnTo>
                    <a:pt x="7380" y="121679"/>
                  </a:lnTo>
                  <a:lnTo>
                    <a:pt x="24386" y="83315"/>
                  </a:lnTo>
                  <a:lnTo>
                    <a:pt x="50216" y="50216"/>
                  </a:lnTo>
                  <a:lnTo>
                    <a:pt x="83315" y="24385"/>
                  </a:lnTo>
                  <a:lnTo>
                    <a:pt x="121679" y="7380"/>
                  </a:lnTo>
                  <a:lnTo>
                    <a:pt x="163027" y="205"/>
                  </a:lnTo>
                  <a:lnTo>
                    <a:pt x="171449" y="0"/>
                  </a:lnTo>
                  <a:lnTo>
                    <a:pt x="179872" y="205"/>
                  </a:lnTo>
                  <a:lnTo>
                    <a:pt x="221219" y="7380"/>
                  </a:lnTo>
                  <a:lnTo>
                    <a:pt x="259584" y="24385"/>
                  </a:lnTo>
                  <a:lnTo>
                    <a:pt x="292683" y="50216"/>
                  </a:lnTo>
                  <a:lnTo>
                    <a:pt x="318513" y="83315"/>
                  </a:lnTo>
                  <a:lnTo>
                    <a:pt x="335519" y="121679"/>
                  </a:lnTo>
                  <a:lnTo>
                    <a:pt x="342694" y="163026"/>
                  </a:lnTo>
                  <a:lnTo>
                    <a:pt x="342899" y="171449"/>
                  </a:lnTo>
                  <a:lnTo>
                    <a:pt x="342694" y="179872"/>
                  </a:lnTo>
                  <a:lnTo>
                    <a:pt x="335519" y="221219"/>
                  </a:lnTo>
                  <a:lnTo>
                    <a:pt x="318513" y="259584"/>
                  </a:lnTo>
                  <a:lnTo>
                    <a:pt x="292683" y="292682"/>
                  </a:lnTo>
                  <a:lnTo>
                    <a:pt x="259584" y="318513"/>
                  </a:lnTo>
                  <a:lnTo>
                    <a:pt x="221219" y="335518"/>
                  </a:lnTo>
                  <a:lnTo>
                    <a:pt x="179872" y="342693"/>
                  </a:lnTo>
                  <a:lnTo>
                    <a:pt x="171449" y="34289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909042" y="4197350"/>
            <a:ext cx="11874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500" spc="-50" b="1">
                <a:solidFill>
                  <a:srgbClr val="F0A500"/>
                </a:solidFill>
                <a:latin typeface="Arial"/>
                <a:cs typeface="Arial"/>
              </a:rPr>
              <a:t>3</a:t>
            </a:r>
            <a:endParaRPr sz="15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266824" y="4079748"/>
            <a:ext cx="4313555" cy="934085"/>
          </a:xfrm>
          <a:prstGeom prst="rect">
            <a:avLst/>
          </a:prstGeom>
        </p:spPr>
        <p:txBody>
          <a:bodyPr wrap="square" lIns="0" tIns="762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Mandatory</a:t>
            </a:r>
            <a:r>
              <a:rPr dirty="0" sz="1250" spc="7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Joint</a:t>
            </a:r>
            <a:r>
              <a:rPr dirty="0" sz="1250" spc="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Account</a:t>
            </a:r>
            <a:r>
              <a:rPr dirty="0" sz="1250" spc="7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spc="-10" b="1">
                <a:solidFill>
                  <a:srgbClr val="003366"/>
                </a:solidFill>
                <a:latin typeface="Arial"/>
                <a:cs typeface="Arial"/>
              </a:rPr>
              <a:t>Reviews</a:t>
            </a:r>
            <a:endParaRPr sz="1250">
              <a:latin typeface="Arial"/>
              <a:cs typeface="Arial"/>
            </a:endParaRPr>
          </a:p>
          <a:p>
            <a:pPr marR="5080">
              <a:lnSpc>
                <a:spcPct val="127800"/>
              </a:lnSpc>
              <a:spcBef>
                <a:spcPts val="85"/>
              </a:spcBef>
            </a:pP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Biweekly</a:t>
            </a:r>
            <a:r>
              <a:rPr dirty="0" sz="110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joint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meeting:</a:t>
            </a:r>
            <a:r>
              <a:rPr dirty="0" sz="110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ROSA</a:t>
            </a:r>
            <a:r>
              <a:rPr dirty="0" sz="1100" spc="-2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+</a:t>
            </a:r>
            <a:r>
              <a:rPr dirty="0" sz="110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Recon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on</a:t>
            </a:r>
            <a:r>
              <a:rPr dirty="0" sz="110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every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account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with</a:t>
            </a:r>
            <a:r>
              <a:rPr dirty="0" sz="110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active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evaluation,</a:t>
            </a:r>
            <a:r>
              <a:rPr dirty="0" sz="1100" spc="7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pending</a:t>
            </a:r>
            <a:r>
              <a:rPr dirty="0" sz="1100" spc="8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quote,</a:t>
            </a:r>
            <a:r>
              <a:rPr dirty="0" sz="1100" spc="8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or</a:t>
            </a:r>
            <a:r>
              <a:rPr dirty="0" sz="1100" spc="8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post-evaluation</a:t>
            </a:r>
            <a:r>
              <a:rPr dirty="0" sz="1100" spc="8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follow-up.</a:t>
            </a:r>
            <a:r>
              <a:rPr dirty="0" sz="1100" spc="8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No</a:t>
            </a:r>
            <a:r>
              <a:rPr dirty="0" sz="1100" spc="8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444444"/>
                </a:solidFill>
                <a:latin typeface="Arial"/>
                <a:cs typeface="Arial"/>
              </a:rPr>
              <a:t>solo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closures</a:t>
            </a:r>
            <a:r>
              <a:rPr dirty="0" sz="1100" spc="8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permitted.</a:t>
            </a:r>
            <a:endParaRPr sz="11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266824" y="5105400"/>
            <a:ext cx="733425" cy="171450"/>
          </a:xfrm>
          <a:prstGeom prst="rect">
            <a:avLst/>
          </a:prstGeom>
          <a:solidFill>
            <a:srgbClr val="BF382A"/>
          </a:solidFill>
        </p:spPr>
        <p:txBody>
          <a:bodyPr wrap="square" lIns="0" tIns="9525" rIns="0" bIns="0" rtlCol="0" vert="horz">
            <a:spAutoFit/>
          </a:bodyPr>
          <a:lstStyle/>
          <a:p>
            <a:pPr marL="85725">
              <a:lnSpc>
                <a:spcPct val="100000"/>
              </a:lnSpc>
              <a:spcBef>
                <a:spcPts val="75"/>
              </a:spcBef>
            </a:pPr>
            <a:r>
              <a:rPr dirty="0" sz="900" spc="-10" b="1">
                <a:solidFill>
                  <a:srgbClr val="FFFFFF"/>
                </a:solidFill>
                <a:latin typeface="Arial"/>
                <a:cs typeface="Arial"/>
              </a:rPr>
              <a:t>Immediate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6210299" y="4010025"/>
            <a:ext cx="5391150" cy="1428750"/>
            <a:chOff x="6210299" y="4010025"/>
            <a:chExt cx="5391150" cy="1428750"/>
          </a:xfrm>
        </p:grpSpPr>
        <p:sp>
          <p:nvSpPr>
            <p:cNvPr id="49" name="object 49"/>
            <p:cNvSpPr/>
            <p:nvPr/>
          </p:nvSpPr>
          <p:spPr>
            <a:xfrm>
              <a:off x="6210299" y="4010025"/>
              <a:ext cx="5391150" cy="1428750"/>
            </a:xfrm>
            <a:custGeom>
              <a:avLst/>
              <a:gdLst/>
              <a:ahLst/>
              <a:cxnLst/>
              <a:rect l="l" t="t" r="r" b="b"/>
              <a:pathLst>
                <a:path w="5391150" h="1428750">
                  <a:moveTo>
                    <a:pt x="5391149" y="1428749"/>
                  </a:moveTo>
                  <a:lnTo>
                    <a:pt x="0" y="1428749"/>
                  </a:lnTo>
                  <a:lnTo>
                    <a:pt x="0" y="0"/>
                  </a:lnTo>
                  <a:lnTo>
                    <a:pt x="5391149" y="0"/>
                  </a:lnTo>
                  <a:lnTo>
                    <a:pt x="5391149" y="14287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6215062" y="4014787"/>
              <a:ext cx="5381625" cy="1419225"/>
            </a:xfrm>
            <a:custGeom>
              <a:avLst/>
              <a:gdLst/>
              <a:ahLst/>
              <a:cxnLst/>
              <a:rect l="l" t="t" r="r" b="b"/>
              <a:pathLst>
                <a:path w="5381625" h="1419225">
                  <a:moveTo>
                    <a:pt x="0" y="0"/>
                  </a:moveTo>
                  <a:lnTo>
                    <a:pt x="5381624" y="0"/>
                  </a:lnTo>
                  <a:lnTo>
                    <a:pt x="5381624" y="1419224"/>
                  </a:lnTo>
                  <a:lnTo>
                    <a:pt x="0" y="1419224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D0DAE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6391274" y="4171950"/>
              <a:ext cx="342900" cy="342900"/>
            </a:xfrm>
            <a:custGeom>
              <a:avLst/>
              <a:gdLst/>
              <a:ahLst/>
              <a:cxnLst/>
              <a:rect l="l" t="t" r="r" b="b"/>
              <a:pathLst>
                <a:path w="342900" h="342900">
                  <a:moveTo>
                    <a:pt x="171449" y="342899"/>
                  </a:moveTo>
                  <a:lnTo>
                    <a:pt x="129780" y="337759"/>
                  </a:lnTo>
                  <a:lnTo>
                    <a:pt x="90627" y="322656"/>
                  </a:lnTo>
                  <a:lnTo>
                    <a:pt x="56317" y="298493"/>
                  </a:lnTo>
                  <a:lnTo>
                    <a:pt x="28893" y="266701"/>
                  </a:lnTo>
                  <a:lnTo>
                    <a:pt x="10017" y="229199"/>
                  </a:lnTo>
                  <a:lnTo>
                    <a:pt x="823" y="188255"/>
                  </a:lnTo>
                  <a:lnTo>
                    <a:pt x="0" y="171449"/>
                  </a:lnTo>
                  <a:lnTo>
                    <a:pt x="205" y="163026"/>
                  </a:lnTo>
                  <a:lnTo>
                    <a:pt x="7379" y="121679"/>
                  </a:lnTo>
                  <a:lnTo>
                    <a:pt x="24385" y="83315"/>
                  </a:lnTo>
                  <a:lnTo>
                    <a:pt x="50216" y="50216"/>
                  </a:lnTo>
                  <a:lnTo>
                    <a:pt x="83314" y="24385"/>
                  </a:lnTo>
                  <a:lnTo>
                    <a:pt x="121679" y="7380"/>
                  </a:lnTo>
                  <a:lnTo>
                    <a:pt x="163026" y="205"/>
                  </a:lnTo>
                  <a:lnTo>
                    <a:pt x="171449" y="0"/>
                  </a:lnTo>
                  <a:lnTo>
                    <a:pt x="179872" y="205"/>
                  </a:lnTo>
                  <a:lnTo>
                    <a:pt x="221219" y="7380"/>
                  </a:lnTo>
                  <a:lnTo>
                    <a:pt x="259583" y="24385"/>
                  </a:lnTo>
                  <a:lnTo>
                    <a:pt x="292683" y="50216"/>
                  </a:lnTo>
                  <a:lnTo>
                    <a:pt x="318513" y="83315"/>
                  </a:lnTo>
                  <a:lnTo>
                    <a:pt x="335519" y="121679"/>
                  </a:lnTo>
                  <a:lnTo>
                    <a:pt x="342694" y="163026"/>
                  </a:lnTo>
                  <a:lnTo>
                    <a:pt x="342899" y="171449"/>
                  </a:lnTo>
                  <a:lnTo>
                    <a:pt x="342694" y="179872"/>
                  </a:lnTo>
                  <a:lnTo>
                    <a:pt x="335519" y="221219"/>
                  </a:lnTo>
                  <a:lnTo>
                    <a:pt x="318513" y="259584"/>
                  </a:lnTo>
                  <a:lnTo>
                    <a:pt x="292683" y="292682"/>
                  </a:lnTo>
                  <a:lnTo>
                    <a:pt x="259583" y="318513"/>
                  </a:lnTo>
                  <a:lnTo>
                    <a:pt x="221219" y="335518"/>
                  </a:lnTo>
                  <a:lnTo>
                    <a:pt x="179872" y="342693"/>
                  </a:lnTo>
                  <a:lnTo>
                    <a:pt x="171449" y="34289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2" name="object 52"/>
          <p:cNvSpPr txBox="1"/>
          <p:nvPr/>
        </p:nvSpPr>
        <p:spPr>
          <a:xfrm>
            <a:off x="6509742" y="4197350"/>
            <a:ext cx="11874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500" spc="-50" b="1">
                <a:solidFill>
                  <a:srgbClr val="F0A500"/>
                </a:solidFill>
                <a:latin typeface="Arial"/>
                <a:cs typeface="Arial"/>
              </a:rPr>
              <a:t>8</a:t>
            </a:r>
            <a:endParaRPr sz="15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867525" y="4079748"/>
            <a:ext cx="4547235" cy="934085"/>
          </a:xfrm>
          <a:prstGeom prst="rect">
            <a:avLst/>
          </a:prstGeom>
        </p:spPr>
        <p:txBody>
          <a:bodyPr wrap="square" lIns="0" tIns="762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Deploy</a:t>
            </a:r>
            <a:r>
              <a:rPr dirty="0" sz="1250" spc="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Regional</a:t>
            </a:r>
            <a:r>
              <a:rPr dirty="0" sz="1250" spc="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Demo</a:t>
            </a:r>
            <a:r>
              <a:rPr dirty="0" sz="1250" spc="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spc="-10" b="1">
                <a:solidFill>
                  <a:srgbClr val="003366"/>
                </a:solidFill>
                <a:latin typeface="Arial"/>
                <a:cs typeface="Arial"/>
              </a:rPr>
              <a:t>Units</a:t>
            </a:r>
            <a:endParaRPr sz="1250">
              <a:latin typeface="Arial"/>
              <a:cs typeface="Arial"/>
            </a:endParaRPr>
          </a:p>
          <a:p>
            <a:pPr marR="5080">
              <a:lnSpc>
                <a:spcPct val="127800"/>
              </a:lnSpc>
              <a:spcBef>
                <a:spcPts val="85"/>
              </a:spcBef>
            </a:pP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2</a:t>
            </a:r>
            <a:r>
              <a:rPr dirty="0" sz="110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new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demo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units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procured</a:t>
            </a:r>
            <a:r>
              <a:rPr dirty="0" sz="110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and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assigned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regionally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(ROM</a:t>
            </a:r>
            <a:r>
              <a:rPr dirty="0" sz="110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and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South).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All</a:t>
            </a:r>
            <a:r>
              <a:rPr dirty="0" sz="1100" spc="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existing</a:t>
            </a:r>
            <a:r>
              <a:rPr dirty="0" sz="1100" spc="7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units</a:t>
            </a:r>
            <a:r>
              <a:rPr dirty="0" sz="1100" spc="7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freed</a:t>
            </a:r>
            <a:r>
              <a:rPr dirty="0" sz="1100" spc="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from</a:t>
            </a:r>
            <a:r>
              <a:rPr dirty="0" sz="1100" spc="7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Gurgaon</a:t>
            </a:r>
            <a:r>
              <a:rPr dirty="0" sz="1100" spc="7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fixture.</a:t>
            </a:r>
            <a:r>
              <a:rPr dirty="0" sz="1100" spc="7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Demo-to-evaluation</a:t>
            </a:r>
            <a:r>
              <a:rPr dirty="0" sz="1100" spc="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SLA:</a:t>
            </a:r>
            <a:r>
              <a:rPr dirty="0" sz="1100" spc="7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50">
                <a:solidFill>
                  <a:srgbClr val="444444"/>
                </a:solidFill>
                <a:latin typeface="Arial"/>
                <a:cs typeface="Arial"/>
              </a:rPr>
              <a:t>5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working</a:t>
            </a:r>
            <a:r>
              <a:rPr dirty="0" sz="1100" spc="8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days.</a:t>
            </a:r>
            <a:endParaRPr sz="11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867524" y="5105400"/>
            <a:ext cx="542925" cy="171450"/>
          </a:xfrm>
          <a:prstGeom prst="rect">
            <a:avLst/>
          </a:prstGeom>
          <a:solidFill>
            <a:srgbClr val="0054A5"/>
          </a:solidFill>
        </p:spPr>
        <p:txBody>
          <a:bodyPr wrap="square" lIns="0" tIns="9525" rIns="0" bIns="0" rtlCol="0" vert="horz">
            <a:spAutoFit/>
          </a:bodyPr>
          <a:lstStyle/>
          <a:p>
            <a:pPr marL="85725">
              <a:lnSpc>
                <a:spcPct val="100000"/>
              </a:lnSpc>
              <a:spcBef>
                <a:spcPts val="75"/>
              </a:spcBef>
            </a:pPr>
            <a:r>
              <a:rPr dirty="0" sz="900" b="1">
                <a:solidFill>
                  <a:srgbClr val="FFFFFF"/>
                </a:solidFill>
                <a:latin typeface="Arial"/>
                <a:cs typeface="Arial"/>
              </a:rPr>
              <a:t>Day </a:t>
            </a:r>
            <a:r>
              <a:rPr dirty="0" sz="900" spc="-25" b="1">
                <a:solidFill>
                  <a:srgbClr val="FFFFFF"/>
                </a:solidFill>
                <a:latin typeface="Arial"/>
                <a:cs typeface="Arial"/>
              </a:rPr>
              <a:t>60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609599" y="5572125"/>
            <a:ext cx="5391150" cy="1209675"/>
            <a:chOff x="609599" y="5572125"/>
            <a:chExt cx="5391150" cy="1209675"/>
          </a:xfrm>
        </p:grpSpPr>
        <p:sp>
          <p:nvSpPr>
            <p:cNvPr id="28" name="object 28"/>
            <p:cNvSpPr/>
            <p:nvPr/>
          </p:nvSpPr>
          <p:spPr>
            <a:xfrm>
              <a:off x="609599" y="5572125"/>
              <a:ext cx="5391150" cy="1209675"/>
            </a:xfrm>
            <a:custGeom>
              <a:avLst/>
              <a:gdLst/>
              <a:ahLst/>
              <a:cxnLst/>
              <a:rect l="l" t="t" r="r" b="b"/>
              <a:pathLst>
                <a:path w="5391150" h="1209675">
                  <a:moveTo>
                    <a:pt x="5391149" y="1209674"/>
                  </a:moveTo>
                  <a:lnTo>
                    <a:pt x="0" y="1209674"/>
                  </a:lnTo>
                  <a:lnTo>
                    <a:pt x="0" y="0"/>
                  </a:lnTo>
                  <a:lnTo>
                    <a:pt x="5391149" y="0"/>
                  </a:lnTo>
                  <a:lnTo>
                    <a:pt x="5391149" y="12096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614362" y="5576887"/>
              <a:ext cx="5381625" cy="1200150"/>
            </a:xfrm>
            <a:custGeom>
              <a:avLst/>
              <a:gdLst/>
              <a:ahLst/>
              <a:cxnLst/>
              <a:rect l="l" t="t" r="r" b="b"/>
              <a:pathLst>
                <a:path w="5381625" h="1200150">
                  <a:moveTo>
                    <a:pt x="0" y="0"/>
                  </a:moveTo>
                  <a:lnTo>
                    <a:pt x="5381624" y="0"/>
                  </a:lnTo>
                  <a:lnTo>
                    <a:pt x="5381624" y="1200149"/>
                  </a:lnTo>
                  <a:lnTo>
                    <a:pt x="0" y="120014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D0DAE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790574" y="5734050"/>
              <a:ext cx="342900" cy="342900"/>
            </a:xfrm>
            <a:custGeom>
              <a:avLst/>
              <a:gdLst/>
              <a:ahLst/>
              <a:cxnLst/>
              <a:rect l="l" t="t" r="r" b="b"/>
              <a:pathLst>
                <a:path w="342900" h="342900">
                  <a:moveTo>
                    <a:pt x="171449" y="342899"/>
                  </a:moveTo>
                  <a:lnTo>
                    <a:pt x="129780" y="337760"/>
                  </a:lnTo>
                  <a:lnTo>
                    <a:pt x="90627" y="322656"/>
                  </a:lnTo>
                  <a:lnTo>
                    <a:pt x="56317" y="298493"/>
                  </a:lnTo>
                  <a:lnTo>
                    <a:pt x="28894" y="266701"/>
                  </a:lnTo>
                  <a:lnTo>
                    <a:pt x="10017" y="229200"/>
                  </a:lnTo>
                  <a:lnTo>
                    <a:pt x="823" y="188254"/>
                  </a:lnTo>
                  <a:lnTo>
                    <a:pt x="0" y="171449"/>
                  </a:lnTo>
                  <a:lnTo>
                    <a:pt x="205" y="163026"/>
                  </a:lnTo>
                  <a:lnTo>
                    <a:pt x="7380" y="121679"/>
                  </a:lnTo>
                  <a:lnTo>
                    <a:pt x="24386" y="83314"/>
                  </a:lnTo>
                  <a:lnTo>
                    <a:pt x="50216" y="50216"/>
                  </a:lnTo>
                  <a:lnTo>
                    <a:pt x="83315" y="24385"/>
                  </a:lnTo>
                  <a:lnTo>
                    <a:pt x="121679" y="7380"/>
                  </a:lnTo>
                  <a:lnTo>
                    <a:pt x="163027" y="205"/>
                  </a:lnTo>
                  <a:lnTo>
                    <a:pt x="171449" y="0"/>
                  </a:lnTo>
                  <a:lnTo>
                    <a:pt x="179872" y="205"/>
                  </a:lnTo>
                  <a:lnTo>
                    <a:pt x="221219" y="7380"/>
                  </a:lnTo>
                  <a:lnTo>
                    <a:pt x="259584" y="24385"/>
                  </a:lnTo>
                  <a:lnTo>
                    <a:pt x="292683" y="50216"/>
                  </a:lnTo>
                  <a:lnTo>
                    <a:pt x="318513" y="83314"/>
                  </a:lnTo>
                  <a:lnTo>
                    <a:pt x="335519" y="121679"/>
                  </a:lnTo>
                  <a:lnTo>
                    <a:pt x="342694" y="163026"/>
                  </a:lnTo>
                  <a:lnTo>
                    <a:pt x="342899" y="171449"/>
                  </a:lnTo>
                  <a:lnTo>
                    <a:pt x="342694" y="179872"/>
                  </a:lnTo>
                  <a:lnTo>
                    <a:pt x="335519" y="221219"/>
                  </a:lnTo>
                  <a:lnTo>
                    <a:pt x="318513" y="259584"/>
                  </a:lnTo>
                  <a:lnTo>
                    <a:pt x="292683" y="292683"/>
                  </a:lnTo>
                  <a:lnTo>
                    <a:pt x="259584" y="318513"/>
                  </a:lnTo>
                  <a:lnTo>
                    <a:pt x="221219" y="335518"/>
                  </a:lnTo>
                  <a:lnTo>
                    <a:pt x="179872" y="342693"/>
                  </a:lnTo>
                  <a:lnTo>
                    <a:pt x="171449" y="34289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/>
          <p:cNvSpPr txBox="1"/>
          <p:nvPr/>
        </p:nvSpPr>
        <p:spPr>
          <a:xfrm>
            <a:off x="909042" y="5749925"/>
            <a:ext cx="11874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500" spc="-50" b="1">
                <a:solidFill>
                  <a:srgbClr val="F0A500"/>
                </a:solidFill>
                <a:latin typeface="Arial"/>
                <a:cs typeface="Arial"/>
              </a:rPr>
              <a:t>4</a:t>
            </a:r>
            <a:endParaRPr sz="15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266824" y="5641848"/>
            <a:ext cx="4246245" cy="715010"/>
          </a:xfrm>
          <a:prstGeom prst="rect">
            <a:avLst/>
          </a:prstGeom>
        </p:spPr>
        <p:txBody>
          <a:bodyPr wrap="square" lIns="0" tIns="762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Resolve</a:t>
            </a:r>
            <a:r>
              <a:rPr dirty="0" sz="1250" spc="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Max</a:t>
            </a:r>
            <a:r>
              <a:rPr dirty="0" sz="1250" spc="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Healthcare</a:t>
            </a:r>
            <a:r>
              <a:rPr dirty="0" sz="1250" spc="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spc="-10" b="1">
                <a:solidFill>
                  <a:srgbClr val="003366"/>
                </a:solidFill>
                <a:latin typeface="Arial"/>
                <a:cs typeface="Arial"/>
              </a:rPr>
              <a:t>Breakdown</a:t>
            </a:r>
            <a:endParaRPr sz="1250">
              <a:latin typeface="Arial"/>
              <a:cs typeface="Arial"/>
            </a:endParaRPr>
          </a:p>
          <a:p>
            <a:pPr marR="5080">
              <a:lnSpc>
                <a:spcPct val="125000"/>
              </a:lnSpc>
              <a:spcBef>
                <a:spcPts val="120"/>
              </a:spcBef>
            </a:pP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Escalate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immediately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—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breakdown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has</a:t>
            </a:r>
            <a:r>
              <a:rPr dirty="0" sz="1100" spc="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been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pending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over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1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year.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Assign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dedicated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service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engineer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within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48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hours.</a:t>
            </a:r>
            <a:endParaRPr sz="11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266824" y="6448425"/>
            <a:ext cx="733425" cy="171450"/>
          </a:xfrm>
          <a:prstGeom prst="rect">
            <a:avLst/>
          </a:prstGeom>
          <a:solidFill>
            <a:srgbClr val="BF382A"/>
          </a:solidFill>
        </p:spPr>
        <p:txBody>
          <a:bodyPr wrap="square" lIns="0" tIns="9525" rIns="0" bIns="0" rtlCol="0" vert="horz">
            <a:spAutoFit/>
          </a:bodyPr>
          <a:lstStyle/>
          <a:p>
            <a:pPr marL="85725">
              <a:lnSpc>
                <a:spcPct val="100000"/>
              </a:lnSpc>
              <a:spcBef>
                <a:spcPts val="75"/>
              </a:spcBef>
            </a:pPr>
            <a:r>
              <a:rPr dirty="0" sz="900" spc="-10" b="1">
                <a:solidFill>
                  <a:srgbClr val="FFFFFF"/>
                </a:solidFill>
                <a:latin typeface="Arial"/>
                <a:cs typeface="Arial"/>
              </a:rPr>
              <a:t>Immediate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6210299" y="5572125"/>
            <a:ext cx="5391150" cy="1209675"/>
            <a:chOff x="6210299" y="5572125"/>
            <a:chExt cx="5391150" cy="1209675"/>
          </a:xfrm>
        </p:grpSpPr>
        <p:sp>
          <p:nvSpPr>
            <p:cNvPr id="56" name="object 56"/>
            <p:cNvSpPr/>
            <p:nvPr/>
          </p:nvSpPr>
          <p:spPr>
            <a:xfrm>
              <a:off x="6210299" y="5572125"/>
              <a:ext cx="5391150" cy="1209675"/>
            </a:xfrm>
            <a:custGeom>
              <a:avLst/>
              <a:gdLst/>
              <a:ahLst/>
              <a:cxnLst/>
              <a:rect l="l" t="t" r="r" b="b"/>
              <a:pathLst>
                <a:path w="5391150" h="1209675">
                  <a:moveTo>
                    <a:pt x="5391149" y="1209674"/>
                  </a:moveTo>
                  <a:lnTo>
                    <a:pt x="0" y="1209674"/>
                  </a:lnTo>
                  <a:lnTo>
                    <a:pt x="0" y="0"/>
                  </a:lnTo>
                  <a:lnTo>
                    <a:pt x="5391149" y="0"/>
                  </a:lnTo>
                  <a:lnTo>
                    <a:pt x="5391149" y="12096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6215062" y="5576887"/>
              <a:ext cx="5381625" cy="1200150"/>
            </a:xfrm>
            <a:custGeom>
              <a:avLst/>
              <a:gdLst/>
              <a:ahLst/>
              <a:cxnLst/>
              <a:rect l="l" t="t" r="r" b="b"/>
              <a:pathLst>
                <a:path w="5381625" h="1200150">
                  <a:moveTo>
                    <a:pt x="0" y="0"/>
                  </a:moveTo>
                  <a:lnTo>
                    <a:pt x="5381624" y="0"/>
                  </a:lnTo>
                  <a:lnTo>
                    <a:pt x="5381624" y="1200149"/>
                  </a:lnTo>
                  <a:lnTo>
                    <a:pt x="0" y="120014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D0DAE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6391274" y="5734050"/>
              <a:ext cx="342900" cy="342900"/>
            </a:xfrm>
            <a:custGeom>
              <a:avLst/>
              <a:gdLst/>
              <a:ahLst/>
              <a:cxnLst/>
              <a:rect l="l" t="t" r="r" b="b"/>
              <a:pathLst>
                <a:path w="342900" h="342900">
                  <a:moveTo>
                    <a:pt x="171449" y="342899"/>
                  </a:moveTo>
                  <a:lnTo>
                    <a:pt x="129780" y="337760"/>
                  </a:lnTo>
                  <a:lnTo>
                    <a:pt x="90627" y="322656"/>
                  </a:lnTo>
                  <a:lnTo>
                    <a:pt x="56317" y="298493"/>
                  </a:lnTo>
                  <a:lnTo>
                    <a:pt x="28893" y="266701"/>
                  </a:lnTo>
                  <a:lnTo>
                    <a:pt x="10017" y="229200"/>
                  </a:lnTo>
                  <a:lnTo>
                    <a:pt x="823" y="188254"/>
                  </a:lnTo>
                  <a:lnTo>
                    <a:pt x="0" y="171449"/>
                  </a:lnTo>
                  <a:lnTo>
                    <a:pt x="205" y="163026"/>
                  </a:lnTo>
                  <a:lnTo>
                    <a:pt x="7379" y="121679"/>
                  </a:lnTo>
                  <a:lnTo>
                    <a:pt x="24385" y="83314"/>
                  </a:lnTo>
                  <a:lnTo>
                    <a:pt x="50216" y="50216"/>
                  </a:lnTo>
                  <a:lnTo>
                    <a:pt x="83314" y="24385"/>
                  </a:lnTo>
                  <a:lnTo>
                    <a:pt x="121679" y="7380"/>
                  </a:lnTo>
                  <a:lnTo>
                    <a:pt x="163026" y="205"/>
                  </a:lnTo>
                  <a:lnTo>
                    <a:pt x="171449" y="0"/>
                  </a:lnTo>
                  <a:lnTo>
                    <a:pt x="179872" y="205"/>
                  </a:lnTo>
                  <a:lnTo>
                    <a:pt x="221219" y="7380"/>
                  </a:lnTo>
                  <a:lnTo>
                    <a:pt x="259583" y="24385"/>
                  </a:lnTo>
                  <a:lnTo>
                    <a:pt x="292683" y="50216"/>
                  </a:lnTo>
                  <a:lnTo>
                    <a:pt x="318513" y="83314"/>
                  </a:lnTo>
                  <a:lnTo>
                    <a:pt x="335519" y="121679"/>
                  </a:lnTo>
                  <a:lnTo>
                    <a:pt x="342694" y="163026"/>
                  </a:lnTo>
                  <a:lnTo>
                    <a:pt x="342899" y="171449"/>
                  </a:lnTo>
                  <a:lnTo>
                    <a:pt x="342694" y="179872"/>
                  </a:lnTo>
                  <a:lnTo>
                    <a:pt x="335519" y="221219"/>
                  </a:lnTo>
                  <a:lnTo>
                    <a:pt x="318513" y="259584"/>
                  </a:lnTo>
                  <a:lnTo>
                    <a:pt x="292683" y="292683"/>
                  </a:lnTo>
                  <a:lnTo>
                    <a:pt x="259583" y="318513"/>
                  </a:lnTo>
                  <a:lnTo>
                    <a:pt x="221219" y="335518"/>
                  </a:lnTo>
                  <a:lnTo>
                    <a:pt x="179872" y="342693"/>
                  </a:lnTo>
                  <a:lnTo>
                    <a:pt x="171449" y="34289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9" name="object 59"/>
          <p:cNvSpPr txBox="1"/>
          <p:nvPr/>
        </p:nvSpPr>
        <p:spPr>
          <a:xfrm>
            <a:off x="6509742" y="5749925"/>
            <a:ext cx="11874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500" spc="-50" b="1">
                <a:solidFill>
                  <a:srgbClr val="F0A500"/>
                </a:solidFill>
                <a:latin typeface="Arial"/>
                <a:cs typeface="Arial"/>
              </a:rPr>
              <a:t>9</a:t>
            </a:r>
            <a:endParaRPr sz="15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6867525" y="5641848"/>
            <a:ext cx="4389120" cy="715010"/>
          </a:xfrm>
          <a:prstGeom prst="rect">
            <a:avLst/>
          </a:prstGeom>
        </p:spPr>
        <p:txBody>
          <a:bodyPr wrap="square" lIns="0" tIns="762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Regional</a:t>
            </a:r>
            <a:r>
              <a:rPr dirty="0" sz="1250" spc="6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Service</a:t>
            </a:r>
            <a:r>
              <a:rPr dirty="0" sz="1250" spc="7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Budget</a:t>
            </a:r>
            <a:r>
              <a:rPr dirty="0" sz="1250" spc="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spc="-10" b="1">
                <a:solidFill>
                  <a:srgbClr val="003366"/>
                </a:solidFill>
                <a:latin typeface="Arial"/>
                <a:cs typeface="Arial"/>
              </a:rPr>
              <a:t>Allocation</a:t>
            </a:r>
            <a:endParaRPr sz="1250">
              <a:latin typeface="Arial"/>
              <a:cs typeface="Arial"/>
            </a:endParaRPr>
          </a:p>
          <a:p>
            <a:pPr marR="5080">
              <a:lnSpc>
                <a:spcPct val="125000"/>
              </a:lnSpc>
              <a:spcBef>
                <a:spcPts val="120"/>
              </a:spcBef>
            </a:pP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Dedicated</a:t>
            </a:r>
            <a:r>
              <a:rPr dirty="0" sz="1100" spc="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quarterly</a:t>
            </a:r>
            <a:r>
              <a:rPr dirty="0" sz="1100" spc="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budget</a:t>
            </a:r>
            <a:r>
              <a:rPr dirty="0" sz="1100" spc="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per</a:t>
            </a:r>
            <a:r>
              <a:rPr dirty="0" sz="1100" spc="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region</a:t>
            </a:r>
            <a:r>
              <a:rPr dirty="0" sz="1100" spc="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for</a:t>
            </a:r>
            <a:r>
              <a:rPr dirty="0" sz="1100" spc="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ROSA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service,</a:t>
            </a:r>
            <a:r>
              <a:rPr dirty="0" sz="1100" spc="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evaluations,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and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seeding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activities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—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no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central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approval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required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within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band.</a:t>
            </a:r>
            <a:endParaRPr sz="11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6867524" y="6448425"/>
            <a:ext cx="542925" cy="171450"/>
          </a:xfrm>
          <a:prstGeom prst="rect">
            <a:avLst/>
          </a:prstGeom>
          <a:solidFill>
            <a:srgbClr val="0054A5"/>
          </a:solidFill>
        </p:spPr>
        <p:txBody>
          <a:bodyPr wrap="square" lIns="0" tIns="9525" rIns="0" bIns="0" rtlCol="0" vert="horz">
            <a:spAutoFit/>
          </a:bodyPr>
          <a:lstStyle/>
          <a:p>
            <a:pPr marL="85725">
              <a:lnSpc>
                <a:spcPct val="100000"/>
              </a:lnSpc>
              <a:spcBef>
                <a:spcPts val="75"/>
              </a:spcBef>
            </a:pPr>
            <a:r>
              <a:rPr dirty="0" sz="900" b="1">
                <a:solidFill>
                  <a:srgbClr val="FFFFFF"/>
                </a:solidFill>
                <a:latin typeface="Arial"/>
                <a:cs typeface="Arial"/>
              </a:rPr>
              <a:t>Day </a:t>
            </a:r>
            <a:r>
              <a:rPr dirty="0" sz="900" spc="-25" b="1">
                <a:solidFill>
                  <a:srgbClr val="FFFFFF"/>
                </a:solidFill>
                <a:latin typeface="Arial"/>
                <a:cs typeface="Arial"/>
              </a:rPr>
              <a:t>60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6199" y="0"/>
            <a:ext cx="12058650" cy="1095375"/>
            <a:chOff x="76199" y="0"/>
            <a:chExt cx="12058650" cy="1095375"/>
          </a:xfrm>
        </p:grpSpPr>
        <p:sp>
          <p:nvSpPr>
            <p:cNvPr id="3" name="object 3"/>
            <p:cNvSpPr/>
            <p:nvPr/>
          </p:nvSpPr>
          <p:spPr>
            <a:xfrm>
              <a:off x="76199" y="0"/>
              <a:ext cx="12058650" cy="1095375"/>
            </a:xfrm>
            <a:custGeom>
              <a:avLst/>
              <a:gdLst/>
              <a:ahLst/>
              <a:cxnLst/>
              <a:rect l="l" t="t" r="r" b="b"/>
              <a:pathLst>
                <a:path w="12058650" h="1095375">
                  <a:moveTo>
                    <a:pt x="12058649" y="1095374"/>
                  </a:moveTo>
                  <a:lnTo>
                    <a:pt x="0" y="1095374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109537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1057275"/>
              <a:ext cx="12058650" cy="38100"/>
            </a:xfrm>
            <a:custGeom>
              <a:avLst/>
              <a:gdLst/>
              <a:ahLst/>
              <a:cxnLst/>
              <a:rect l="l" t="t" r="r" b="b"/>
              <a:pathLst>
                <a:path w="12058650" h="38100">
                  <a:moveTo>
                    <a:pt x="120586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22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dirty="0" spc="-10"/>
              <a:t>Implementation</a:t>
            </a:r>
            <a:r>
              <a:rPr dirty="0" spc="-60"/>
              <a:t> </a:t>
            </a:r>
            <a:r>
              <a:rPr dirty="0"/>
              <a:t>Timeline</a:t>
            </a:r>
            <a:r>
              <a:rPr dirty="0" spc="-65"/>
              <a:t> </a:t>
            </a:r>
            <a:r>
              <a:rPr dirty="0"/>
              <a:t>—</a:t>
            </a:r>
            <a:r>
              <a:rPr dirty="0" spc="-70"/>
              <a:t> </a:t>
            </a:r>
            <a:r>
              <a:rPr dirty="0"/>
              <a:t>90-Day</a:t>
            </a:r>
            <a:r>
              <a:rPr dirty="0" spc="-55"/>
              <a:t> </a:t>
            </a:r>
            <a:r>
              <a:rPr dirty="0"/>
              <a:t>Revival</a:t>
            </a:r>
            <a:r>
              <a:rPr dirty="0" spc="-60"/>
              <a:t> </a:t>
            </a:r>
            <a:r>
              <a:rPr dirty="0" spc="-20"/>
              <a:t>Plan</a:t>
            </a: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Phased</a:t>
            </a:r>
            <a:r>
              <a:rPr dirty="0" sz="1250" spc="2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execution</a:t>
            </a:r>
            <a:r>
              <a:rPr dirty="0" sz="1250" spc="2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across</a:t>
            </a:r>
            <a:r>
              <a:rPr dirty="0" sz="1250" spc="2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Immediate,</a:t>
            </a:r>
            <a:r>
              <a:rPr dirty="0" sz="1250" spc="2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30-Day,</a:t>
            </a:r>
            <a:r>
              <a:rPr dirty="0" sz="1250" spc="2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60-Day,</a:t>
            </a:r>
            <a:r>
              <a:rPr dirty="0" sz="1250" spc="2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and</a:t>
            </a:r>
            <a:r>
              <a:rPr dirty="0" sz="1250" spc="2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90-Day</a:t>
            </a:r>
            <a:r>
              <a:rPr dirty="0" sz="1250" spc="2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spc="-10" b="0">
                <a:solidFill>
                  <a:srgbClr val="FEFEFE"/>
                </a:solidFill>
                <a:latin typeface="Arial"/>
                <a:cs typeface="Arial"/>
              </a:rPr>
              <a:t>horizons</a:t>
            </a:r>
            <a:endParaRPr sz="1250">
              <a:latin typeface="Arial"/>
              <a:cs typeface="Arial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09599" y="1304925"/>
          <a:ext cx="11068050" cy="6089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38120"/>
                <a:gridCol w="2761614"/>
                <a:gridCol w="2752090"/>
                <a:gridCol w="2738120"/>
              </a:tblGrid>
              <a:tr h="608965">
                <a:tc>
                  <a:txBody>
                    <a:bodyPr/>
                    <a:lstStyle/>
                    <a:p>
                      <a:pPr algn="ctr" marR="4445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13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Immediate</a:t>
                      </a:r>
                      <a:endParaRPr sz="1350">
                        <a:latin typeface="Arial"/>
                        <a:cs typeface="Arial"/>
                      </a:endParaRPr>
                    </a:p>
                    <a:p>
                      <a:pPr algn="ctr" marR="381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050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Within</a:t>
                      </a:r>
                      <a:r>
                        <a:rPr dirty="0" sz="1050" spc="-20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dirty="0" sz="1050" spc="-20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 Week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5250"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BF38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13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Phase 1 — Day </a:t>
                      </a:r>
                      <a:r>
                        <a:rPr dirty="0" sz="1350" spc="-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30</a:t>
                      </a:r>
                      <a:endParaRPr sz="135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050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Structural</a:t>
                      </a:r>
                      <a:r>
                        <a:rPr dirty="0" sz="1050" spc="-55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Fixes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525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F0A500"/>
                    </a:solidFill>
                  </a:tcPr>
                </a:tc>
                <a:tc>
                  <a:txBody>
                    <a:bodyPr/>
                    <a:lstStyle/>
                    <a:p>
                      <a:pPr marL="63881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13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Phase 2 — Day </a:t>
                      </a:r>
                      <a:r>
                        <a:rPr dirty="0" sz="1350" spc="-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60</a:t>
                      </a:r>
                      <a:endParaRPr sz="1350">
                        <a:latin typeface="Arial"/>
                        <a:cs typeface="Arial"/>
                      </a:endParaRPr>
                    </a:p>
                    <a:p>
                      <a:pPr marL="71247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050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Resource</a:t>
                      </a:r>
                      <a:r>
                        <a:rPr dirty="0" sz="1050" spc="-50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Deployment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525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0054A5"/>
                    </a:solidFill>
                  </a:tcPr>
                </a:tc>
                <a:tc>
                  <a:txBody>
                    <a:bodyPr/>
                    <a:lstStyle/>
                    <a:p>
                      <a:pPr marL="640715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13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Phase 3 — Day </a:t>
                      </a:r>
                      <a:r>
                        <a:rPr dirty="0" sz="1350" spc="-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90</a:t>
                      </a:r>
                      <a:endParaRPr sz="1350">
                        <a:latin typeface="Arial"/>
                        <a:cs typeface="Arial"/>
                      </a:endParaRPr>
                    </a:p>
                    <a:p>
                      <a:pPr marL="66675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050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Market</a:t>
                      </a:r>
                      <a:r>
                        <a:rPr dirty="0" sz="1050" spc="-20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Re-Engagement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5250">
                    <a:lnL w="28575">
                      <a:solidFill>
                        <a:srgbClr val="FFFFFF"/>
                      </a:solidFill>
                      <a:prstDash val="solid"/>
                    </a:lnL>
                    <a:solidFill>
                      <a:srgbClr val="1A794A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709612" y="2052638"/>
            <a:ext cx="2524125" cy="800100"/>
          </a:xfrm>
          <a:prstGeom prst="rect">
            <a:avLst/>
          </a:prstGeom>
          <a:solidFill>
            <a:srgbClr val="FFFFFF"/>
          </a:solidFill>
          <a:ln w="9524">
            <a:solidFill>
              <a:srgbClr val="D0DAE7"/>
            </a:solidFill>
          </a:ln>
        </p:spPr>
        <p:txBody>
          <a:bodyPr wrap="square" lIns="0" tIns="29209" rIns="0" bIns="0" rtlCol="0" vert="horz">
            <a:spAutoFit/>
          </a:bodyPr>
          <a:lstStyle/>
          <a:p>
            <a:pPr marL="137795" marR="173355">
              <a:lnSpc>
                <a:spcPct val="123000"/>
              </a:lnSpc>
              <a:spcBef>
                <a:spcPts val="229"/>
              </a:spcBef>
            </a:pP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Merge ROSA</a:t>
            </a:r>
            <a:r>
              <a:rPr dirty="0" sz="1200" spc="-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+ Recon </a:t>
            </a:r>
            <a:r>
              <a:rPr dirty="0" sz="1200" spc="-25" b="1">
                <a:solidFill>
                  <a:srgbClr val="003366"/>
                </a:solidFill>
                <a:latin typeface="Arial"/>
                <a:cs typeface="Arial"/>
              </a:rPr>
              <a:t>P&amp;L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Country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Head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directive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—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effective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next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reporting</a:t>
            </a:r>
            <a:r>
              <a:rPr dirty="0" sz="1100" spc="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cycle</a:t>
            </a:r>
            <a:endParaRPr sz="11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9612" y="2938463"/>
            <a:ext cx="2524125" cy="800100"/>
          </a:xfrm>
          <a:prstGeom prst="rect">
            <a:avLst/>
          </a:prstGeom>
          <a:solidFill>
            <a:srgbClr val="FFFFFF"/>
          </a:solidFill>
          <a:ln w="9524">
            <a:solidFill>
              <a:srgbClr val="D0DAE7"/>
            </a:solidFill>
          </a:ln>
        </p:spPr>
        <p:txBody>
          <a:bodyPr wrap="square" lIns="0" tIns="29209" rIns="0" bIns="0" rtlCol="0" vert="horz">
            <a:spAutoFit/>
          </a:bodyPr>
          <a:lstStyle/>
          <a:p>
            <a:pPr marL="137795" marR="365760">
              <a:lnSpc>
                <a:spcPct val="123000"/>
              </a:lnSpc>
              <a:spcBef>
                <a:spcPts val="229"/>
              </a:spcBef>
            </a:pP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ROSA</a:t>
            </a:r>
            <a:r>
              <a:rPr dirty="0" sz="1200" spc="-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Champion</a:t>
            </a:r>
            <a:r>
              <a:rPr dirty="0" sz="1200" spc="-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Appointed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One</a:t>
            </a:r>
            <a:r>
              <a:rPr dirty="0" sz="110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per</a:t>
            </a:r>
            <a:r>
              <a:rPr dirty="0" sz="110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territory,</a:t>
            </a:r>
            <a:r>
              <a:rPr dirty="0" sz="110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reporting</a:t>
            </a:r>
            <a:r>
              <a:rPr dirty="0" sz="110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444444"/>
                </a:solidFill>
                <a:latin typeface="Arial"/>
                <a:cs typeface="Arial"/>
              </a:rPr>
              <a:t>to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Recon </a:t>
            </a:r>
            <a:r>
              <a:rPr dirty="0" sz="1100" spc="-25">
                <a:solidFill>
                  <a:srgbClr val="444444"/>
                </a:solidFill>
                <a:latin typeface="Arial"/>
                <a:cs typeface="Arial"/>
              </a:rPr>
              <a:t>ASM</a:t>
            </a:r>
            <a:endParaRPr sz="11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9612" y="3824287"/>
            <a:ext cx="2524125" cy="800100"/>
          </a:xfrm>
          <a:prstGeom prst="rect">
            <a:avLst/>
          </a:prstGeom>
          <a:solidFill>
            <a:srgbClr val="FFFFFF"/>
          </a:solidFill>
          <a:ln w="9524">
            <a:solidFill>
              <a:srgbClr val="D0DAE7"/>
            </a:solidFill>
          </a:ln>
        </p:spPr>
        <p:txBody>
          <a:bodyPr wrap="square" lIns="0" tIns="29209" rIns="0" bIns="0" rtlCol="0" vert="horz">
            <a:spAutoFit/>
          </a:bodyPr>
          <a:lstStyle/>
          <a:p>
            <a:pPr algn="just" marL="137795" marR="497840">
              <a:lnSpc>
                <a:spcPct val="123000"/>
              </a:lnSpc>
              <a:spcBef>
                <a:spcPts val="229"/>
              </a:spcBef>
            </a:pP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Max Breakdown 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Resolved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Dedicated</a:t>
            </a:r>
            <a:r>
              <a:rPr dirty="0" sz="1100" spc="9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engineer</a:t>
            </a:r>
            <a:r>
              <a:rPr dirty="0" sz="1100" spc="10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assigned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within</a:t>
            </a:r>
            <a:r>
              <a:rPr dirty="0" sz="1100" spc="3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48</a:t>
            </a:r>
            <a:r>
              <a:rPr dirty="0" sz="1100" spc="3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444444"/>
                </a:solidFill>
                <a:latin typeface="Arial"/>
                <a:cs typeface="Arial"/>
              </a:rPr>
              <a:t>hrs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9612" y="4710112"/>
            <a:ext cx="2524125" cy="800100"/>
          </a:xfrm>
          <a:prstGeom prst="rect">
            <a:avLst/>
          </a:prstGeom>
          <a:solidFill>
            <a:srgbClr val="FFFFFF"/>
          </a:solidFill>
          <a:ln w="9524">
            <a:solidFill>
              <a:srgbClr val="D0DAE7"/>
            </a:solidFill>
          </a:ln>
        </p:spPr>
        <p:txBody>
          <a:bodyPr wrap="square" lIns="0" tIns="29209" rIns="0" bIns="0" rtlCol="0" vert="horz">
            <a:spAutoFit/>
          </a:bodyPr>
          <a:lstStyle/>
          <a:p>
            <a:pPr algn="just" marL="137795" marR="249554">
              <a:lnSpc>
                <a:spcPct val="123000"/>
              </a:lnSpc>
              <a:spcBef>
                <a:spcPts val="229"/>
              </a:spcBef>
            </a:pP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Joint</a:t>
            </a:r>
            <a:r>
              <a:rPr dirty="0" sz="1200" spc="-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Account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Reviews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 Begin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Biweekly</a:t>
            </a:r>
            <a:r>
              <a:rPr dirty="0" sz="110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ROSA</a:t>
            </a:r>
            <a:r>
              <a:rPr dirty="0" sz="1100" spc="-2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+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Recon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reviews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for</a:t>
            </a:r>
            <a:r>
              <a:rPr dirty="0" sz="1100" spc="2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all</a:t>
            </a:r>
            <a:r>
              <a:rPr dirty="0" sz="1100" spc="2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live</a:t>
            </a:r>
            <a:r>
              <a:rPr dirty="0" sz="1100" spc="2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accounts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333749" y="2047875"/>
            <a:ext cx="28575" cy="3914775"/>
          </a:xfrm>
          <a:custGeom>
            <a:avLst/>
            <a:gdLst/>
            <a:ahLst/>
            <a:cxnLst/>
            <a:rect l="l" t="t" r="r" b="b"/>
            <a:pathLst>
              <a:path w="28575" h="3914775">
                <a:moveTo>
                  <a:pt x="28574" y="3914774"/>
                </a:moveTo>
                <a:lnTo>
                  <a:pt x="0" y="3914774"/>
                </a:lnTo>
                <a:lnTo>
                  <a:pt x="0" y="0"/>
                </a:lnTo>
                <a:lnTo>
                  <a:pt x="28574" y="0"/>
                </a:lnTo>
                <a:lnTo>
                  <a:pt x="28574" y="3914774"/>
                </a:lnTo>
                <a:close/>
              </a:path>
            </a:pathLst>
          </a:custGeom>
          <a:solidFill>
            <a:srgbClr val="F1F5F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3462337" y="2052638"/>
            <a:ext cx="2533650" cy="800100"/>
          </a:xfrm>
          <a:prstGeom prst="rect">
            <a:avLst/>
          </a:prstGeom>
          <a:solidFill>
            <a:srgbClr val="FFFFFF"/>
          </a:solidFill>
          <a:ln w="9524">
            <a:solidFill>
              <a:srgbClr val="D0DAE7"/>
            </a:solidFill>
          </a:ln>
        </p:spPr>
        <p:txBody>
          <a:bodyPr wrap="square" lIns="0" tIns="71120" rIns="0" bIns="0" rtlCol="0" vert="horz">
            <a:spAutoFit/>
          </a:bodyPr>
          <a:lstStyle/>
          <a:p>
            <a:pPr marL="140335">
              <a:lnSpc>
                <a:spcPct val="100000"/>
              </a:lnSpc>
              <a:spcBef>
                <a:spcPts val="560"/>
              </a:spcBef>
            </a:pP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CSR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Hiring</a:t>
            </a:r>
            <a:r>
              <a:rPr dirty="0" sz="1200" spc="-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Activated</a:t>
            </a:r>
            <a:endParaRPr sz="1200">
              <a:latin typeface="Arial"/>
              <a:cs typeface="Arial"/>
            </a:endParaRPr>
          </a:p>
          <a:p>
            <a:pPr marL="140335" marR="224154">
              <a:lnSpc>
                <a:spcPct val="119300"/>
              </a:lnSpc>
              <a:spcBef>
                <a:spcPts val="130"/>
              </a:spcBef>
            </a:pP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Offers</a:t>
            </a:r>
            <a:r>
              <a:rPr dirty="0" sz="1100" spc="3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to</a:t>
            </a:r>
            <a:r>
              <a:rPr dirty="0" sz="1100" spc="4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1</a:t>
            </a:r>
            <a:r>
              <a:rPr dirty="0" sz="1100" spc="4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CSR</a:t>
            </a:r>
            <a:r>
              <a:rPr dirty="0" sz="1100" spc="4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per</a:t>
            </a:r>
            <a:r>
              <a:rPr dirty="0" sz="1100" spc="4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key</a:t>
            </a:r>
            <a:r>
              <a:rPr dirty="0" sz="1100" spc="4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territory</a:t>
            </a:r>
            <a:r>
              <a:rPr dirty="0" sz="1100" spc="4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50">
                <a:solidFill>
                  <a:srgbClr val="444444"/>
                </a:solidFill>
                <a:latin typeface="Arial"/>
                <a:cs typeface="Arial"/>
              </a:rPr>
              <a:t>+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2</a:t>
            </a:r>
            <a:r>
              <a:rPr dirty="0" sz="1100" spc="1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paramedical</a:t>
            </a:r>
            <a:endParaRPr sz="1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62337" y="2938463"/>
            <a:ext cx="2533650" cy="800100"/>
          </a:xfrm>
          <a:prstGeom prst="rect">
            <a:avLst/>
          </a:prstGeom>
          <a:solidFill>
            <a:srgbClr val="FFFFFF"/>
          </a:solidFill>
          <a:ln w="9524">
            <a:solidFill>
              <a:srgbClr val="D0DAE7"/>
            </a:solidFill>
          </a:ln>
        </p:spPr>
        <p:txBody>
          <a:bodyPr wrap="square" lIns="0" tIns="71120" rIns="0" bIns="0" rtlCol="0" vert="horz">
            <a:spAutoFit/>
          </a:bodyPr>
          <a:lstStyle/>
          <a:p>
            <a:pPr marL="140335">
              <a:lnSpc>
                <a:spcPct val="100000"/>
              </a:lnSpc>
              <a:spcBef>
                <a:spcPts val="560"/>
              </a:spcBef>
            </a:pP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Price Bracket</a:t>
            </a:r>
            <a:r>
              <a:rPr dirty="0" sz="1200" spc="-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Authority</a:t>
            </a:r>
            <a:endParaRPr sz="1200">
              <a:latin typeface="Arial"/>
              <a:cs typeface="Arial"/>
            </a:endParaRPr>
          </a:p>
          <a:p>
            <a:pPr marL="140335" marR="161290">
              <a:lnSpc>
                <a:spcPct val="119300"/>
              </a:lnSpc>
              <a:spcBef>
                <a:spcPts val="130"/>
              </a:spcBef>
            </a:pP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5-day</a:t>
            </a:r>
            <a:r>
              <a:rPr dirty="0" sz="1100" spc="8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quotation</a:t>
            </a:r>
            <a:r>
              <a:rPr dirty="0" sz="1100" spc="8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SLA;</a:t>
            </a:r>
            <a:r>
              <a:rPr dirty="0" sz="1100" spc="8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pre-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approved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discount</a:t>
            </a:r>
            <a:r>
              <a:rPr dirty="0" sz="1100" spc="8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bands</a:t>
            </a:r>
            <a:endParaRPr sz="11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62337" y="3824287"/>
            <a:ext cx="2533650" cy="800100"/>
          </a:xfrm>
          <a:prstGeom prst="rect">
            <a:avLst/>
          </a:prstGeom>
          <a:solidFill>
            <a:srgbClr val="FFFFFF"/>
          </a:solidFill>
          <a:ln w="9524">
            <a:solidFill>
              <a:srgbClr val="D0DAE7"/>
            </a:solidFill>
          </a:ln>
        </p:spPr>
        <p:txBody>
          <a:bodyPr wrap="square" lIns="0" tIns="29209" rIns="0" bIns="0" rtlCol="0" vert="horz">
            <a:spAutoFit/>
          </a:bodyPr>
          <a:lstStyle/>
          <a:p>
            <a:pPr algn="just" marL="140335" marR="796925">
              <a:lnSpc>
                <a:spcPct val="123000"/>
              </a:lnSpc>
              <a:spcBef>
                <a:spcPts val="229"/>
              </a:spcBef>
            </a:pP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Territory Demarcation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All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regions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mapped;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444444"/>
                </a:solidFill>
                <a:latin typeface="Arial"/>
                <a:cs typeface="Arial"/>
              </a:rPr>
              <a:t>East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distributor</a:t>
            </a:r>
            <a:r>
              <a:rPr dirty="0" sz="1100" spc="10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onboarded</a:t>
            </a:r>
            <a:endParaRPr sz="11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462337" y="4710112"/>
            <a:ext cx="2533650" cy="800100"/>
          </a:xfrm>
          <a:prstGeom prst="rect">
            <a:avLst/>
          </a:prstGeom>
          <a:solidFill>
            <a:srgbClr val="FFFFFF"/>
          </a:solidFill>
          <a:ln w="9524">
            <a:solidFill>
              <a:srgbClr val="D0DAE7"/>
            </a:solidFill>
          </a:ln>
        </p:spPr>
        <p:txBody>
          <a:bodyPr wrap="square" lIns="0" tIns="71120" rIns="0" bIns="0" rtlCol="0" vert="horz">
            <a:spAutoFit/>
          </a:bodyPr>
          <a:lstStyle/>
          <a:p>
            <a:pPr marL="140335">
              <a:lnSpc>
                <a:spcPct val="100000"/>
              </a:lnSpc>
              <a:spcBef>
                <a:spcPts val="560"/>
              </a:spcBef>
            </a:pP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Service SLA</a:t>
            </a:r>
            <a:r>
              <a:rPr dirty="0" sz="1200" spc="-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Issued</a:t>
            </a:r>
            <a:endParaRPr sz="1200">
              <a:latin typeface="Arial"/>
              <a:cs typeface="Arial"/>
            </a:endParaRPr>
          </a:p>
          <a:p>
            <a:pPr marL="140335" marR="335915">
              <a:lnSpc>
                <a:spcPct val="119300"/>
              </a:lnSpc>
              <a:spcBef>
                <a:spcPts val="130"/>
              </a:spcBef>
            </a:pP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48-hr</a:t>
            </a:r>
            <a:r>
              <a:rPr dirty="0" sz="1100" spc="9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breakdown</a:t>
            </a:r>
            <a:r>
              <a:rPr dirty="0" sz="1100" spc="9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response;</a:t>
            </a:r>
            <a:r>
              <a:rPr dirty="0" sz="1100" spc="9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444444"/>
                </a:solidFill>
                <a:latin typeface="Arial"/>
                <a:cs typeface="Arial"/>
              </a:rPr>
              <a:t>SLA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published</a:t>
            </a:r>
            <a:r>
              <a:rPr dirty="0" sz="110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internally</a:t>
            </a:r>
            <a:endParaRPr sz="11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095999" y="2047875"/>
            <a:ext cx="28575" cy="3914775"/>
          </a:xfrm>
          <a:custGeom>
            <a:avLst/>
            <a:gdLst/>
            <a:ahLst/>
            <a:cxnLst/>
            <a:rect l="l" t="t" r="r" b="b"/>
            <a:pathLst>
              <a:path w="28575" h="3914775">
                <a:moveTo>
                  <a:pt x="28574" y="3914774"/>
                </a:moveTo>
                <a:lnTo>
                  <a:pt x="0" y="3914774"/>
                </a:lnTo>
                <a:lnTo>
                  <a:pt x="0" y="0"/>
                </a:lnTo>
                <a:lnTo>
                  <a:pt x="28574" y="0"/>
                </a:lnTo>
                <a:lnTo>
                  <a:pt x="28574" y="3914774"/>
                </a:lnTo>
                <a:close/>
              </a:path>
            </a:pathLst>
          </a:custGeom>
          <a:solidFill>
            <a:srgbClr val="F1F5F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6224587" y="2052638"/>
            <a:ext cx="2524125" cy="971550"/>
          </a:xfrm>
          <a:prstGeom prst="rect">
            <a:avLst/>
          </a:prstGeom>
          <a:solidFill>
            <a:srgbClr val="FFFFFF"/>
          </a:solidFill>
          <a:ln w="9524">
            <a:solidFill>
              <a:srgbClr val="D0DAE7"/>
            </a:solidFill>
          </a:ln>
        </p:spPr>
        <p:txBody>
          <a:bodyPr wrap="square" lIns="0" tIns="86360" rIns="0" bIns="0" rtlCol="0" vert="horz">
            <a:spAutoFit/>
          </a:bodyPr>
          <a:lstStyle/>
          <a:p>
            <a:pPr marL="133350" marR="850265">
              <a:lnSpc>
                <a:spcPts val="1350"/>
              </a:lnSpc>
              <a:spcBef>
                <a:spcPts val="680"/>
              </a:spcBef>
            </a:pP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Regional</a:t>
            </a:r>
            <a:r>
              <a:rPr dirty="0" sz="1200" spc="-3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Demo</a:t>
            </a:r>
            <a:r>
              <a:rPr dirty="0" sz="120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Units Deployed</a:t>
            </a:r>
            <a:endParaRPr sz="1200">
              <a:latin typeface="Arial"/>
              <a:cs typeface="Arial"/>
            </a:endParaRPr>
          </a:p>
          <a:p>
            <a:pPr marL="133350" marR="417195">
              <a:lnSpc>
                <a:spcPct val="119300"/>
              </a:lnSpc>
              <a:spcBef>
                <a:spcPts val="100"/>
              </a:spcBef>
            </a:pP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ROM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+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South: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dedicated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444444"/>
                </a:solidFill>
                <a:latin typeface="Arial"/>
                <a:cs typeface="Arial"/>
              </a:rPr>
              <a:t>demo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units,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5-day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turnaround</a:t>
            </a:r>
            <a:endParaRPr sz="11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224587" y="3109913"/>
            <a:ext cx="2524125" cy="1000125"/>
          </a:xfrm>
          <a:prstGeom prst="rect">
            <a:avLst/>
          </a:prstGeom>
          <a:solidFill>
            <a:srgbClr val="FFFFFF"/>
          </a:solidFill>
          <a:ln w="9524">
            <a:solidFill>
              <a:srgbClr val="D0DAE7"/>
            </a:solidFill>
          </a:ln>
        </p:spPr>
        <p:txBody>
          <a:bodyPr wrap="square" lIns="0" tIns="31115" rIns="0" bIns="0" rtlCol="0" vert="horz">
            <a:spAutoFit/>
          </a:bodyPr>
          <a:lstStyle/>
          <a:p>
            <a:pPr marL="133350" marR="143510">
              <a:lnSpc>
                <a:spcPct val="121800"/>
              </a:lnSpc>
              <a:spcBef>
                <a:spcPts val="245"/>
              </a:spcBef>
            </a:pP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Regional</a:t>
            </a:r>
            <a:r>
              <a:rPr dirty="0" sz="1200" spc="-3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Budgets</a:t>
            </a:r>
            <a:r>
              <a:rPr dirty="0" sz="1200" spc="-7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Allocated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Quarterly</a:t>
            </a:r>
            <a:r>
              <a:rPr dirty="0" sz="1100" spc="8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ROSA activity</a:t>
            </a:r>
            <a:r>
              <a:rPr dirty="0" sz="1100" spc="8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budget</a:t>
            </a:r>
            <a:r>
              <a:rPr dirty="0" sz="1100" spc="8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444444"/>
                </a:solidFill>
                <a:latin typeface="Arial"/>
                <a:cs typeface="Arial"/>
              </a:rPr>
              <a:t>per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region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—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no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central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approval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within </a:t>
            </a:r>
            <a:r>
              <a:rPr dirty="0" sz="1100" spc="-20">
                <a:solidFill>
                  <a:srgbClr val="444444"/>
                </a:solidFill>
                <a:latin typeface="Arial"/>
                <a:cs typeface="Arial"/>
              </a:rPr>
              <a:t>band</a:t>
            </a:r>
            <a:endParaRPr sz="11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224587" y="4195762"/>
            <a:ext cx="2524125" cy="800100"/>
          </a:xfrm>
          <a:prstGeom prst="rect">
            <a:avLst/>
          </a:prstGeom>
          <a:solidFill>
            <a:srgbClr val="FFFFFF"/>
          </a:solidFill>
          <a:ln w="9524">
            <a:solidFill>
              <a:srgbClr val="D0DAE7"/>
            </a:solidFill>
          </a:ln>
        </p:spPr>
        <p:txBody>
          <a:bodyPr wrap="square" lIns="0" tIns="71120" rIns="0" bIns="0" rtlCol="0" vert="horz">
            <a:spAutoFit/>
          </a:bodyPr>
          <a:lstStyle/>
          <a:p>
            <a:pPr marL="133350">
              <a:lnSpc>
                <a:spcPct val="100000"/>
              </a:lnSpc>
              <a:spcBef>
                <a:spcPts val="560"/>
              </a:spcBef>
            </a:pP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Inventory Cycle 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Fixed</a:t>
            </a:r>
            <a:endParaRPr sz="1200">
              <a:latin typeface="Arial"/>
              <a:cs typeface="Arial"/>
            </a:endParaRPr>
          </a:p>
          <a:p>
            <a:pPr marL="133350" marR="374015">
              <a:lnSpc>
                <a:spcPct val="119300"/>
              </a:lnSpc>
              <a:spcBef>
                <a:spcPts val="130"/>
              </a:spcBef>
            </a:pP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THR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stocking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rhythm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corrected;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30-day</a:t>
            </a:r>
            <a:r>
              <a:rPr dirty="0" sz="110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buffer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maintained</a:t>
            </a:r>
            <a:endParaRPr sz="11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224587" y="5081587"/>
            <a:ext cx="2524125" cy="800100"/>
          </a:xfrm>
          <a:prstGeom prst="rect">
            <a:avLst/>
          </a:prstGeom>
          <a:solidFill>
            <a:srgbClr val="FFFFFF"/>
          </a:solidFill>
          <a:ln w="9524">
            <a:solidFill>
              <a:srgbClr val="D0DAE7"/>
            </a:solidFill>
          </a:ln>
        </p:spPr>
        <p:txBody>
          <a:bodyPr wrap="square" lIns="0" tIns="71120" rIns="0" bIns="0" rtlCol="0" vert="horz">
            <a:spAutoFit/>
          </a:bodyPr>
          <a:lstStyle/>
          <a:p>
            <a:pPr marL="133350">
              <a:lnSpc>
                <a:spcPct val="100000"/>
              </a:lnSpc>
              <a:spcBef>
                <a:spcPts val="560"/>
              </a:spcBef>
            </a:pP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New CSRs</a:t>
            </a:r>
            <a:r>
              <a:rPr dirty="0" sz="1200" spc="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On-Ground</a:t>
            </a:r>
            <a:endParaRPr sz="1200">
              <a:latin typeface="Arial"/>
              <a:cs typeface="Arial"/>
            </a:endParaRPr>
          </a:p>
          <a:p>
            <a:pPr marL="133350" marR="318135">
              <a:lnSpc>
                <a:spcPct val="119300"/>
              </a:lnSpc>
              <a:spcBef>
                <a:spcPts val="130"/>
              </a:spcBef>
            </a:pP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All</a:t>
            </a:r>
            <a:r>
              <a:rPr dirty="0" sz="110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hired</a:t>
            </a:r>
            <a:r>
              <a:rPr dirty="0" sz="110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CSRs</a:t>
            </a:r>
            <a:r>
              <a:rPr dirty="0" sz="110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inducted,</a:t>
            </a:r>
            <a:r>
              <a:rPr dirty="0" sz="110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trained,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and</a:t>
            </a:r>
            <a:r>
              <a:rPr dirty="0" sz="1100" spc="12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territory-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assigned</a:t>
            </a:r>
            <a:endParaRPr sz="11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8848724" y="2047875"/>
            <a:ext cx="28575" cy="3914775"/>
          </a:xfrm>
          <a:custGeom>
            <a:avLst/>
            <a:gdLst/>
            <a:ahLst/>
            <a:cxnLst/>
            <a:rect l="l" t="t" r="r" b="b"/>
            <a:pathLst>
              <a:path w="28575" h="3914775">
                <a:moveTo>
                  <a:pt x="28574" y="3914774"/>
                </a:moveTo>
                <a:lnTo>
                  <a:pt x="0" y="3914774"/>
                </a:lnTo>
                <a:lnTo>
                  <a:pt x="0" y="0"/>
                </a:lnTo>
                <a:lnTo>
                  <a:pt x="28574" y="0"/>
                </a:lnTo>
                <a:lnTo>
                  <a:pt x="28574" y="3914774"/>
                </a:lnTo>
                <a:close/>
              </a:path>
            </a:pathLst>
          </a:custGeom>
          <a:solidFill>
            <a:srgbClr val="F1F5F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8977311" y="2052638"/>
            <a:ext cx="2524125" cy="800100"/>
          </a:xfrm>
          <a:prstGeom prst="rect">
            <a:avLst/>
          </a:prstGeom>
          <a:solidFill>
            <a:srgbClr val="FFFFFF"/>
          </a:solidFill>
          <a:ln w="9524">
            <a:solidFill>
              <a:srgbClr val="D0DAE7"/>
            </a:solidFill>
          </a:ln>
        </p:spPr>
        <p:txBody>
          <a:bodyPr wrap="square" lIns="0" tIns="29209" rIns="0" bIns="0" rtlCol="0" vert="horz">
            <a:spAutoFit/>
          </a:bodyPr>
          <a:lstStyle/>
          <a:p>
            <a:pPr marL="135255" marR="215265">
              <a:lnSpc>
                <a:spcPct val="123000"/>
              </a:lnSpc>
              <a:spcBef>
                <a:spcPts val="229"/>
              </a:spcBef>
            </a:pP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KOL</a:t>
            </a:r>
            <a:r>
              <a:rPr dirty="0" sz="1200" spc="-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Engagement</a:t>
            </a:r>
            <a:r>
              <a:rPr dirty="0" sz="120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Programme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5</a:t>
            </a:r>
            <a:r>
              <a:rPr dirty="0" sz="110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priority</a:t>
            </a:r>
            <a:r>
              <a:rPr dirty="0" sz="110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KOLs</a:t>
            </a:r>
            <a:r>
              <a:rPr dirty="0" sz="110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per</a:t>
            </a:r>
            <a:r>
              <a:rPr dirty="0" sz="110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region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activated;</a:t>
            </a:r>
            <a:r>
              <a:rPr dirty="0" sz="1100" spc="8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CMEs</a:t>
            </a:r>
            <a:r>
              <a:rPr dirty="0" sz="1100" spc="8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initiated</a:t>
            </a:r>
            <a:endParaRPr sz="11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977311" y="2938463"/>
            <a:ext cx="2524125" cy="800100"/>
          </a:xfrm>
          <a:prstGeom prst="rect">
            <a:avLst/>
          </a:prstGeom>
          <a:solidFill>
            <a:srgbClr val="FFFFFF"/>
          </a:solidFill>
          <a:ln w="9524">
            <a:solidFill>
              <a:srgbClr val="D0DAE7"/>
            </a:solidFill>
          </a:ln>
        </p:spPr>
        <p:txBody>
          <a:bodyPr wrap="square" lIns="0" tIns="71120" rIns="0" bIns="0" rtlCol="0" vert="horz">
            <a:spAutoFit/>
          </a:bodyPr>
          <a:lstStyle/>
          <a:p>
            <a:pPr marL="135255">
              <a:lnSpc>
                <a:spcPct val="100000"/>
              </a:lnSpc>
              <a:spcBef>
                <a:spcPts val="560"/>
              </a:spcBef>
            </a:pP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Bundle</a:t>
            </a:r>
            <a:r>
              <a:rPr dirty="0" sz="120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Offer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Launched</a:t>
            </a:r>
            <a:endParaRPr sz="1200">
              <a:latin typeface="Arial"/>
              <a:cs typeface="Arial"/>
            </a:endParaRPr>
          </a:p>
          <a:p>
            <a:pPr marL="135255" marR="320675">
              <a:lnSpc>
                <a:spcPct val="119300"/>
              </a:lnSpc>
              <a:spcBef>
                <a:spcPts val="130"/>
              </a:spcBef>
            </a:pP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ROSA</a:t>
            </a:r>
            <a:r>
              <a:rPr dirty="0" sz="1100" spc="-1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+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implant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+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accessories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50">
                <a:solidFill>
                  <a:srgbClr val="444444"/>
                </a:solidFill>
                <a:latin typeface="Arial"/>
                <a:cs typeface="Arial"/>
              </a:rPr>
              <a:t>+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mymobility</a:t>
            </a:r>
            <a:r>
              <a:rPr dirty="0" sz="1100" spc="3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full</a:t>
            </a:r>
            <a:r>
              <a:rPr dirty="0" sz="1100" spc="3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offer</a:t>
            </a:r>
            <a:r>
              <a:rPr dirty="0" sz="1100" spc="4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live</a:t>
            </a:r>
            <a:r>
              <a:rPr dirty="0" sz="1100" spc="3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in</a:t>
            </a:r>
            <a:r>
              <a:rPr dirty="0" sz="1100" spc="4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field</a:t>
            </a:r>
            <a:endParaRPr sz="11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977311" y="3824287"/>
            <a:ext cx="2524125" cy="800100"/>
          </a:xfrm>
          <a:prstGeom prst="rect">
            <a:avLst/>
          </a:prstGeom>
          <a:solidFill>
            <a:srgbClr val="FFFFFF"/>
          </a:solidFill>
          <a:ln w="9524">
            <a:solidFill>
              <a:srgbClr val="D0DAE7"/>
            </a:solidFill>
          </a:ln>
        </p:spPr>
        <p:txBody>
          <a:bodyPr wrap="square" lIns="0" tIns="71120" rIns="0" bIns="0" rtlCol="0" vert="horz">
            <a:spAutoFit/>
          </a:bodyPr>
          <a:lstStyle/>
          <a:p>
            <a:pPr marL="135255">
              <a:lnSpc>
                <a:spcPct val="100000"/>
              </a:lnSpc>
              <a:spcBef>
                <a:spcPts val="560"/>
              </a:spcBef>
            </a:pP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Seeding</a:t>
            </a:r>
            <a:r>
              <a:rPr dirty="0" sz="120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Sites</a:t>
            </a:r>
            <a:r>
              <a:rPr dirty="0" sz="120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Identified</a:t>
            </a:r>
            <a:endParaRPr sz="1200">
              <a:latin typeface="Arial"/>
              <a:cs typeface="Arial"/>
            </a:endParaRPr>
          </a:p>
          <a:p>
            <a:pPr marL="135255" marR="339090">
              <a:lnSpc>
                <a:spcPct val="119300"/>
              </a:lnSpc>
              <a:spcBef>
                <a:spcPts val="130"/>
              </a:spcBef>
            </a:pP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Top</a:t>
            </a:r>
            <a:r>
              <a:rPr dirty="0" sz="1100" spc="3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10</a:t>
            </a:r>
            <a:r>
              <a:rPr dirty="0" sz="1100" spc="3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high-volume</a:t>
            </a:r>
            <a:r>
              <a:rPr dirty="0" sz="1100" spc="3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hospitals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targeted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for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seeding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placements</a:t>
            </a:r>
            <a:endParaRPr sz="11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977311" y="4710112"/>
            <a:ext cx="2524125" cy="800100"/>
          </a:xfrm>
          <a:prstGeom prst="rect">
            <a:avLst/>
          </a:prstGeom>
          <a:solidFill>
            <a:srgbClr val="FFFFFF"/>
          </a:solidFill>
          <a:ln w="9524">
            <a:solidFill>
              <a:srgbClr val="D0DAE7"/>
            </a:solidFill>
          </a:ln>
        </p:spPr>
        <p:txBody>
          <a:bodyPr wrap="square" lIns="0" tIns="71120" rIns="0" bIns="0" rtlCol="0" vert="horz">
            <a:spAutoFit/>
          </a:bodyPr>
          <a:lstStyle/>
          <a:p>
            <a:pPr marL="135255">
              <a:lnSpc>
                <a:spcPct val="100000"/>
              </a:lnSpc>
              <a:spcBef>
                <a:spcPts val="560"/>
              </a:spcBef>
            </a:pP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Academic</a:t>
            </a:r>
            <a:r>
              <a:rPr dirty="0" sz="1200" spc="-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Trust</a:t>
            </a:r>
            <a:r>
              <a:rPr dirty="0" sz="1200" spc="-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Rebuilt</a:t>
            </a:r>
            <a:endParaRPr sz="1200">
              <a:latin typeface="Arial"/>
              <a:cs typeface="Arial"/>
            </a:endParaRPr>
          </a:p>
          <a:p>
            <a:pPr marL="135255" marR="283845">
              <a:lnSpc>
                <a:spcPct val="119300"/>
              </a:lnSpc>
              <a:spcBef>
                <a:spcPts val="130"/>
              </a:spcBef>
            </a:pP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First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round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of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evidence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sessions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and</a:t>
            </a:r>
            <a:r>
              <a:rPr dirty="0" sz="110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publication</a:t>
            </a:r>
            <a:r>
              <a:rPr dirty="0" sz="110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support</a:t>
            </a:r>
            <a:r>
              <a:rPr dirty="0" sz="110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in</a:t>
            </a:r>
            <a:r>
              <a:rPr dirty="0" sz="110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motion</a:t>
            </a:r>
            <a:endParaRPr sz="11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6199" y="6581775"/>
            <a:ext cx="12058650" cy="9525"/>
          </a:xfrm>
          <a:custGeom>
            <a:avLst/>
            <a:gdLst/>
            <a:ahLst/>
            <a:cxnLst/>
            <a:rect l="l" t="t" r="r" b="b"/>
            <a:pathLst>
              <a:path w="12058650" h="9525">
                <a:moveTo>
                  <a:pt x="12058649" y="9524"/>
                </a:moveTo>
                <a:lnTo>
                  <a:pt x="0" y="9524"/>
                </a:lnTo>
                <a:lnTo>
                  <a:pt x="0" y="0"/>
                </a:lnTo>
                <a:lnTo>
                  <a:pt x="12058649" y="0"/>
                </a:lnTo>
                <a:lnTo>
                  <a:pt x="12058649" y="9524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596899" y="6635750"/>
            <a:ext cx="5104130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Source: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Zimmer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Biomet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India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Primary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Field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Feedback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| ADGcatalyst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Strategic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Consulting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|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2026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|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8B8B8B"/>
                </a:solidFill>
                <a:latin typeface="Arial"/>
                <a:cs typeface="Arial"/>
              </a:rPr>
              <a:t>Confidential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6199" y="0"/>
            <a:ext cx="12058650" cy="1095375"/>
            <a:chOff x="76199" y="0"/>
            <a:chExt cx="12058650" cy="1095375"/>
          </a:xfrm>
        </p:grpSpPr>
        <p:sp>
          <p:nvSpPr>
            <p:cNvPr id="3" name="object 3"/>
            <p:cNvSpPr/>
            <p:nvPr/>
          </p:nvSpPr>
          <p:spPr>
            <a:xfrm>
              <a:off x="76199" y="0"/>
              <a:ext cx="12058650" cy="1095375"/>
            </a:xfrm>
            <a:custGeom>
              <a:avLst/>
              <a:gdLst/>
              <a:ahLst/>
              <a:cxnLst/>
              <a:rect l="l" t="t" r="r" b="b"/>
              <a:pathLst>
                <a:path w="12058650" h="1095375">
                  <a:moveTo>
                    <a:pt x="12058649" y="1095374"/>
                  </a:moveTo>
                  <a:lnTo>
                    <a:pt x="0" y="1095374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109537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1057275"/>
              <a:ext cx="12058650" cy="38100"/>
            </a:xfrm>
            <a:custGeom>
              <a:avLst/>
              <a:gdLst/>
              <a:ahLst/>
              <a:cxnLst/>
              <a:rect l="l" t="t" r="r" b="b"/>
              <a:pathLst>
                <a:path w="12058650" h="38100">
                  <a:moveTo>
                    <a:pt x="120586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22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dirty="0"/>
              <a:t>Strategies</a:t>
            </a:r>
            <a:r>
              <a:rPr dirty="0" spc="-50"/>
              <a:t> </a:t>
            </a:r>
            <a:r>
              <a:rPr dirty="0"/>
              <a:t>Suggested</a:t>
            </a:r>
            <a:r>
              <a:rPr dirty="0" spc="-45"/>
              <a:t> </a:t>
            </a:r>
            <a:r>
              <a:rPr dirty="0"/>
              <a:t>by</a:t>
            </a:r>
            <a:r>
              <a:rPr dirty="0" spc="-50"/>
              <a:t> </a:t>
            </a:r>
            <a:r>
              <a:rPr dirty="0"/>
              <a:t>Respondents</a:t>
            </a:r>
            <a:r>
              <a:rPr dirty="0" spc="-45"/>
              <a:t> </a:t>
            </a:r>
            <a:r>
              <a:rPr dirty="0"/>
              <a:t>—</a:t>
            </a:r>
            <a:r>
              <a:rPr dirty="0" spc="-45"/>
              <a:t> </a:t>
            </a:r>
            <a:r>
              <a:rPr dirty="0" spc="-10"/>
              <a:t>Voice</a:t>
            </a:r>
            <a:r>
              <a:rPr dirty="0" spc="-50"/>
              <a:t> </a:t>
            </a:r>
            <a:r>
              <a:rPr dirty="0"/>
              <a:t>of</a:t>
            </a:r>
            <a:r>
              <a:rPr dirty="0" spc="-45"/>
              <a:t> </a:t>
            </a:r>
            <a:r>
              <a:rPr dirty="0"/>
              <a:t>the</a:t>
            </a:r>
            <a:r>
              <a:rPr dirty="0" spc="-50"/>
              <a:t> </a:t>
            </a:r>
            <a:r>
              <a:rPr dirty="0" spc="-10"/>
              <a:t>Field</a:t>
            </a: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Verbatim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strategic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thinking</a:t>
            </a:r>
            <a:r>
              <a:rPr dirty="0" sz="1250" spc="4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from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sales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teams,</a:t>
            </a:r>
            <a:r>
              <a:rPr dirty="0" sz="1250" spc="-3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ASMs,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and</a:t>
            </a:r>
            <a:r>
              <a:rPr dirty="0" sz="1250" spc="4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clinical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representatives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on</a:t>
            </a:r>
            <a:r>
              <a:rPr dirty="0" sz="1250" spc="4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the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spc="-10" b="0">
                <a:solidFill>
                  <a:srgbClr val="FEFEFE"/>
                </a:solidFill>
                <a:latin typeface="Arial"/>
                <a:cs typeface="Arial"/>
              </a:rPr>
              <a:t>ground</a:t>
            </a:r>
            <a:endParaRPr sz="125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09599" y="1323975"/>
            <a:ext cx="5391150" cy="1704975"/>
            <a:chOff x="609599" y="1323975"/>
            <a:chExt cx="5391150" cy="1704975"/>
          </a:xfrm>
        </p:grpSpPr>
        <p:sp>
          <p:nvSpPr>
            <p:cNvPr id="7" name="object 7"/>
            <p:cNvSpPr/>
            <p:nvPr/>
          </p:nvSpPr>
          <p:spPr>
            <a:xfrm>
              <a:off x="609599" y="1323975"/>
              <a:ext cx="5391150" cy="1704975"/>
            </a:xfrm>
            <a:custGeom>
              <a:avLst/>
              <a:gdLst/>
              <a:ahLst/>
              <a:cxnLst/>
              <a:rect l="l" t="t" r="r" b="b"/>
              <a:pathLst>
                <a:path w="5391150" h="1704975">
                  <a:moveTo>
                    <a:pt x="5391149" y="1704974"/>
                  </a:moveTo>
                  <a:lnTo>
                    <a:pt x="0" y="1704974"/>
                  </a:lnTo>
                  <a:lnTo>
                    <a:pt x="0" y="0"/>
                  </a:lnTo>
                  <a:lnTo>
                    <a:pt x="5391149" y="0"/>
                  </a:lnTo>
                  <a:lnTo>
                    <a:pt x="5391149" y="17049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09587" y="1323987"/>
              <a:ext cx="5391150" cy="1704975"/>
            </a:xfrm>
            <a:custGeom>
              <a:avLst/>
              <a:gdLst/>
              <a:ahLst/>
              <a:cxnLst/>
              <a:rect l="l" t="t" r="r" b="b"/>
              <a:pathLst>
                <a:path w="5391150" h="1704975">
                  <a:moveTo>
                    <a:pt x="5391150" y="0"/>
                  </a:moveTo>
                  <a:lnTo>
                    <a:pt x="5381625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5381625" y="9525"/>
                  </a:lnTo>
                  <a:lnTo>
                    <a:pt x="5381625" y="1695450"/>
                  </a:lnTo>
                  <a:lnTo>
                    <a:pt x="0" y="1695450"/>
                  </a:lnTo>
                  <a:lnTo>
                    <a:pt x="0" y="1704975"/>
                  </a:lnTo>
                  <a:lnTo>
                    <a:pt x="5381625" y="1704975"/>
                  </a:lnTo>
                  <a:lnTo>
                    <a:pt x="5391150" y="1704975"/>
                  </a:lnTo>
                  <a:lnTo>
                    <a:pt x="5391150" y="1695450"/>
                  </a:lnTo>
                  <a:lnTo>
                    <a:pt x="5391150" y="9525"/>
                  </a:lnTo>
                  <a:lnTo>
                    <a:pt x="5391150" y="0"/>
                  </a:lnTo>
                  <a:close/>
                </a:path>
              </a:pathLst>
            </a:custGeom>
            <a:solidFill>
              <a:srgbClr val="D0DA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09599" y="1323975"/>
              <a:ext cx="47625" cy="1704975"/>
            </a:xfrm>
            <a:custGeom>
              <a:avLst/>
              <a:gdLst/>
              <a:ahLst/>
              <a:cxnLst/>
              <a:rect l="l" t="t" r="r" b="b"/>
              <a:pathLst>
                <a:path w="47625" h="1704975">
                  <a:moveTo>
                    <a:pt x="0" y="1704974"/>
                  </a:moveTo>
                  <a:lnTo>
                    <a:pt x="0" y="0"/>
                  </a:lnTo>
                  <a:lnTo>
                    <a:pt x="47624" y="9524"/>
                  </a:lnTo>
                  <a:lnTo>
                    <a:pt x="47624" y="1695449"/>
                  </a:lnTo>
                  <a:lnTo>
                    <a:pt x="0" y="170497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828674" y="1485900"/>
            <a:ext cx="790575" cy="180975"/>
          </a:xfrm>
          <a:prstGeom prst="rect">
            <a:avLst/>
          </a:prstGeom>
          <a:solidFill>
            <a:srgbClr val="003366"/>
          </a:solidFill>
        </p:spPr>
        <p:txBody>
          <a:bodyPr wrap="square" lIns="0" tIns="12700" rIns="0" bIns="0" rtlCol="0" vert="horz">
            <a:spAutoFit/>
          </a:bodyPr>
          <a:lstStyle/>
          <a:p>
            <a:pPr marL="95250">
              <a:lnSpc>
                <a:spcPct val="100000"/>
              </a:lnSpc>
              <a:spcBef>
                <a:spcPts val="100"/>
              </a:spcBef>
            </a:pP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Strategy</a:t>
            </a:r>
            <a:r>
              <a:rPr dirty="0" sz="950" spc="114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spc="-50" b="1">
                <a:solidFill>
                  <a:srgbClr val="F0A5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7224" y="1642745"/>
            <a:ext cx="5334000" cy="1233170"/>
          </a:xfrm>
          <a:prstGeom prst="rect">
            <a:avLst/>
          </a:prstGeom>
        </p:spPr>
        <p:txBody>
          <a:bodyPr wrap="square" lIns="0" tIns="81280" rIns="0" bIns="0" rtlCol="0" vert="horz">
            <a:spAutoFit/>
          </a:bodyPr>
          <a:lstStyle/>
          <a:p>
            <a:pPr algn="just" marL="171450">
              <a:lnSpc>
                <a:spcPct val="100000"/>
              </a:lnSpc>
              <a:spcBef>
                <a:spcPts val="640"/>
              </a:spcBef>
            </a:pP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"One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 Team,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One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Goal"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—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Mirror</a:t>
            </a:r>
            <a:r>
              <a:rPr dirty="0" sz="1350" spc="-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DePuy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spc="-25" b="1">
                <a:solidFill>
                  <a:srgbClr val="003366"/>
                </a:solidFill>
                <a:latin typeface="Arial"/>
                <a:cs typeface="Arial"/>
              </a:rPr>
              <a:t>J&amp;J</a:t>
            </a:r>
            <a:endParaRPr sz="1350">
              <a:latin typeface="Arial"/>
              <a:cs typeface="Arial"/>
            </a:endParaRPr>
          </a:p>
          <a:p>
            <a:pPr algn="just" marL="171450" marR="546100">
              <a:lnSpc>
                <a:spcPct val="125000"/>
              </a:lnSpc>
              <a:spcBef>
                <a:spcPts val="120"/>
              </a:spcBef>
            </a:pP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Respondents explicitly cited DePuy J&amp;J's unified team model as </a:t>
            </a:r>
            <a:r>
              <a:rPr dirty="0" sz="1200" spc="-25">
                <a:solidFill>
                  <a:srgbClr val="444444"/>
                </a:solidFill>
                <a:latin typeface="Arial"/>
                <a:cs typeface="Arial"/>
              </a:rPr>
              <a:t>the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benchmark. Recon and ROSA</a:t>
            </a:r>
            <a:r>
              <a:rPr dirty="0" sz="1200" spc="-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must present and execute as a </a:t>
            </a:r>
            <a:r>
              <a:rPr dirty="0" sz="1200" spc="-10">
                <a:solidFill>
                  <a:srgbClr val="444444"/>
                </a:solidFill>
                <a:latin typeface="Arial"/>
                <a:cs typeface="Arial"/>
              </a:rPr>
              <a:t>single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integrated force — one narrative, one price, one account </a:t>
            </a:r>
            <a:r>
              <a:rPr dirty="0" sz="1200" spc="-10">
                <a:solidFill>
                  <a:srgbClr val="444444"/>
                </a:solidFill>
                <a:latin typeface="Arial"/>
                <a:cs typeface="Arial"/>
              </a:rPr>
              <a:t>plan.</a:t>
            </a:r>
            <a:endParaRPr sz="1200">
              <a:latin typeface="Arial"/>
              <a:cs typeface="Arial"/>
            </a:endParaRPr>
          </a:p>
          <a:p>
            <a:pPr algn="just" marL="171450">
              <a:lnSpc>
                <a:spcPct val="100000"/>
              </a:lnSpc>
              <a:spcBef>
                <a:spcPts val="685"/>
              </a:spcBef>
            </a:pP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Cited</a:t>
            </a:r>
            <a:r>
              <a:rPr dirty="0" sz="950" spc="65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by</a:t>
            </a:r>
            <a:r>
              <a:rPr dirty="0" sz="950" spc="65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multiple</a:t>
            </a:r>
            <a:r>
              <a:rPr dirty="0" sz="950" spc="65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respondents</a:t>
            </a:r>
            <a:r>
              <a:rPr dirty="0" sz="950" spc="7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across</a:t>
            </a:r>
            <a:r>
              <a:rPr dirty="0" sz="950" spc="65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North,</a:t>
            </a:r>
            <a:r>
              <a:rPr dirty="0" sz="950" spc="65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South</a:t>
            </a:r>
            <a:r>
              <a:rPr dirty="0" sz="950" spc="7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&amp;</a:t>
            </a:r>
            <a:r>
              <a:rPr dirty="0" sz="950" spc="65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ROM</a:t>
            </a:r>
            <a:r>
              <a:rPr dirty="0" sz="950" spc="65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878787"/>
                </a:solidFill>
                <a:latin typeface="Arial"/>
                <a:cs typeface="Arial"/>
              </a:rPr>
              <a:t>regions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6210299" y="1323975"/>
            <a:ext cx="5391150" cy="1933575"/>
            <a:chOff x="6210299" y="1323975"/>
            <a:chExt cx="5391150" cy="1933575"/>
          </a:xfrm>
        </p:grpSpPr>
        <p:sp>
          <p:nvSpPr>
            <p:cNvPr id="25" name="object 25"/>
            <p:cNvSpPr/>
            <p:nvPr/>
          </p:nvSpPr>
          <p:spPr>
            <a:xfrm>
              <a:off x="6210299" y="1323975"/>
              <a:ext cx="5391150" cy="1933575"/>
            </a:xfrm>
            <a:custGeom>
              <a:avLst/>
              <a:gdLst/>
              <a:ahLst/>
              <a:cxnLst/>
              <a:rect l="l" t="t" r="r" b="b"/>
              <a:pathLst>
                <a:path w="5391150" h="1933575">
                  <a:moveTo>
                    <a:pt x="5391149" y="1933574"/>
                  </a:moveTo>
                  <a:lnTo>
                    <a:pt x="0" y="1933574"/>
                  </a:lnTo>
                  <a:lnTo>
                    <a:pt x="0" y="0"/>
                  </a:lnTo>
                  <a:lnTo>
                    <a:pt x="5391149" y="0"/>
                  </a:lnTo>
                  <a:lnTo>
                    <a:pt x="5391149" y="19335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6210287" y="1323987"/>
              <a:ext cx="5391150" cy="1933575"/>
            </a:xfrm>
            <a:custGeom>
              <a:avLst/>
              <a:gdLst/>
              <a:ahLst/>
              <a:cxnLst/>
              <a:rect l="l" t="t" r="r" b="b"/>
              <a:pathLst>
                <a:path w="5391150" h="1933575">
                  <a:moveTo>
                    <a:pt x="5391150" y="0"/>
                  </a:moveTo>
                  <a:lnTo>
                    <a:pt x="5381625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5381625" y="9525"/>
                  </a:lnTo>
                  <a:lnTo>
                    <a:pt x="5381625" y="1924050"/>
                  </a:lnTo>
                  <a:lnTo>
                    <a:pt x="0" y="1924050"/>
                  </a:lnTo>
                  <a:lnTo>
                    <a:pt x="0" y="1933575"/>
                  </a:lnTo>
                  <a:lnTo>
                    <a:pt x="5381625" y="1933575"/>
                  </a:lnTo>
                  <a:lnTo>
                    <a:pt x="5391150" y="1933575"/>
                  </a:lnTo>
                  <a:lnTo>
                    <a:pt x="5391150" y="1924050"/>
                  </a:lnTo>
                  <a:lnTo>
                    <a:pt x="5391150" y="9525"/>
                  </a:lnTo>
                  <a:lnTo>
                    <a:pt x="5391150" y="0"/>
                  </a:lnTo>
                  <a:close/>
                </a:path>
              </a:pathLst>
            </a:custGeom>
            <a:solidFill>
              <a:srgbClr val="D0DA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6210299" y="1323975"/>
              <a:ext cx="47625" cy="1933575"/>
            </a:xfrm>
            <a:custGeom>
              <a:avLst/>
              <a:gdLst/>
              <a:ahLst/>
              <a:cxnLst/>
              <a:rect l="l" t="t" r="r" b="b"/>
              <a:pathLst>
                <a:path w="47625" h="1933575">
                  <a:moveTo>
                    <a:pt x="0" y="1933574"/>
                  </a:moveTo>
                  <a:lnTo>
                    <a:pt x="0" y="0"/>
                  </a:lnTo>
                  <a:lnTo>
                    <a:pt x="47624" y="9524"/>
                  </a:lnTo>
                  <a:lnTo>
                    <a:pt x="47624" y="1924049"/>
                  </a:lnTo>
                  <a:lnTo>
                    <a:pt x="0" y="193357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6429374" y="1485900"/>
            <a:ext cx="790575" cy="180975"/>
          </a:xfrm>
          <a:prstGeom prst="rect">
            <a:avLst/>
          </a:prstGeom>
          <a:solidFill>
            <a:srgbClr val="003366"/>
          </a:solidFill>
        </p:spPr>
        <p:txBody>
          <a:bodyPr wrap="square" lIns="0" tIns="12700" rIns="0" bIns="0" rtlCol="0" vert="horz">
            <a:spAutoFit/>
          </a:bodyPr>
          <a:lstStyle/>
          <a:p>
            <a:pPr marL="95250">
              <a:lnSpc>
                <a:spcPct val="100000"/>
              </a:lnSpc>
              <a:spcBef>
                <a:spcPts val="100"/>
              </a:spcBef>
            </a:pP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Strategy</a:t>
            </a:r>
            <a:r>
              <a:rPr dirty="0" sz="950" spc="114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spc="-50" b="1">
                <a:solidFill>
                  <a:srgbClr val="F0A500"/>
                </a:solidFill>
                <a:latin typeface="Arial"/>
                <a:cs typeface="Arial"/>
              </a:rPr>
              <a:t>4</a:t>
            </a:r>
            <a:endParaRPr sz="9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257924" y="1642745"/>
            <a:ext cx="5334000" cy="1461770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71450" marR="232410">
              <a:lnSpc>
                <a:spcPct val="126200"/>
              </a:lnSpc>
              <a:spcBef>
                <a:spcPts val="215"/>
              </a:spcBef>
            </a:pP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Self-Sufficient</a:t>
            </a:r>
            <a:r>
              <a:rPr dirty="0" sz="135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Recon</a:t>
            </a:r>
            <a:r>
              <a:rPr dirty="0" sz="13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Team</a:t>
            </a:r>
            <a:r>
              <a:rPr dirty="0" sz="13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—</a:t>
            </a:r>
            <a:r>
              <a:rPr dirty="0" sz="13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Train</a:t>
            </a:r>
            <a:r>
              <a:rPr dirty="0" sz="135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Recon</a:t>
            </a:r>
            <a:r>
              <a:rPr dirty="0" sz="13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to</a:t>
            </a:r>
            <a:r>
              <a:rPr dirty="0" sz="13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Close</a:t>
            </a:r>
            <a:r>
              <a:rPr dirty="0" sz="1350" spc="-20" b="1">
                <a:solidFill>
                  <a:srgbClr val="003366"/>
                </a:solidFill>
                <a:latin typeface="Arial"/>
                <a:cs typeface="Arial"/>
              </a:rPr>
              <a:t> ROSA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Given the inadequacy of dedicated ROSA</a:t>
            </a:r>
            <a:r>
              <a:rPr dirty="0" sz="1200" spc="-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support, field suggests </a:t>
            </a:r>
            <a:r>
              <a:rPr dirty="0" sz="1200" spc="-10">
                <a:solidFill>
                  <a:srgbClr val="444444"/>
                </a:solidFill>
                <a:latin typeface="Arial"/>
                <a:cs typeface="Arial"/>
              </a:rPr>
              <a:t>training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senior Recon reps to handle routine ROSA</a:t>
            </a:r>
            <a:r>
              <a:rPr dirty="0" sz="1200" spc="-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sales </a:t>
            </a:r>
            <a:r>
              <a:rPr dirty="0" sz="1200" spc="-10">
                <a:solidFill>
                  <a:srgbClr val="444444"/>
                </a:solidFill>
                <a:latin typeface="Arial"/>
                <a:cs typeface="Arial"/>
              </a:rPr>
              <a:t>conversations independently.</a:t>
            </a:r>
            <a:r>
              <a:rPr dirty="0" sz="1200" spc="-2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This</a:t>
            </a:r>
            <a:r>
              <a:rPr dirty="0" sz="1200" spc="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creates</a:t>
            </a:r>
            <a:r>
              <a:rPr dirty="0" sz="1200" spc="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backup</a:t>
            </a:r>
            <a:r>
              <a:rPr dirty="0" sz="1200" spc="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capability</a:t>
            </a:r>
            <a:r>
              <a:rPr dirty="0" sz="1200" spc="1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and</a:t>
            </a:r>
            <a:r>
              <a:rPr dirty="0" sz="1200" spc="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reduces</a:t>
            </a:r>
            <a:r>
              <a:rPr dirty="0" sz="1200" spc="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44444"/>
                </a:solidFill>
                <a:latin typeface="Arial"/>
                <a:cs typeface="Arial"/>
              </a:rPr>
              <a:t>dependency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on</a:t>
            </a:r>
            <a:r>
              <a:rPr dirty="0" sz="1200" spc="-1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the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chronically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understaffed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ROSA</a:t>
            </a:r>
            <a:r>
              <a:rPr dirty="0" sz="1200" spc="-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44444"/>
                </a:solidFill>
                <a:latin typeface="Arial"/>
                <a:cs typeface="Arial"/>
              </a:rPr>
              <a:t>team.</a:t>
            </a:r>
            <a:endParaRPr sz="1200">
              <a:latin typeface="Arial"/>
              <a:cs typeface="Arial"/>
            </a:endParaRPr>
          </a:p>
          <a:p>
            <a:pPr marL="171450">
              <a:lnSpc>
                <a:spcPct val="100000"/>
              </a:lnSpc>
              <a:spcBef>
                <a:spcPts val="685"/>
              </a:spcBef>
            </a:pP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Cited</a:t>
            </a:r>
            <a:r>
              <a:rPr dirty="0" sz="950" spc="5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by</a:t>
            </a:r>
            <a:r>
              <a:rPr dirty="0" sz="950" spc="5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Recon</a:t>
            </a:r>
            <a:r>
              <a:rPr dirty="0" sz="950" spc="5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reps</a:t>
            </a:r>
            <a:r>
              <a:rPr dirty="0" sz="950" spc="5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who</a:t>
            </a:r>
            <a:r>
              <a:rPr dirty="0" sz="950" spc="5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lost</a:t>
            </a:r>
            <a:r>
              <a:rPr dirty="0" sz="950" spc="5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deals</a:t>
            </a:r>
            <a:r>
              <a:rPr dirty="0" sz="950" spc="55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waiting</a:t>
            </a:r>
            <a:r>
              <a:rPr dirty="0" sz="950" spc="5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for</a:t>
            </a:r>
            <a:r>
              <a:rPr dirty="0" sz="950" spc="5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ROSA</a:t>
            </a:r>
            <a:r>
              <a:rPr dirty="0" sz="950" spc="1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spc="-20" i="1">
                <a:solidFill>
                  <a:srgbClr val="878787"/>
                </a:solidFill>
                <a:latin typeface="Arial"/>
                <a:cs typeface="Arial"/>
              </a:rPr>
              <a:t>team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09599" y="3162300"/>
            <a:ext cx="5391150" cy="1933575"/>
            <a:chOff x="609599" y="3162300"/>
            <a:chExt cx="5391150" cy="1933575"/>
          </a:xfrm>
        </p:grpSpPr>
        <p:sp>
          <p:nvSpPr>
            <p:cNvPr id="13" name="object 13"/>
            <p:cNvSpPr/>
            <p:nvPr/>
          </p:nvSpPr>
          <p:spPr>
            <a:xfrm>
              <a:off x="609599" y="3162300"/>
              <a:ext cx="5391150" cy="1933575"/>
            </a:xfrm>
            <a:custGeom>
              <a:avLst/>
              <a:gdLst/>
              <a:ahLst/>
              <a:cxnLst/>
              <a:rect l="l" t="t" r="r" b="b"/>
              <a:pathLst>
                <a:path w="5391150" h="1933575">
                  <a:moveTo>
                    <a:pt x="5391149" y="1933574"/>
                  </a:moveTo>
                  <a:lnTo>
                    <a:pt x="0" y="1933574"/>
                  </a:lnTo>
                  <a:lnTo>
                    <a:pt x="0" y="0"/>
                  </a:lnTo>
                  <a:lnTo>
                    <a:pt x="5391149" y="0"/>
                  </a:lnTo>
                  <a:lnTo>
                    <a:pt x="5391149" y="19335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09587" y="3162312"/>
              <a:ext cx="5391150" cy="1933575"/>
            </a:xfrm>
            <a:custGeom>
              <a:avLst/>
              <a:gdLst/>
              <a:ahLst/>
              <a:cxnLst/>
              <a:rect l="l" t="t" r="r" b="b"/>
              <a:pathLst>
                <a:path w="5391150" h="1933575">
                  <a:moveTo>
                    <a:pt x="5391150" y="0"/>
                  </a:moveTo>
                  <a:lnTo>
                    <a:pt x="5381625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5381625" y="9525"/>
                  </a:lnTo>
                  <a:lnTo>
                    <a:pt x="5381625" y="1924050"/>
                  </a:lnTo>
                  <a:lnTo>
                    <a:pt x="0" y="1924050"/>
                  </a:lnTo>
                  <a:lnTo>
                    <a:pt x="0" y="1933575"/>
                  </a:lnTo>
                  <a:lnTo>
                    <a:pt x="5381625" y="1933575"/>
                  </a:lnTo>
                  <a:lnTo>
                    <a:pt x="5391150" y="1933575"/>
                  </a:lnTo>
                  <a:lnTo>
                    <a:pt x="5391150" y="1924050"/>
                  </a:lnTo>
                  <a:lnTo>
                    <a:pt x="5391150" y="9525"/>
                  </a:lnTo>
                  <a:lnTo>
                    <a:pt x="5391150" y="0"/>
                  </a:lnTo>
                  <a:close/>
                </a:path>
              </a:pathLst>
            </a:custGeom>
            <a:solidFill>
              <a:srgbClr val="D0DA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609599" y="3162300"/>
              <a:ext cx="47625" cy="1933575"/>
            </a:xfrm>
            <a:custGeom>
              <a:avLst/>
              <a:gdLst/>
              <a:ahLst/>
              <a:cxnLst/>
              <a:rect l="l" t="t" r="r" b="b"/>
              <a:pathLst>
                <a:path w="47625" h="1933575">
                  <a:moveTo>
                    <a:pt x="0" y="1933574"/>
                  </a:moveTo>
                  <a:lnTo>
                    <a:pt x="0" y="0"/>
                  </a:lnTo>
                  <a:lnTo>
                    <a:pt x="47624" y="9524"/>
                  </a:lnTo>
                  <a:lnTo>
                    <a:pt x="47624" y="1924049"/>
                  </a:lnTo>
                  <a:lnTo>
                    <a:pt x="0" y="193357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828674" y="3324225"/>
            <a:ext cx="790575" cy="180975"/>
          </a:xfrm>
          <a:prstGeom prst="rect">
            <a:avLst/>
          </a:prstGeom>
          <a:solidFill>
            <a:srgbClr val="003366"/>
          </a:solidFill>
        </p:spPr>
        <p:txBody>
          <a:bodyPr wrap="square" lIns="0" tIns="12700" rIns="0" bIns="0" rtlCol="0" vert="horz">
            <a:spAutoFit/>
          </a:bodyPr>
          <a:lstStyle/>
          <a:p>
            <a:pPr marL="95250">
              <a:lnSpc>
                <a:spcPct val="100000"/>
              </a:lnSpc>
              <a:spcBef>
                <a:spcPts val="100"/>
              </a:spcBef>
            </a:pP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Strategy</a:t>
            </a:r>
            <a:r>
              <a:rPr dirty="0" sz="950" spc="114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spc="-50" b="1">
                <a:solidFill>
                  <a:srgbClr val="F0A500"/>
                </a:solidFill>
                <a:latin typeface="Arial"/>
                <a:cs typeface="Arial"/>
              </a:rPr>
              <a:t>2</a:t>
            </a:r>
            <a:endParaRPr sz="9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57224" y="3481070"/>
            <a:ext cx="5334000" cy="1461770"/>
          </a:xfrm>
          <a:prstGeom prst="rect">
            <a:avLst/>
          </a:prstGeom>
        </p:spPr>
        <p:txBody>
          <a:bodyPr wrap="square" lIns="0" tIns="81280" rIns="0" bIns="0" rtlCol="0" vert="horz">
            <a:spAutoFit/>
          </a:bodyPr>
          <a:lstStyle/>
          <a:p>
            <a:pPr marL="171450">
              <a:lnSpc>
                <a:spcPct val="100000"/>
              </a:lnSpc>
              <a:spcBef>
                <a:spcPts val="640"/>
              </a:spcBef>
            </a:pP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Target</a:t>
            </a:r>
            <a:r>
              <a:rPr dirty="0" sz="135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High-Volume</a:t>
            </a:r>
            <a:r>
              <a:rPr dirty="0" sz="135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Surgeons</a:t>
            </a:r>
            <a:r>
              <a:rPr dirty="0" sz="13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(300+</a:t>
            </a:r>
            <a:r>
              <a:rPr dirty="0" sz="135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Joints/Year)</a:t>
            </a:r>
            <a:endParaRPr sz="1350">
              <a:latin typeface="Arial"/>
              <a:cs typeface="Arial"/>
            </a:endParaRPr>
          </a:p>
          <a:p>
            <a:pPr marL="171450" marR="250190">
              <a:lnSpc>
                <a:spcPct val="125000"/>
              </a:lnSpc>
              <a:spcBef>
                <a:spcPts val="120"/>
              </a:spcBef>
            </a:pP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Field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recommends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focusing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all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ROSA</a:t>
            </a:r>
            <a:r>
              <a:rPr dirty="0" sz="1200" spc="-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and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implant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efforts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on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44444"/>
                </a:solidFill>
                <a:latin typeface="Arial"/>
                <a:cs typeface="Arial"/>
              </a:rPr>
              <a:t>surgeons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performing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300+ joint replacements </a:t>
            </a:r>
            <a:r>
              <a:rPr dirty="0" sz="1200" spc="-10">
                <a:solidFill>
                  <a:srgbClr val="444444"/>
                </a:solidFill>
                <a:latin typeface="Arial"/>
                <a:cs typeface="Arial"/>
              </a:rPr>
              <a:t>annually.</a:t>
            </a:r>
            <a:r>
              <a:rPr dirty="0" sz="1200" spc="-2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These accounts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have </a:t>
            </a:r>
            <a:r>
              <a:rPr dirty="0" sz="1200" spc="-25">
                <a:solidFill>
                  <a:srgbClr val="444444"/>
                </a:solidFill>
                <a:latin typeface="Arial"/>
                <a:cs typeface="Arial"/>
              </a:rPr>
              <a:t>the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volume</a:t>
            </a:r>
            <a:r>
              <a:rPr dirty="0" sz="1200" spc="-1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and infrastructure to maximise ROSA</a:t>
            </a:r>
            <a:r>
              <a:rPr dirty="0" sz="1200" spc="-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case throughput and </a:t>
            </a:r>
            <a:r>
              <a:rPr dirty="0" sz="1200" spc="-10">
                <a:solidFill>
                  <a:srgbClr val="444444"/>
                </a:solidFill>
                <a:latin typeface="Arial"/>
                <a:cs typeface="Arial"/>
              </a:rPr>
              <a:t>justify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the platform </a:t>
            </a:r>
            <a:r>
              <a:rPr dirty="0" sz="1200" spc="-10">
                <a:solidFill>
                  <a:srgbClr val="444444"/>
                </a:solidFill>
                <a:latin typeface="Arial"/>
                <a:cs typeface="Arial"/>
              </a:rPr>
              <a:t>investment.</a:t>
            </a:r>
            <a:endParaRPr sz="1200">
              <a:latin typeface="Arial"/>
              <a:cs typeface="Arial"/>
            </a:endParaRPr>
          </a:p>
          <a:p>
            <a:pPr marL="171450">
              <a:lnSpc>
                <a:spcPct val="100000"/>
              </a:lnSpc>
              <a:spcBef>
                <a:spcPts val="685"/>
              </a:spcBef>
            </a:pP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Cited</a:t>
            </a:r>
            <a:r>
              <a:rPr dirty="0" sz="950" spc="6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specifically</a:t>
            </a:r>
            <a:r>
              <a:rPr dirty="0" sz="950" spc="65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in</a:t>
            </a:r>
            <a:r>
              <a:rPr dirty="0" sz="950" spc="6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territory</a:t>
            </a:r>
            <a:r>
              <a:rPr dirty="0" sz="950" spc="65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feedback</a:t>
            </a:r>
            <a:r>
              <a:rPr dirty="0" sz="950" spc="6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—</a:t>
            </a:r>
            <a:r>
              <a:rPr dirty="0" sz="950" spc="65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North</a:t>
            </a:r>
            <a:r>
              <a:rPr dirty="0" sz="950" spc="65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&amp;</a:t>
            </a:r>
            <a:r>
              <a:rPr dirty="0" sz="950" spc="6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878787"/>
                </a:solidFill>
                <a:latin typeface="Arial"/>
                <a:cs typeface="Arial"/>
              </a:rPr>
              <a:t>South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6210299" y="3390900"/>
            <a:ext cx="5391150" cy="1933575"/>
            <a:chOff x="6210299" y="3390900"/>
            <a:chExt cx="5391150" cy="1933575"/>
          </a:xfrm>
        </p:grpSpPr>
        <p:sp>
          <p:nvSpPr>
            <p:cNvPr id="31" name="object 31"/>
            <p:cNvSpPr/>
            <p:nvPr/>
          </p:nvSpPr>
          <p:spPr>
            <a:xfrm>
              <a:off x="6210299" y="3390900"/>
              <a:ext cx="5391150" cy="1933575"/>
            </a:xfrm>
            <a:custGeom>
              <a:avLst/>
              <a:gdLst/>
              <a:ahLst/>
              <a:cxnLst/>
              <a:rect l="l" t="t" r="r" b="b"/>
              <a:pathLst>
                <a:path w="5391150" h="1933575">
                  <a:moveTo>
                    <a:pt x="5391149" y="1933574"/>
                  </a:moveTo>
                  <a:lnTo>
                    <a:pt x="0" y="1933574"/>
                  </a:lnTo>
                  <a:lnTo>
                    <a:pt x="0" y="0"/>
                  </a:lnTo>
                  <a:lnTo>
                    <a:pt x="5391149" y="0"/>
                  </a:lnTo>
                  <a:lnTo>
                    <a:pt x="5391149" y="19335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6210287" y="3390912"/>
              <a:ext cx="5391150" cy="1933575"/>
            </a:xfrm>
            <a:custGeom>
              <a:avLst/>
              <a:gdLst/>
              <a:ahLst/>
              <a:cxnLst/>
              <a:rect l="l" t="t" r="r" b="b"/>
              <a:pathLst>
                <a:path w="5391150" h="1933575">
                  <a:moveTo>
                    <a:pt x="5391150" y="0"/>
                  </a:moveTo>
                  <a:lnTo>
                    <a:pt x="5381625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5381625" y="9525"/>
                  </a:lnTo>
                  <a:lnTo>
                    <a:pt x="5381625" y="1924050"/>
                  </a:lnTo>
                  <a:lnTo>
                    <a:pt x="0" y="1924050"/>
                  </a:lnTo>
                  <a:lnTo>
                    <a:pt x="0" y="1933575"/>
                  </a:lnTo>
                  <a:lnTo>
                    <a:pt x="5381625" y="1933575"/>
                  </a:lnTo>
                  <a:lnTo>
                    <a:pt x="5391150" y="1933575"/>
                  </a:lnTo>
                  <a:lnTo>
                    <a:pt x="5391150" y="1924050"/>
                  </a:lnTo>
                  <a:lnTo>
                    <a:pt x="5391150" y="9525"/>
                  </a:lnTo>
                  <a:lnTo>
                    <a:pt x="5391150" y="0"/>
                  </a:lnTo>
                  <a:close/>
                </a:path>
              </a:pathLst>
            </a:custGeom>
            <a:solidFill>
              <a:srgbClr val="D0DA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6210299" y="3390900"/>
              <a:ext cx="47625" cy="1933575"/>
            </a:xfrm>
            <a:custGeom>
              <a:avLst/>
              <a:gdLst/>
              <a:ahLst/>
              <a:cxnLst/>
              <a:rect l="l" t="t" r="r" b="b"/>
              <a:pathLst>
                <a:path w="47625" h="1933575">
                  <a:moveTo>
                    <a:pt x="0" y="1933574"/>
                  </a:moveTo>
                  <a:lnTo>
                    <a:pt x="0" y="0"/>
                  </a:lnTo>
                  <a:lnTo>
                    <a:pt x="47624" y="9524"/>
                  </a:lnTo>
                  <a:lnTo>
                    <a:pt x="47624" y="1924049"/>
                  </a:lnTo>
                  <a:lnTo>
                    <a:pt x="0" y="193357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/>
          <p:cNvSpPr txBox="1"/>
          <p:nvPr/>
        </p:nvSpPr>
        <p:spPr>
          <a:xfrm>
            <a:off x="6429374" y="3552825"/>
            <a:ext cx="790575" cy="180975"/>
          </a:xfrm>
          <a:prstGeom prst="rect">
            <a:avLst/>
          </a:prstGeom>
          <a:solidFill>
            <a:srgbClr val="003366"/>
          </a:solidFill>
        </p:spPr>
        <p:txBody>
          <a:bodyPr wrap="square" lIns="0" tIns="12700" rIns="0" bIns="0" rtlCol="0" vert="horz">
            <a:spAutoFit/>
          </a:bodyPr>
          <a:lstStyle/>
          <a:p>
            <a:pPr marL="95250">
              <a:lnSpc>
                <a:spcPct val="100000"/>
              </a:lnSpc>
              <a:spcBef>
                <a:spcPts val="100"/>
              </a:spcBef>
            </a:pP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Strategy</a:t>
            </a:r>
            <a:r>
              <a:rPr dirty="0" sz="950" spc="114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spc="-50" b="1">
                <a:solidFill>
                  <a:srgbClr val="F0A500"/>
                </a:solidFill>
                <a:latin typeface="Arial"/>
                <a:cs typeface="Arial"/>
              </a:rPr>
              <a:t>5</a:t>
            </a:r>
            <a:endParaRPr sz="95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257924" y="3709670"/>
            <a:ext cx="5334000" cy="1461770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71450" marR="427355">
              <a:lnSpc>
                <a:spcPct val="126200"/>
              </a:lnSpc>
              <a:spcBef>
                <a:spcPts val="215"/>
              </a:spcBef>
            </a:pP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Rental &amp; Deferred Payment Models — Beyond 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Surat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Respondents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suggest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expanding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rental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and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placement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models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to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444444"/>
                </a:solidFill>
                <a:latin typeface="Arial"/>
                <a:cs typeface="Arial"/>
              </a:rPr>
              <a:t>mid-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sized hospitals </a:t>
            </a:r>
            <a:r>
              <a:rPr dirty="0" sz="1200" spc="-10">
                <a:solidFill>
                  <a:srgbClr val="444444"/>
                </a:solidFill>
                <a:latin typeface="Arial"/>
                <a:cs typeface="Arial"/>
              </a:rPr>
              <a:t>nationally.</a:t>
            </a:r>
            <a:r>
              <a:rPr dirty="0" sz="1200" spc="-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Also recommend adopting</a:t>
            </a:r>
            <a:r>
              <a:rPr dirty="0" sz="1200" spc="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J&amp;J's </a:t>
            </a:r>
            <a:r>
              <a:rPr dirty="0" sz="1200" spc="-10">
                <a:solidFill>
                  <a:srgbClr val="444444"/>
                </a:solidFill>
                <a:latin typeface="Arial"/>
                <a:cs typeface="Arial"/>
              </a:rPr>
              <a:t>deferred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payment model (payment after 1 year) and DePuy's 2-year </a:t>
            </a:r>
            <a:r>
              <a:rPr dirty="0" sz="1200" spc="-10">
                <a:solidFill>
                  <a:srgbClr val="444444"/>
                </a:solidFill>
                <a:latin typeface="Arial"/>
                <a:cs typeface="Arial"/>
              </a:rPr>
              <a:t>deferred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model to compete on commercial </a:t>
            </a:r>
            <a:r>
              <a:rPr dirty="0" sz="1200" spc="-10">
                <a:solidFill>
                  <a:srgbClr val="444444"/>
                </a:solidFill>
                <a:latin typeface="Arial"/>
                <a:cs typeface="Arial"/>
              </a:rPr>
              <a:t>terms.</a:t>
            </a:r>
            <a:endParaRPr sz="1200">
              <a:latin typeface="Arial"/>
              <a:cs typeface="Arial"/>
            </a:endParaRPr>
          </a:p>
          <a:p>
            <a:pPr marL="171450">
              <a:lnSpc>
                <a:spcPct val="100000"/>
              </a:lnSpc>
              <a:spcBef>
                <a:spcPts val="685"/>
              </a:spcBef>
            </a:pP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Cited</a:t>
            </a:r>
            <a:r>
              <a:rPr dirty="0" sz="950" spc="6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in</a:t>
            </a:r>
            <a:r>
              <a:rPr dirty="0" sz="950" spc="65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pricing</a:t>
            </a:r>
            <a:r>
              <a:rPr dirty="0" sz="950" spc="65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strategy</a:t>
            </a:r>
            <a:r>
              <a:rPr dirty="0" sz="950" spc="65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discussion</a:t>
            </a:r>
            <a:r>
              <a:rPr dirty="0" sz="950" spc="65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—</a:t>
            </a:r>
            <a:r>
              <a:rPr dirty="0" sz="950" spc="65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multiple</a:t>
            </a:r>
            <a:r>
              <a:rPr dirty="0" sz="950" spc="65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878787"/>
                </a:solidFill>
                <a:latin typeface="Arial"/>
                <a:cs typeface="Arial"/>
              </a:rPr>
              <a:t>regions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09599" y="5229225"/>
            <a:ext cx="5391150" cy="1628775"/>
            <a:chOff x="609599" y="5229225"/>
            <a:chExt cx="5391150" cy="1628775"/>
          </a:xfrm>
        </p:grpSpPr>
        <p:sp>
          <p:nvSpPr>
            <p:cNvPr id="19" name="object 19"/>
            <p:cNvSpPr/>
            <p:nvPr/>
          </p:nvSpPr>
          <p:spPr>
            <a:xfrm>
              <a:off x="609599" y="5229225"/>
              <a:ext cx="5391150" cy="1628775"/>
            </a:xfrm>
            <a:custGeom>
              <a:avLst/>
              <a:gdLst/>
              <a:ahLst/>
              <a:cxnLst/>
              <a:rect l="l" t="t" r="r" b="b"/>
              <a:pathLst>
                <a:path w="5391150" h="1628775">
                  <a:moveTo>
                    <a:pt x="5391149" y="1628775"/>
                  </a:moveTo>
                  <a:lnTo>
                    <a:pt x="0" y="1628775"/>
                  </a:lnTo>
                  <a:lnTo>
                    <a:pt x="0" y="0"/>
                  </a:lnTo>
                  <a:lnTo>
                    <a:pt x="5391149" y="0"/>
                  </a:lnTo>
                  <a:lnTo>
                    <a:pt x="5391149" y="16287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609587" y="5229225"/>
              <a:ext cx="5391150" cy="1629410"/>
            </a:xfrm>
            <a:custGeom>
              <a:avLst/>
              <a:gdLst/>
              <a:ahLst/>
              <a:cxnLst/>
              <a:rect l="l" t="t" r="r" b="b"/>
              <a:pathLst>
                <a:path w="5391150" h="1629409">
                  <a:moveTo>
                    <a:pt x="5391150" y="0"/>
                  </a:moveTo>
                  <a:lnTo>
                    <a:pt x="5381625" y="0"/>
                  </a:lnTo>
                  <a:lnTo>
                    <a:pt x="0" y="12"/>
                  </a:lnTo>
                  <a:lnTo>
                    <a:pt x="0" y="9537"/>
                  </a:lnTo>
                  <a:lnTo>
                    <a:pt x="5381625" y="9537"/>
                  </a:lnTo>
                  <a:lnTo>
                    <a:pt x="5381625" y="1628787"/>
                  </a:lnTo>
                  <a:lnTo>
                    <a:pt x="5391150" y="1628787"/>
                  </a:lnTo>
                  <a:lnTo>
                    <a:pt x="5391150" y="9537"/>
                  </a:lnTo>
                  <a:lnTo>
                    <a:pt x="5391150" y="12"/>
                  </a:lnTo>
                  <a:close/>
                </a:path>
              </a:pathLst>
            </a:custGeom>
            <a:solidFill>
              <a:srgbClr val="D0DA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609599" y="5229225"/>
              <a:ext cx="47625" cy="1628775"/>
            </a:xfrm>
            <a:custGeom>
              <a:avLst/>
              <a:gdLst/>
              <a:ahLst/>
              <a:cxnLst/>
              <a:rect l="l" t="t" r="r" b="b"/>
              <a:pathLst>
                <a:path w="47625" h="1628775">
                  <a:moveTo>
                    <a:pt x="47624" y="1628775"/>
                  </a:moveTo>
                  <a:lnTo>
                    <a:pt x="0" y="1628775"/>
                  </a:lnTo>
                  <a:lnTo>
                    <a:pt x="0" y="0"/>
                  </a:lnTo>
                  <a:lnTo>
                    <a:pt x="47624" y="9524"/>
                  </a:lnTo>
                  <a:lnTo>
                    <a:pt x="47624" y="1628775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828674" y="5391150"/>
            <a:ext cx="790575" cy="180975"/>
          </a:xfrm>
          <a:prstGeom prst="rect">
            <a:avLst/>
          </a:prstGeom>
          <a:solidFill>
            <a:srgbClr val="003366"/>
          </a:solidFill>
        </p:spPr>
        <p:txBody>
          <a:bodyPr wrap="square" lIns="0" tIns="12700" rIns="0" bIns="0" rtlCol="0" vert="horz">
            <a:spAutoFit/>
          </a:bodyPr>
          <a:lstStyle/>
          <a:p>
            <a:pPr marL="95250">
              <a:lnSpc>
                <a:spcPct val="100000"/>
              </a:lnSpc>
              <a:spcBef>
                <a:spcPts val="100"/>
              </a:spcBef>
            </a:pP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Strategy</a:t>
            </a:r>
            <a:r>
              <a:rPr dirty="0" sz="950" spc="114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spc="-50" b="1">
                <a:solidFill>
                  <a:srgbClr val="F0A500"/>
                </a:solidFill>
                <a:latin typeface="Arial"/>
                <a:cs typeface="Arial"/>
              </a:rPr>
              <a:t>3</a:t>
            </a:r>
            <a:endParaRPr sz="9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15975" y="5547995"/>
            <a:ext cx="4786630" cy="1229360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2700" marR="5080">
              <a:lnSpc>
                <a:spcPct val="126200"/>
              </a:lnSpc>
              <a:spcBef>
                <a:spcPts val="215"/>
              </a:spcBef>
            </a:pP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Seeding Sites Strategy — Replicate Stryker's 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Playbook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Stryker's seeding approach — placing limited disposables </a:t>
            </a:r>
            <a:r>
              <a:rPr dirty="0" sz="1200" spc="-25">
                <a:solidFill>
                  <a:srgbClr val="444444"/>
                </a:solidFill>
                <a:latin typeface="Arial"/>
                <a:cs typeface="Arial"/>
              </a:rPr>
              <a:t>and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instruments at key hospitals to establish a foothold before a full sale </a:t>
            </a:r>
            <a:r>
              <a:rPr dirty="0" sz="1200" spc="-50">
                <a:solidFill>
                  <a:srgbClr val="444444"/>
                </a:solidFill>
                <a:latin typeface="Arial"/>
                <a:cs typeface="Arial"/>
              </a:rPr>
              <a:t>—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was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highlighted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as an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effective competitive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tactic that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Zimmer </a:t>
            </a:r>
            <a:r>
              <a:rPr dirty="0" sz="1200" spc="-10">
                <a:solidFill>
                  <a:srgbClr val="444444"/>
                </a:solidFill>
                <a:latin typeface="Arial"/>
                <a:cs typeface="Arial"/>
              </a:rPr>
              <a:t>should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replicate </a:t>
            </a:r>
            <a:r>
              <a:rPr dirty="0" sz="1200" spc="-10">
                <a:solidFill>
                  <a:srgbClr val="444444"/>
                </a:solidFill>
                <a:latin typeface="Arial"/>
                <a:cs typeface="Arial"/>
              </a:rPr>
              <a:t>immediately.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6210299" y="5457825"/>
            <a:ext cx="5391150" cy="1400175"/>
            <a:chOff x="6210299" y="5457825"/>
            <a:chExt cx="5391150" cy="1400175"/>
          </a:xfrm>
        </p:grpSpPr>
        <p:sp>
          <p:nvSpPr>
            <p:cNvPr id="37" name="object 37"/>
            <p:cNvSpPr/>
            <p:nvPr/>
          </p:nvSpPr>
          <p:spPr>
            <a:xfrm>
              <a:off x="6210299" y="5457825"/>
              <a:ext cx="5391150" cy="1400175"/>
            </a:xfrm>
            <a:custGeom>
              <a:avLst/>
              <a:gdLst/>
              <a:ahLst/>
              <a:cxnLst/>
              <a:rect l="l" t="t" r="r" b="b"/>
              <a:pathLst>
                <a:path w="5391150" h="1400175">
                  <a:moveTo>
                    <a:pt x="5391149" y="1400175"/>
                  </a:moveTo>
                  <a:lnTo>
                    <a:pt x="0" y="1400175"/>
                  </a:lnTo>
                  <a:lnTo>
                    <a:pt x="0" y="0"/>
                  </a:lnTo>
                  <a:lnTo>
                    <a:pt x="5391149" y="0"/>
                  </a:lnTo>
                  <a:lnTo>
                    <a:pt x="5391149" y="14001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6210287" y="5457825"/>
              <a:ext cx="5391150" cy="1400810"/>
            </a:xfrm>
            <a:custGeom>
              <a:avLst/>
              <a:gdLst/>
              <a:ahLst/>
              <a:cxnLst/>
              <a:rect l="l" t="t" r="r" b="b"/>
              <a:pathLst>
                <a:path w="5391150" h="1400809">
                  <a:moveTo>
                    <a:pt x="5391150" y="0"/>
                  </a:moveTo>
                  <a:lnTo>
                    <a:pt x="5381625" y="0"/>
                  </a:lnTo>
                  <a:lnTo>
                    <a:pt x="0" y="12"/>
                  </a:lnTo>
                  <a:lnTo>
                    <a:pt x="0" y="9537"/>
                  </a:lnTo>
                  <a:lnTo>
                    <a:pt x="5381625" y="9537"/>
                  </a:lnTo>
                  <a:lnTo>
                    <a:pt x="5381625" y="1400187"/>
                  </a:lnTo>
                  <a:lnTo>
                    <a:pt x="5391150" y="1400187"/>
                  </a:lnTo>
                  <a:lnTo>
                    <a:pt x="5391150" y="9537"/>
                  </a:lnTo>
                  <a:lnTo>
                    <a:pt x="5391150" y="12"/>
                  </a:lnTo>
                  <a:close/>
                </a:path>
              </a:pathLst>
            </a:custGeom>
            <a:solidFill>
              <a:srgbClr val="D0DA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6210299" y="5457825"/>
              <a:ext cx="47625" cy="1400175"/>
            </a:xfrm>
            <a:custGeom>
              <a:avLst/>
              <a:gdLst/>
              <a:ahLst/>
              <a:cxnLst/>
              <a:rect l="l" t="t" r="r" b="b"/>
              <a:pathLst>
                <a:path w="47625" h="1400175">
                  <a:moveTo>
                    <a:pt x="47624" y="1400175"/>
                  </a:moveTo>
                  <a:lnTo>
                    <a:pt x="0" y="1400175"/>
                  </a:lnTo>
                  <a:lnTo>
                    <a:pt x="0" y="0"/>
                  </a:lnTo>
                  <a:lnTo>
                    <a:pt x="47624" y="9524"/>
                  </a:lnTo>
                  <a:lnTo>
                    <a:pt x="47624" y="1400175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/>
          <p:cNvSpPr txBox="1"/>
          <p:nvPr/>
        </p:nvSpPr>
        <p:spPr>
          <a:xfrm>
            <a:off x="6429374" y="5619750"/>
            <a:ext cx="790575" cy="180975"/>
          </a:xfrm>
          <a:prstGeom prst="rect">
            <a:avLst/>
          </a:prstGeom>
          <a:solidFill>
            <a:srgbClr val="003366"/>
          </a:solidFill>
        </p:spPr>
        <p:txBody>
          <a:bodyPr wrap="square" lIns="0" tIns="12700" rIns="0" bIns="0" rtlCol="0" vert="horz">
            <a:spAutoFit/>
          </a:bodyPr>
          <a:lstStyle/>
          <a:p>
            <a:pPr marL="95250">
              <a:lnSpc>
                <a:spcPct val="100000"/>
              </a:lnSpc>
              <a:spcBef>
                <a:spcPts val="100"/>
              </a:spcBef>
            </a:pP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Strategy</a:t>
            </a:r>
            <a:r>
              <a:rPr dirty="0" sz="950" spc="114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spc="-50" b="1">
                <a:solidFill>
                  <a:srgbClr val="F0A500"/>
                </a:solidFill>
                <a:latin typeface="Arial"/>
                <a:cs typeface="Arial"/>
              </a:rPr>
              <a:t>6</a:t>
            </a:r>
            <a:endParaRPr sz="95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416674" y="5776595"/>
            <a:ext cx="4904105" cy="100076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ct val="126499"/>
              </a:lnSpc>
              <a:spcBef>
                <a:spcPts val="210"/>
              </a:spcBef>
            </a:pP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Clear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Price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Bracket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&amp;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Bundle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Pricing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—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No</a:t>
            </a:r>
            <a:r>
              <a:rPr dirty="0" sz="1350" spc="-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Face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Value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spc="-20" b="1">
                <a:solidFill>
                  <a:srgbClr val="003366"/>
                </a:solidFill>
                <a:latin typeface="Arial"/>
                <a:cs typeface="Arial"/>
              </a:rPr>
              <a:t>Loss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Field recommends a defined, published price bracket so reps can </a:t>
            </a:r>
            <a:r>
              <a:rPr dirty="0" sz="1200" spc="-20">
                <a:solidFill>
                  <a:srgbClr val="444444"/>
                </a:solidFill>
                <a:latin typeface="Arial"/>
                <a:cs typeface="Arial"/>
              </a:rPr>
              <a:t>hold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value </a:t>
            </a:r>
            <a:r>
              <a:rPr dirty="0" sz="1200" spc="-10">
                <a:solidFill>
                  <a:srgbClr val="444444"/>
                </a:solidFill>
                <a:latin typeface="Arial"/>
                <a:cs typeface="Arial"/>
              </a:rPr>
              <a:t>confidently.</a:t>
            </a:r>
            <a:r>
              <a:rPr dirty="0" sz="1200" spc="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Comprehensive bundle</a:t>
            </a:r>
            <a:r>
              <a:rPr dirty="0" sz="1200" spc="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pricing (ROSA</a:t>
            </a:r>
            <a:r>
              <a:rPr dirty="0" sz="1200" spc="-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+</a:t>
            </a:r>
            <a:r>
              <a:rPr dirty="0" sz="1200" spc="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implant </a:t>
            </a:r>
            <a:r>
              <a:rPr dirty="0" sz="1200" spc="-50">
                <a:solidFill>
                  <a:srgbClr val="444444"/>
                </a:solidFill>
                <a:latin typeface="Arial"/>
                <a:cs typeface="Arial"/>
              </a:rPr>
              <a:t>+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accessories)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presented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as a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single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offer counters</a:t>
            </a:r>
            <a:r>
              <a:rPr dirty="0" sz="12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competitors </a:t>
            </a:r>
            <a:r>
              <a:rPr dirty="0" sz="1200" spc="-10">
                <a:solidFill>
                  <a:srgbClr val="444444"/>
                </a:solidFill>
                <a:latin typeface="Arial"/>
                <a:cs typeface="Arial"/>
              </a:rPr>
              <a:t>offering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6199" y="0"/>
            <a:ext cx="12058650" cy="1095375"/>
            <a:chOff x="76199" y="0"/>
            <a:chExt cx="12058650" cy="1095375"/>
          </a:xfrm>
        </p:grpSpPr>
        <p:sp>
          <p:nvSpPr>
            <p:cNvPr id="3" name="object 3"/>
            <p:cNvSpPr/>
            <p:nvPr/>
          </p:nvSpPr>
          <p:spPr>
            <a:xfrm>
              <a:off x="76199" y="0"/>
              <a:ext cx="12058650" cy="1095375"/>
            </a:xfrm>
            <a:custGeom>
              <a:avLst/>
              <a:gdLst/>
              <a:ahLst/>
              <a:cxnLst/>
              <a:rect l="l" t="t" r="r" b="b"/>
              <a:pathLst>
                <a:path w="12058650" h="1095375">
                  <a:moveTo>
                    <a:pt x="12058649" y="1095374"/>
                  </a:moveTo>
                  <a:lnTo>
                    <a:pt x="0" y="1095374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109537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1057275"/>
              <a:ext cx="12058650" cy="38100"/>
            </a:xfrm>
            <a:custGeom>
              <a:avLst/>
              <a:gdLst/>
              <a:ahLst/>
              <a:cxnLst/>
              <a:rect l="l" t="t" r="r" b="b"/>
              <a:pathLst>
                <a:path w="12058650" h="38100">
                  <a:moveTo>
                    <a:pt x="120586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22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dirty="0"/>
              <a:t>Competitive</a:t>
            </a:r>
            <a:r>
              <a:rPr dirty="0" spc="-10"/>
              <a:t> </a:t>
            </a:r>
            <a:r>
              <a:rPr dirty="0"/>
              <a:t>Benchmarking</a:t>
            </a:r>
            <a:r>
              <a:rPr dirty="0" spc="-5"/>
              <a:t> </a:t>
            </a:r>
            <a:r>
              <a:rPr dirty="0"/>
              <a:t>—</a:t>
            </a:r>
            <a:r>
              <a:rPr dirty="0" spc="-5"/>
              <a:t> </a:t>
            </a:r>
            <a:r>
              <a:rPr dirty="0"/>
              <a:t>ZB</a:t>
            </a:r>
            <a:r>
              <a:rPr dirty="0" spc="-5"/>
              <a:t> </a:t>
            </a:r>
            <a:r>
              <a:rPr dirty="0"/>
              <a:t>vs</a:t>
            </a:r>
            <a:r>
              <a:rPr dirty="0" spc="-5"/>
              <a:t> </a:t>
            </a:r>
            <a:r>
              <a:rPr dirty="0"/>
              <a:t>J&amp;J</a:t>
            </a:r>
            <a:r>
              <a:rPr dirty="0" spc="-5"/>
              <a:t> </a:t>
            </a:r>
            <a:r>
              <a:rPr dirty="0"/>
              <a:t>vs</a:t>
            </a:r>
            <a:r>
              <a:rPr dirty="0" spc="-5"/>
              <a:t> </a:t>
            </a:r>
            <a:r>
              <a:rPr dirty="0" spc="-10"/>
              <a:t>Stryker</a:t>
            </a: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Field-reported</a:t>
            </a:r>
            <a:r>
              <a:rPr dirty="0" sz="1250" spc="6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competitive</a:t>
            </a:r>
            <a:r>
              <a:rPr dirty="0" sz="1250" spc="6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intelligence</a:t>
            </a:r>
            <a:r>
              <a:rPr dirty="0" sz="1250" spc="6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across</a:t>
            </a:r>
            <a:r>
              <a:rPr dirty="0" sz="1250" spc="6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key</a:t>
            </a:r>
            <a:r>
              <a:rPr dirty="0" sz="1250" spc="6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commercial</a:t>
            </a:r>
            <a:r>
              <a:rPr dirty="0" sz="1250" spc="6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and</a:t>
            </a:r>
            <a:r>
              <a:rPr dirty="0" sz="1250" spc="6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clinical</a:t>
            </a:r>
            <a:r>
              <a:rPr dirty="0" sz="1250" spc="6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spc="-10" b="0">
                <a:solidFill>
                  <a:srgbClr val="FEFEFE"/>
                </a:solidFill>
                <a:latin typeface="Arial"/>
                <a:cs typeface="Arial"/>
              </a:rPr>
              <a:t>dimensions</a:t>
            </a:r>
            <a:endParaRPr sz="125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09599" y="1304925"/>
            <a:ext cx="10991850" cy="3352800"/>
            <a:chOff x="609599" y="1304925"/>
            <a:chExt cx="10991850" cy="3352800"/>
          </a:xfrm>
        </p:grpSpPr>
        <p:sp>
          <p:nvSpPr>
            <p:cNvPr id="7" name="object 7"/>
            <p:cNvSpPr/>
            <p:nvPr/>
          </p:nvSpPr>
          <p:spPr>
            <a:xfrm>
              <a:off x="609587" y="1304937"/>
              <a:ext cx="10991850" cy="371475"/>
            </a:xfrm>
            <a:custGeom>
              <a:avLst/>
              <a:gdLst/>
              <a:ahLst/>
              <a:cxnLst/>
              <a:rect l="l" t="t" r="r" b="b"/>
              <a:pathLst>
                <a:path w="10991850" h="371475">
                  <a:moveTo>
                    <a:pt x="10991850" y="0"/>
                  </a:moveTo>
                  <a:lnTo>
                    <a:pt x="8086725" y="0"/>
                  </a:lnTo>
                  <a:lnTo>
                    <a:pt x="5172075" y="0"/>
                  </a:lnTo>
                  <a:lnTo>
                    <a:pt x="2705100" y="0"/>
                  </a:lnTo>
                  <a:lnTo>
                    <a:pt x="0" y="0"/>
                  </a:lnTo>
                  <a:lnTo>
                    <a:pt x="0" y="371475"/>
                  </a:lnTo>
                  <a:lnTo>
                    <a:pt x="2705100" y="371475"/>
                  </a:lnTo>
                  <a:lnTo>
                    <a:pt x="5172075" y="371475"/>
                  </a:lnTo>
                  <a:lnTo>
                    <a:pt x="8086725" y="371475"/>
                  </a:lnTo>
                  <a:lnTo>
                    <a:pt x="10991850" y="371475"/>
                  </a:lnTo>
                  <a:lnTo>
                    <a:pt x="1099185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09587" y="1676412"/>
              <a:ext cx="10991850" cy="419100"/>
            </a:xfrm>
            <a:custGeom>
              <a:avLst/>
              <a:gdLst/>
              <a:ahLst/>
              <a:cxnLst/>
              <a:rect l="l" t="t" r="r" b="b"/>
              <a:pathLst>
                <a:path w="10991850" h="419100">
                  <a:moveTo>
                    <a:pt x="10991850" y="0"/>
                  </a:moveTo>
                  <a:lnTo>
                    <a:pt x="8086725" y="0"/>
                  </a:lnTo>
                  <a:lnTo>
                    <a:pt x="5172075" y="0"/>
                  </a:lnTo>
                  <a:lnTo>
                    <a:pt x="2705100" y="0"/>
                  </a:lnTo>
                  <a:lnTo>
                    <a:pt x="0" y="0"/>
                  </a:lnTo>
                  <a:lnTo>
                    <a:pt x="0" y="419100"/>
                  </a:lnTo>
                  <a:lnTo>
                    <a:pt x="2705100" y="419100"/>
                  </a:lnTo>
                  <a:lnTo>
                    <a:pt x="5172075" y="419100"/>
                  </a:lnTo>
                  <a:lnTo>
                    <a:pt x="8086725" y="419100"/>
                  </a:lnTo>
                  <a:lnTo>
                    <a:pt x="10991850" y="419100"/>
                  </a:lnTo>
                  <a:lnTo>
                    <a:pt x="109918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09587" y="2095512"/>
              <a:ext cx="10991850" cy="428625"/>
            </a:xfrm>
            <a:custGeom>
              <a:avLst/>
              <a:gdLst/>
              <a:ahLst/>
              <a:cxnLst/>
              <a:rect l="l" t="t" r="r" b="b"/>
              <a:pathLst>
                <a:path w="10991850" h="428625">
                  <a:moveTo>
                    <a:pt x="10991850" y="0"/>
                  </a:moveTo>
                  <a:lnTo>
                    <a:pt x="8086725" y="0"/>
                  </a:lnTo>
                  <a:lnTo>
                    <a:pt x="5172075" y="0"/>
                  </a:lnTo>
                  <a:lnTo>
                    <a:pt x="2705100" y="0"/>
                  </a:lnTo>
                  <a:lnTo>
                    <a:pt x="0" y="0"/>
                  </a:lnTo>
                  <a:lnTo>
                    <a:pt x="0" y="428625"/>
                  </a:lnTo>
                  <a:lnTo>
                    <a:pt x="2705100" y="428625"/>
                  </a:lnTo>
                  <a:lnTo>
                    <a:pt x="5172075" y="428625"/>
                  </a:lnTo>
                  <a:lnTo>
                    <a:pt x="8086725" y="428625"/>
                  </a:lnTo>
                  <a:lnTo>
                    <a:pt x="10991850" y="428625"/>
                  </a:lnTo>
                  <a:lnTo>
                    <a:pt x="10991850" y="0"/>
                  </a:lnTo>
                  <a:close/>
                </a:path>
              </a:pathLst>
            </a:custGeom>
            <a:solidFill>
              <a:srgbClr val="ECF1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09587" y="2524137"/>
              <a:ext cx="10991850" cy="428625"/>
            </a:xfrm>
            <a:custGeom>
              <a:avLst/>
              <a:gdLst/>
              <a:ahLst/>
              <a:cxnLst/>
              <a:rect l="l" t="t" r="r" b="b"/>
              <a:pathLst>
                <a:path w="10991850" h="428625">
                  <a:moveTo>
                    <a:pt x="10991850" y="0"/>
                  </a:moveTo>
                  <a:lnTo>
                    <a:pt x="8086725" y="0"/>
                  </a:lnTo>
                  <a:lnTo>
                    <a:pt x="5172075" y="0"/>
                  </a:lnTo>
                  <a:lnTo>
                    <a:pt x="2705100" y="0"/>
                  </a:lnTo>
                  <a:lnTo>
                    <a:pt x="0" y="0"/>
                  </a:lnTo>
                  <a:lnTo>
                    <a:pt x="0" y="428625"/>
                  </a:lnTo>
                  <a:lnTo>
                    <a:pt x="2705100" y="428625"/>
                  </a:lnTo>
                  <a:lnTo>
                    <a:pt x="5172075" y="428625"/>
                  </a:lnTo>
                  <a:lnTo>
                    <a:pt x="8086725" y="428625"/>
                  </a:lnTo>
                  <a:lnTo>
                    <a:pt x="10991850" y="428625"/>
                  </a:lnTo>
                  <a:lnTo>
                    <a:pt x="109918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609587" y="2952762"/>
              <a:ext cx="10991850" cy="419100"/>
            </a:xfrm>
            <a:custGeom>
              <a:avLst/>
              <a:gdLst/>
              <a:ahLst/>
              <a:cxnLst/>
              <a:rect l="l" t="t" r="r" b="b"/>
              <a:pathLst>
                <a:path w="10991850" h="419100">
                  <a:moveTo>
                    <a:pt x="10991850" y="0"/>
                  </a:moveTo>
                  <a:lnTo>
                    <a:pt x="8086725" y="0"/>
                  </a:lnTo>
                  <a:lnTo>
                    <a:pt x="5172075" y="0"/>
                  </a:lnTo>
                  <a:lnTo>
                    <a:pt x="2705100" y="0"/>
                  </a:lnTo>
                  <a:lnTo>
                    <a:pt x="0" y="0"/>
                  </a:lnTo>
                  <a:lnTo>
                    <a:pt x="0" y="419100"/>
                  </a:lnTo>
                  <a:lnTo>
                    <a:pt x="2705100" y="419100"/>
                  </a:lnTo>
                  <a:lnTo>
                    <a:pt x="5172075" y="419100"/>
                  </a:lnTo>
                  <a:lnTo>
                    <a:pt x="8086725" y="419100"/>
                  </a:lnTo>
                  <a:lnTo>
                    <a:pt x="10991850" y="419100"/>
                  </a:lnTo>
                  <a:lnTo>
                    <a:pt x="10991850" y="0"/>
                  </a:lnTo>
                  <a:close/>
                </a:path>
              </a:pathLst>
            </a:custGeom>
            <a:solidFill>
              <a:srgbClr val="ECF1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609587" y="3371862"/>
              <a:ext cx="10991850" cy="428625"/>
            </a:xfrm>
            <a:custGeom>
              <a:avLst/>
              <a:gdLst/>
              <a:ahLst/>
              <a:cxnLst/>
              <a:rect l="l" t="t" r="r" b="b"/>
              <a:pathLst>
                <a:path w="10991850" h="428625">
                  <a:moveTo>
                    <a:pt x="10991850" y="0"/>
                  </a:moveTo>
                  <a:lnTo>
                    <a:pt x="8086725" y="0"/>
                  </a:lnTo>
                  <a:lnTo>
                    <a:pt x="5172075" y="0"/>
                  </a:lnTo>
                  <a:lnTo>
                    <a:pt x="2705100" y="0"/>
                  </a:lnTo>
                  <a:lnTo>
                    <a:pt x="0" y="0"/>
                  </a:lnTo>
                  <a:lnTo>
                    <a:pt x="0" y="428625"/>
                  </a:lnTo>
                  <a:lnTo>
                    <a:pt x="2705100" y="428625"/>
                  </a:lnTo>
                  <a:lnTo>
                    <a:pt x="5172075" y="428625"/>
                  </a:lnTo>
                  <a:lnTo>
                    <a:pt x="8086725" y="428625"/>
                  </a:lnTo>
                  <a:lnTo>
                    <a:pt x="10991850" y="428625"/>
                  </a:lnTo>
                  <a:lnTo>
                    <a:pt x="109918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09587" y="3800487"/>
              <a:ext cx="10991850" cy="428625"/>
            </a:xfrm>
            <a:custGeom>
              <a:avLst/>
              <a:gdLst/>
              <a:ahLst/>
              <a:cxnLst/>
              <a:rect l="l" t="t" r="r" b="b"/>
              <a:pathLst>
                <a:path w="10991850" h="428625">
                  <a:moveTo>
                    <a:pt x="10991850" y="0"/>
                  </a:moveTo>
                  <a:lnTo>
                    <a:pt x="8086725" y="0"/>
                  </a:lnTo>
                  <a:lnTo>
                    <a:pt x="5172075" y="0"/>
                  </a:lnTo>
                  <a:lnTo>
                    <a:pt x="2705100" y="0"/>
                  </a:lnTo>
                  <a:lnTo>
                    <a:pt x="0" y="0"/>
                  </a:lnTo>
                  <a:lnTo>
                    <a:pt x="0" y="428625"/>
                  </a:lnTo>
                  <a:lnTo>
                    <a:pt x="2705100" y="428625"/>
                  </a:lnTo>
                  <a:lnTo>
                    <a:pt x="5172075" y="428625"/>
                  </a:lnTo>
                  <a:lnTo>
                    <a:pt x="8086725" y="428625"/>
                  </a:lnTo>
                  <a:lnTo>
                    <a:pt x="10991850" y="428625"/>
                  </a:lnTo>
                  <a:lnTo>
                    <a:pt x="10991850" y="0"/>
                  </a:lnTo>
                  <a:close/>
                </a:path>
              </a:pathLst>
            </a:custGeom>
            <a:solidFill>
              <a:srgbClr val="ECF1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09587" y="4229112"/>
              <a:ext cx="10991850" cy="419100"/>
            </a:xfrm>
            <a:custGeom>
              <a:avLst/>
              <a:gdLst/>
              <a:ahLst/>
              <a:cxnLst/>
              <a:rect l="l" t="t" r="r" b="b"/>
              <a:pathLst>
                <a:path w="10991850" h="419100">
                  <a:moveTo>
                    <a:pt x="10991850" y="0"/>
                  </a:moveTo>
                  <a:lnTo>
                    <a:pt x="8086725" y="0"/>
                  </a:lnTo>
                  <a:lnTo>
                    <a:pt x="5172075" y="0"/>
                  </a:lnTo>
                  <a:lnTo>
                    <a:pt x="2705100" y="0"/>
                  </a:lnTo>
                  <a:lnTo>
                    <a:pt x="0" y="0"/>
                  </a:lnTo>
                  <a:lnTo>
                    <a:pt x="0" y="419100"/>
                  </a:lnTo>
                  <a:lnTo>
                    <a:pt x="2705100" y="419100"/>
                  </a:lnTo>
                  <a:lnTo>
                    <a:pt x="5172075" y="419100"/>
                  </a:lnTo>
                  <a:lnTo>
                    <a:pt x="8086725" y="419100"/>
                  </a:lnTo>
                  <a:lnTo>
                    <a:pt x="10991850" y="419100"/>
                  </a:lnTo>
                  <a:lnTo>
                    <a:pt x="109918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609587" y="2095512"/>
              <a:ext cx="10991850" cy="2562225"/>
            </a:xfrm>
            <a:custGeom>
              <a:avLst/>
              <a:gdLst/>
              <a:ahLst/>
              <a:cxnLst/>
              <a:rect l="l" t="t" r="r" b="b"/>
              <a:pathLst>
                <a:path w="10991850" h="2562225">
                  <a:moveTo>
                    <a:pt x="10991850" y="2552700"/>
                  </a:moveTo>
                  <a:lnTo>
                    <a:pt x="8086725" y="2552700"/>
                  </a:lnTo>
                  <a:lnTo>
                    <a:pt x="5172075" y="2552700"/>
                  </a:lnTo>
                  <a:lnTo>
                    <a:pt x="2705100" y="2552700"/>
                  </a:lnTo>
                  <a:lnTo>
                    <a:pt x="0" y="2552700"/>
                  </a:lnTo>
                  <a:lnTo>
                    <a:pt x="0" y="2562225"/>
                  </a:lnTo>
                  <a:lnTo>
                    <a:pt x="2705100" y="2562225"/>
                  </a:lnTo>
                  <a:lnTo>
                    <a:pt x="5172075" y="2562225"/>
                  </a:lnTo>
                  <a:lnTo>
                    <a:pt x="8086725" y="2562225"/>
                  </a:lnTo>
                  <a:lnTo>
                    <a:pt x="10991850" y="2562225"/>
                  </a:lnTo>
                  <a:lnTo>
                    <a:pt x="10991850" y="2552700"/>
                  </a:lnTo>
                  <a:close/>
                </a:path>
                <a:path w="10991850" h="2562225">
                  <a:moveTo>
                    <a:pt x="10991850" y="2124075"/>
                  </a:moveTo>
                  <a:lnTo>
                    <a:pt x="8086725" y="2124075"/>
                  </a:lnTo>
                  <a:lnTo>
                    <a:pt x="5172075" y="2124075"/>
                  </a:lnTo>
                  <a:lnTo>
                    <a:pt x="2705100" y="2124075"/>
                  </a:lnTo>
                  <a:lnTo>
                    <a:pt x="0" y="2124075"/>
                  </a:lnTo>
                  <a:lnTo>
                    <a:pt x="0" y="2133600"/>
                  </a:lnTo>
                  <a:lnTo>
                    <a:pt x="2705100" y="2133600"/>
                  </a:lnTo>
                  <a:lnTo>
                    <a:pt x="5172075" y="2133600"/>
                  </a:lnTo>
                  <a:lnTo>
                    <a:pt x="8086725" y="2133600"/>
                  </a:lnTo>
                  <a:lnTo>
                    <a:pt x="10991850" y="2133600"/>
                  </a:lnTo>
                  <a:lnTo>
                    <a:pt x="10991850" y="2124075"/>
                  </a:lnTo>
                  <a:close/>
                </a:path>
                <a:path w="10991850" h="2562225">
                  <a:moveTo>
                    <a:pt x="10991850" y="1695450"/>
                  </a:moveTo>
                  <a:lnTo>
                    <a:pt x="8086725" y="1695450"/>
                  </a:lnTo>
                  <a:lnTo>
                    <a:pt x="5172075" y="1695450"/>
                  </a:lnTo>
                  <a:lnTo>
                    <a:pt x="2705100" y="1695450"/>
                  </a:lnTo>
                  <a:lnTo>
                    <a:pt x="0" y="1695450"/>
                  </a:lnTo>
                  <a:lnTo>
                    <a:pt x="0" y="1704975"/>
                  </a:lnTo>
                  <a:lnTo>
                    <a:pt x="2705100" y="1704975"/>
                  </a:lnTo>
                  <a:lnTo>
                    <a:pt x="5172075" y="1704975"/>
                  </a:lnTo>
                  <a:lnTo>
                    <a:pt x="8086725" y="1704975"/>
                  </a:lnTo>
                  <a:lnTo>
                    <a:pt x="10991850" y="1704975"/>
                  </a:lnTo>
                  <a:lnTo>
                    <a:pt x="10991850" y="1695450"/>
                  </a:lnTo>
                  <a:close/>
                </a:path>
                <a:path w="10991850" h="2562225">
                  <a:moveTo>
                    <a:pt x="10991850" y="1276350"/>
                  </a:moveTo>
                  <a:lnTo>
                    <a:pt x="8086725" y="1276350"/>
                  </a:lnTo>
                  <a:lnTo>
                    <a:pt x="5172075" y="1276350"/>
                  </a:lnTo>
                  <a:lnTo>
                    <a:pt x="2705100" y="1276350"/>
                  </a:lnTo>
                  <a:lnTo>
                    <a:pt x="0" y="1276350"/>
                  </a:lnTo>
                  <a:lnTo>
                    <a:pt x="0" y="1285875"/>
                  </a:lnTo>
                  <a:lnTo>
                    <a:pt x="2705100" y="1285875"/>
                  </a:lnTo>
                  <a:lnTo>
                    <a:pt x="5172075" y="1285875"/>
                  </a:lnTo>
                  <a:lnTo>
                    <a:pt x="8086725" y="1285875"/>
                  </a:lnTo>
                  <a:lnTo>
                    <a:pt x="10991850" y="1285875"/>
                  </a:lnTo>
                  <a:lnTo>
                    <a:pt x="10991850" y="1276350"/>
                  </a:lnTo>
                  <a:close/>
                </a:path>
                <a:path w="10991850" h="2562225">
                  <a:moveTo>
                    <a:pt x="10991850" y="847725"/>
                  </a:moveTo>
                  <a:lnTo>
                    <a:pt x="8086725" y="847725"/>
                  </a:lnTo>
                  <a:lnTo>
                    <a:pt x="5172075" y="847725"/>
                  </a:lnTo>
                  <a:lnTo>
                    <a:pt x="2705100" y="847725"/>
                  </a:lnTo>
                  <a:lnTo>
                    <a:pt x="0" y="847725"/>
                  </a:lnTo>
                  <a:lnTo>
                    <a:pt x="0" y="857250"/>
                  </a:lnTo>
                  <a:lnTo>
                    <a:pt x="2705100" y="857250"/>
                  </a:lnTo>
                  <a:lnTo>
                    <a:pt x="5172075" y="857250"/>
                  </a:lnTo>
                  <a:lnTo>
                    <a:pt x="8086725" y="857250"/>
                  </a:lnTo>
                  <a:lnTo>
                    <a:pt x="10991850" y="857250"/>
                  </a:lnTo>
                  <a:lnTo>
                    <a:pt x="10991850" y="847725"/>
                  </a:lnTo>
                  <a:close/>
                </a:path>
                <a:path w="10991850" h="2562225">
                  <a:moveTo>
                    <a:pt x="10991850" y="419100"/>
                  </a:moveTo>
                  <a:lnTo>
                    <a:pt x="8086725" y="419100"/>
                  </a:lnTo>
                  <a:lnTo>
                    <a:pt x="5172075" y="419100"/>
                  </a:lnTo>
                  <a:lnTo>
                    <a:pt x="2705100" y="419100"/>
                  </a:lnTo>
                  <a:lnTo>
                    <a:pt x="0" y="419100"/>
                  </a:lnTo>
                  <a:lnTo>
                    <a:pt x="0" y="428625"/>
                  </a:lnTo>
                  <a:lnTo>
                    <a:pt x="2705100" y="428625"/>
                  </a:lnTo>
                  <a:lnTo>
                    <a:pt x="5172075" y="428625"/>
                  </a:lnTo>
                  <a:lnTo>
                    <a:pt x="8086725" y="428625"/>
                  </a:lnTo>
                  <a:lnTo>
                    <a:pt x="10991850" y="428625"/>
                  </a:lnTo>
                  <a:lnTo>
                    <a:pt x="10991850" y="419100"/>
                  </a:lnTo>
                  <a:close/>
                </a:path>
                <a:path w="10991850" h="2562225">
                  <a:moveTo>
                    <a:pt x="10991850" y="0"/>
                  </a:moveTo>
                  <a:lnTo>
                    <a:pt x="8086725" y="0"/>
                  </a:lnTo>
                  <a:lnTo>
                    <a:pt x="5172075" y="0"/>
                  </a:lnTo>
                  <a:lnTo>
                    <a:pt x="2705100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2705100" y="9525"/>
                  </a:lnTo>
                  <a:lnTo>
                    <a:pt x="5172075" y="9525"/>
                  </a:lnTo>
                  <a:lnTo>
                    <a:pt x="8086725" y="9525"/>
                  </a:lnTo>
                  <a:lnTo>
                    <a:pt x="10991850" y="9525"/>
                  </a:lnTo>
                  <a:lnTo>
                    <a:pt x="10991850" y="0"/>
                  </a:lnTo>
                  <a:close/>
                </a:path>
              </a:pathLst>
            </a:custGeom>
            <a:solidFill>
              <a:srgbClr val="DDE3E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730249" y="1377950"/>
            <a:ext cx="786765" cy="1968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 spc="-10" b="1">
                <a:solidFill>
                  <a:srgbClr val="F0A500"/>
                </a:solidFill>
                <a:latin typeface="Arial"/>
                <a:cs typeface="Arial"/>
              </a:rPr>
              <a:t>Dimension</a:t>
            </a:r>
            <a:endParaRPr sz="11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94943" y="1377950"/>
            <a:ext cx="1111250" cy="1968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 b="1">
                <a:solidFill>
                  <a:srgbClr val="F0A500"/>
                </a:solidFill>
                <a:latin typeface="Arial"/>
                <a:cs typeface="Arial"/>
              </a:rPr>
              <a:t>Zimmer</a:t>
            </a:r>
            <a:r>
              <a:rPr dirty="0" sz="1100" spc="29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F0A500"/>
                </a:solidFill>
                <a:latin typeface="Arial"/>
                <a:cs typeface="Arial"/>
              </a:rPr>
              <a:t>Biomet</a:t>
            </a:r>
            <a:endParaRPr sz="11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793358" y="1377950"/>
            <a:ext cx="889635" cy="1968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 b="1">
                <a:solidFill>
                  <a:srgbClr val="F0A500"/>
                </a:solidFill>
                <a:latin typeface="Arial"/>
                <a:cs typeface="Arial"/>
              </a:rPr>
              <a:t>J&amp;J</a:t>
            </a:r>
            <a:r>
              <a:rPr dirty="0" sz="1100" spc="114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0A500"/>
                </a:solidFill>
                <a:latin typeface="Arial"/>
                <a:cs typeface="Arial"/>
              </a:rPr>
              <a:t>/</a:t>
            </a:r>
            <a:r>
              <a:rPr dirty="0" sz="1100" spc="114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F0A500"/>
                </a:solidFill>
                <a:latin typeface="Arial"/>
                <a:cs typeface="Arial"/>
              </a:rPr>
              <a:t>DePuy</a:t>
            </a:r>
            <a:endParaRPr sz="11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619902" y="1377950"/>
            <a:ext cx="1052195" cy="1968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 b="1">
                <a:solidFill>
                  <a:srgbClr val="F0A500"/>
                </a:solidFill>
                <a:latin typeface="Arial"/>
                <a:cs typeface="Arial"/>
              </a:rPr>
              <a:t>Stryker</a:t>
            </a:r>
            <a:r>
              <a:rPr dirty="0" sz="1100" spc="20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0A500"/>
                </a:solidFill>
                <a:latin typeface="Arial"/>
                <a:cs typeface="Arial"/>
              </a:rPr>
              <a:t>/</a:t>
            </a:r>
            <a:r>
              <a:rPr dirty="0" sz="1100" spc="20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100" spc="-20" b="1">
                <a:solidFill>
                  <a:srgbClr val="F0A500"/>
                </a:solidFill>
                <a:latin typeface="Arial"/>
                <a:cs typeface="Arial"/>
              </a:rPr>
              <a:t>Mako</a:t>
            </a:r>
            <a:endParaRPr sz="11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30249" y="1763713"/>
            <a:ext cx="1245235" cy="2025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150" b="1">
                <a:solidFill>
                  <a:srgbClr val="003366"/>
                </a:solidFill>
                <a:latin typeface="Arial"/>
                <a:cs typeface="Arial"/>
              </a:rPr>
              <a:t>CSR</a:t>
            </a:r>
            <a:r>
              <a:rPr dirty="0" sz="1150" spc="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003366"/>
                </a:solidFill>
                <a:latin typeface="Arial"/>
                <a:cs typeface="Arial"/>
              </a:rPr>
              <a:t>per</a:t>
            </a:r>
            <a:r>
              <a:rPr dirty="0" sz="1150" spc="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50" spc="-10" b="1">
                <a:solidFill>
                  <a:srgbClr val="003366"/>
                </a:solidFill>
                <a:latin typeface="Arial"/>
                <a:cs typeface="Arial"/>
              </a:rPr>
              <a:t>Territory</a:t>
            </a:r>
            <a:endParaRPr sz="11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240212" y="1763713"/>
            <a:ext cx="624840" cy="2025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150" b="1">
                <a:solidFill>
                  <a:srgbClr val="BF382A"/>
                </a:solidFill>
                <a:latin typeface="Arial"/>
                <a:cs typeface="Arial"/>
              </a:rPr>
              <a:t>1–2</a:t>
            </a:r>
            <a:r>
              <a:rPr dirty="0" sz="1150" spc="15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1150" spc="-25" b="1">
                <a:solidFill>
                  <a:srgbClr val="BF382A"/>
                </a:solidFill>
                <a:latin typeface="Arial"/>
                <a:cs typeface="Arial"/>
              </a:rPr>
              <a:t>CSR</a:t>
            </a:r>
            <a:endParaRPr sz="11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886674" y="1763713"/>
            <a:ext cx="706755" cy="2025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150" b="1">
                <a:solidFill>
                  <a:srgbClr val="1A794A"/>
                </a:solidFill>
                <a:latin typeface="Arial"/>
                <a:cs typeface="Arial"/>
              </a:rPr>
              <a:t>9–12</a:t>
            </a:r>
            <a:r>
              <a:rPr dirty="0" sz="1150" spc="25" b="1">
                <a:solidFill>
                  <a:srgbClr val="1A794A"/>
                </a:solidFill>
                <a:latin typeface="Arial"/>
                <a:cs typeface="Arial"/>
              </a:rPr>
              <a:t> </a:t>
            </a:r>
            <a:r>
              <a:rPr dirty="0" sz="1150" spc="-25" b="1">
                <a:solidFill>
                  <a:srgbClr val="1A794A"/>
                </a:solidFill>
                <a:latin typeface="Arial"/>
                <a:cs typeface="Arial"/>
              </a:rPr>
              <a:t>CSR</a:t>
            </a:r>
            <a:endParaRPr sz="11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402464" y="1763713"/>
            <a:ext cx="1490345" cy="2025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150" b="1">
                <a:solidFill>
                  <a:srgbClr val="1A794A"/>
                </a:solidFill>
                <a:latin typeface="Arial"/>
                <a:cs typeface="Arial"/>
              </a:rPr>
              <a:t>2–4</a:t>
            </a:r>
            <a:r>
              <a:rPr dirty="0" sz="1150" spc="15" b="1">
                <a:solidFill>
                  <a:srgbClr val="1A794A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1A794A"/>
                </a:solidFill>
                <a:latin typeface="Arial"/>
                <a:cs typeface="Arial"/>
              </a:rPr>
              <a:t>CSR</a:t>
            </a:r>
            <a:r>
              <a:rPr dirty="0" sz="1150" spc="20" b="1">
                <a:solidFill>
                  <a:srgbClr val="1A794A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1A794A"/>
                </a:solidFill>
                <a:latin typeface="Arial"/>
                <a:cs typeface="Arial"/>
              </a:rPr>
              <a:t>+</a:t>
            </a:r>
            <a:r>
              <a:rPr dirty="0" sz="1150" spc="15" b="1">
                <a:solidFill>
                  <a:srgbClr val="1A794A"/>
                </a:solidFill>
                <a:latin typeface="Arial"/>
                <a:cs typeface="Arial"/>
              </a:rPr>
              <a:t> </a:t>
            </a:r>
            <a:r>
              <a:rPr dirty="0" sz="1150" b="1">
                <a:solidFill>
                  <a:srgbClr val="1A794A"/>
                </a:solidFill>
                <a:latin typeface="Arial"/>
                <a:cs typeface="Arial"/>
              </a:rPr>
              <a:t>Sales</a:t>
            </a:r>
            <a:r>
              <a:rPr dirty="0" sz="1150" spc="20" b="1">
                <a:solidFill>
                  <a:srgbClr val="1A794A"/>
                </a:solidFill>
                <a:latin typeface="Arial"/>
                <a:cs typeface="Arial"/>
              </a:rPr>
              <a:t> </a:t>
            </a:r>
            <a:r>
              <a:rPr dirty="0" sz="1150" spc="-20" b="1">
                <a:solidFill>
                  <a:srgbClr val="1A794A"/>
                </a:solidFill>
                <a:latin typeface="Arial"/>
                <a:cs typeface="Arial"/>
              </a:rPr>
              <a:t>pair</a:t>
            </a:r>
            <a:endParaRPr sz="1150">
              <a:latin typeface="Arial"/>
              <a:cs typeface="Arial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39065">
              <a:lnSpc>
                <a:spcPct val="100000"/>
              </a:lnSpc>
              <a:spcBef>
                <a:spcPts val="110"/>
              </a:spcBef>
              <a:tabLst>
                <a:tab pos="3003550" algn="l"/>
                <a:tab pos="5643880" algn="l"/>
                <a:tab pos="8580120" algn="l"/>
              </a:tabLst>
            </a:pPr>
            <a:r>
              <a:rPr dirty="0">
                <a:solidFill>
                  <a:srgbClr val="003366"/>
                </a:solidFill>
              </a:rPr>
              <a:t>Demo</a:t>
            </a:r>
            <a:r>
              <a:rPr dirty="0" spc="40">
                <a:solidFill>
                  <a:srgbClr val="003366"/>
                </a:solidFill>
              </a:rPr>
              <a:t> </a:t>
            </a:r>
            <a:r>
              <a:rPr dirty="0">
                <a:solidFill>
                  <a:srgbClr val="003366"/>
                </a:solidFill>
              </a:rPr>
              <a:t>Machine</a:t>
            </a:r>
            <a:r>
              <a:rPr dirty="0" spc="-5">
                <a:solidFill>
                  <a:srgbClr val="003366"/>
                </a:solidFill>
              </a:rPr>
              <a:t> </a:t>
            </a:r>
            <a:r>
              <a:rPr dirty="0" spc="-10">
                <a:solidFill>
                  <a:srgbClr val="003366"/>
                </a:solidFill>
              </a:rPr>
              <a:t>Availability</a:t>
            </a:r>
            <a:r>
              <a:rPr dirty="0">
                <a:solidFill>
                  <a:srgbClr val="003366"/>
                </a:solidFill>
              </a:rPr>
              <a:t>	</a:t>
            </a:r>
            <a:r>
              <a:rPr dirty="0">
                <a:solidFill>
                  <a:srgbClr val="BF382A"/>
                </a:solidFill>
              </a:rPr>
              <a:t>2</a:t>
            </a:r>
            <a:r>
              <a:rPr dirty="0" spc="10">
                <a:solidFill>
                  <a:srgbClr val="BF382A"/>
                </a:solidFill>
              </a:rPr>
              <a:t> </a:t>
            </a:r>
            <a:r>
              <a:rPr dirty="0">
                <a:solidFill>
                  <a:srgbClr val="BF382A"/>
                </a:solidFill>
              </a:rPr>
              <a:t>nationally;</a:t>
            </a:r>
            <a:r>
              <a:rPr dirty="0" spc="10">
                <a:solidFill>
                  <a:srgbClr val="BF382A"/>
                </a:solidFill>
              </a:rPr>
              <a:t> </a:t>
            </a:r>
            <a:r>
              <a:rPr dirty="0">
                <a:solidFill>
                  <a:srgbClr val="BF382A"/>
                </a:solidFill>
              </a:rPr>
              <a:t>4+</a:t>
            </a:r>
            <a:r>
              <a:rPr dirty="0" spc="10">
                <a:solidFill>
                  <a:srgbClr val="BF382A"/>
                </a:solidFill>
              </a:rPr>
              <a:t> </a:t>
            </a:r>
            <a:r>
              <a:rPr dirty="0">
                <a:solidFill>
                  <a:srgbClr val="BF382A"/>
                </a:solidFill>
              </a:rPr>
              <a:t>month</a:t>
            </a:r>
            <a:r>
              <a:rPr dirty="0" spc="10">
                <a:solidFill>
                  <a:srgbClr val="BF382A"/>
                </a:solidFill>
              </a:rPr>
              <a:t> </a:t>
            </a:r>
            <a:r>
              <a:rPr dirty="0" spc="-20">
                <a:solidFill>
                  <a:srgbClr val="BF382A"/>
                </a:solidFill>
              </a:rPr>
              <a:t>wait</a:t>
            </a:r>
            <a:r>
              <a:rPr dirty="0">
                <a:solidFill>
                  <a:srgbClr val="BF382A"/>
                </a:solidFill>
              </a:rPr>
              <a:t>	</a:t>
            </a:r>
            <a:r>
              <a:rPr dirty="0"/>
              <a:t>Regional</a:t>
            </a:r>
            <a:r>
              <a:rPr dirty="0" spc="25"/>
              <a:t> </a:t>
            </a:r>
            <a:r>
              <a:rPr dirty="0"/>
              <a:t>units;</a:t>
            </a:r>
            <a:r>
              <a:rPr dirty="0" spc="25"/>
              <a:t> </a:t>
            </a:r>
            <a:r>
              <a:rPr dirty="0"/>
              <a:t>rapid</a:t>
            </a:r>
            <a:r>
              <a:rPr dirty="0" spc="25"/>
              <a:t> </a:t>
            </a:r>
            <a:r>
              <a:rPr dirty="0" spc="-10"/>
              <a:t>deploy</a:t>
            </a:r>
            <a:r>
              <a:rPr dirty="0"/>
              <a:t>	Regional;</a:t>
            </a:r>
            <a:r>
              <a:rPr dirty="0" spc="40"/>
              <a:t> </a:t>
            </a:r>
            <a:r>
              <a:rPr dirty="0"/>
              <a:t>3-day</a:t>
            </a:r>
            <a:r>
              <a:rPr dirty="0" spc="40"/>
              <a:t> </a:t>
            </a:r>
            <a:r>
              <a:rPr dirty="0" spc="-10"/>
              <a:t>turnaround</a:t>
            </a:r>
          </a:p>
          <a:p>
            <a:pPr marL="5715">
              <a:lnSpc>
                <a:spcPct val="100000"/>
              </a:lnSpc>
              <a:spcBef>
                <a:spcPts val="600"/>
              </a:spcBef>
            </a:pPr>
          </a:p>
          <a:p>
            <a:pPr marL="139065">
              <a:lnSpc>
                <a:spcPct val="100000"/>
              </a:lnSpc>
              <a:tabLst>
                <a:tab pos="3677920" algn="l"/>
                <a:tab pos="6406515" algn="l"/>
                <a:tab pos="9314180" algn="l"/>
              </a:tabLst>
            </a:pPr>
            <a:r>
              <a:rPr dirty="0">
                <a:solidFill>
                  <a:srgbClr val="003366"/>
                </a:solidFill>
              </a:rPr>
              <a:t>Evaluation</a:t>
            </a:r>
            <a:r>
              <a:rPr dirty="0" spc="55">
                <a:solidFill>
                  <a:srgbClr val="003366"/>
                </a:solidFill>
              </a:rPr>
              <a:t> </a:t>
            </a:r>
            <a:r>
              <a:rPr dirty="0" spc="-10">
                <a:solidFill>
                  <a:srgbClr val="003366"/>
                </a:solidFill>
              </a:rPr>
              <a:t>Turnaround</a:t>
            </a:r>
            <a:r>
              <a:rPr dirty="0">
                <a:solidFill>
                  <a:srgbClr val="003366"/>
                </a:solidFill>
              </a:rPr>
              <a:t>	</a:t>
            </a:r>
            <a:r>
              <a:rPr dirty="0">
                <a:solidFill>
                  <a:srgbClr val="BF382A"/>
                </a:solidFill>
              </a:rPr>
              <a:t>20</a:t>
            </a:r>
            <a:r>
              <a:rPr dirty="0" spc="10">
                <a:solidFill>
                  <a:srgbClr val="BF382A"/>
                </a:solidFill>
              </a:rPr>
              <a:t> </a:t>
            </a:r>
            <a:r>
              <a:rPr dirty="0" spc="-20">
                <a:solidFill>
                  <a:srgbClr val="BF382A"/>
                </a:solidFill>
              </a:rPr>
              <a:t>days</a:t>
            </a:r>
            <a:r>
              <a:rPr dirty="0">
                <a:solidFill>
                  <a:srgbClr val="BF382A"/>
                </a:solidFill>
              </a:rPr>
              <a:t>	</a:t>
            </a:r>
            <a:r>
              <a:rPr dirty="0"/>
              <a:t>3</a:t>
            </a:r>
            <a:r>
              <a:rPr dirty="0" spc="5"/>
              <a:t> </a:t>
            </a:r>
            <a:r>
              <a:rPr dirty="0" spc="-20"/>
              <a:t>days</a:t>
            </a:r>
            <a:r>
              <a:rPr dirty="0"/>
              <a:t>	3</a:t>
            </a:r>
            <a:r>
              <a:rPr dirty="0" spc="5"/>
              <a:t> </a:t>
            </a:r>
            <a:r>
              <a:rPr dirty="0" spc="-20"/>
              <a:t>days</a:t>
            </a:r>
          </a:p>
          <a:p>
            <a:pPr marL="139065" marR="262255">
              <a:lnSpc>
                <a:spcPct val="241800"/>
              </a:lnSpc>
              <a:spcBef>
                <a:spcPts val="35"/>
              </a:spcBef>
              <a:tabLst>
                <a:tab pos="2849880" algn="l"/>
                <a:tab pos="2894330" algn="l"/>
                <a:tab pos="3554729" algn="l"/>
                <a:tab pos="5325110" algn="l"/>
                <a:tab pos="5602605" algn="l"/>
                <a:tab pos="6283325" algn="l"/>
                <a:tab pos="8360409" algn="l"/>
                <a:tab pos="8743950" algn="l"/>
                <a:tab pos="9190990" algn="l"/>
              </a:tabLst>
            </a:pPr>
            <a:r>
              <a:rPr dirty="0" spc="-10">
                <a:solidFill>
                  <a:srgbClr val="003366"/>
                </a:solidFill>
              </a:rPr>
              <a:t>Team</a:t>
            </a:r>
            <a:r>
              <a:rPr dirty="0" spc="-25">
                <a:solidFill>
                  <a:srgbClr val="003366"/>
                </a:solidFill>
              </a:rPr>
              <a:t> </a:t>
            </a:r>
            <a:r>
              <a:rPr dirty="0">
                <a:solidFill>
                  <a:srgbClr val="003366"/>
                </a:solidFill>
              </a:rPr>
              <a:t>Alignment</a:t>
            </a:r>
            <a:r>
              <a:rPr dirty="0" spc="20">
                <a:solidFill>
                  <a:srgbClr val="003366"/>
                </a:solidFill>
              </a:rPr>
              <a:t> </a:t>
            </a:r>
            <a:r>
              <a:rPr dirty="0">
                <a:solidFill>
                  <a:srgbClr val="003366"/>
                </a:solidFill>
              </a:rPr>
              <a:t>(Recon</a:t>
            </a:r>
            <a:r>
              <a:rPr dirty="0" spc="20">
                <a:solidFill>
                  <a:srgbClr val="003366"/>
                </a:solidFill>
              </a:rPr>
              <a:t> </a:t>
            </a:r>
            <a:r>
              <a:rPr dirty="0">
                <a:solidFill>
                  <a:srgbClr val="003366"/>
                </a:solidFill>
              </a:rPr>
              <a:t>+</a:t>
            </a:r>
            <a:r>
              <a:rPr dirty="0" spc="20">
                <a:solidFill>
                  <a:srgbClr val="003366"/>
                </a:solidFill>
              </a:rPr>
              <a:t> </a:t>
            </a:r>
            <a:r>
              <a:rPr dirty="0" spc="-10">
                <a:solidFill>
                  <a:srgbClr val="003366"/>
                </a:solidFill>
              </a:rPr>
              <a:t>Robotic)</a:t>
            </a:r>
            <a:r>
              <a:rPr dirty="0">
                <a:solidFill>
                  <a:srgbClr val="003366"/>
                </a:solidFill>
              </a:rPr>
              <a:t>	</a:t>
            </a:r>
            <a:r>
              <a:rPr dirty="0">
                <a:solidFill>
                  <a:srgbClr val="BF382A"/>
                </a:solidFill>
              </a:rPr>
              <a:t>Separate</a:t>
            </a:r>
            <a:r>
              <a:rPr dirty="0" spc="25">
                <a:solidFill>
                  <a:srgbClr val="BF382A"/>
                </a:solidFill>
              </a:rPr>
              <a:t> </a:t>
            </a:r>
            <a:r>
              <a:rPr dirty="0">
                <a:solidFill>
                  <a:srgbClr val="BF382A"/>
                </a:solidFill>
              </a:rPr>
              <a:t>P&amp;L;</a:t>
            </a:r>
            <a:r>
              <a:rPr dirty="0" spc="30">
                <a:solidFill>
                  <a:srgbClr val="BF382A"/>
                </a:solidFill>
              </a:rPr>
              <a:t> </a:t>
            </a:r>
            <a:r>
              <a:rPr dirty="0">
                <a:solidFill>
                  <a:srgbClr val="BF382A"/>
                </a:solidFill>
              </a:rPr>
              <a:t>no</a:t>
            </a:r>
            <a:r>
              <a:rPr dirty="0" spc="30">
                <a:solidFill>
                  <a:srgbClr val="BF382A"/>
                </a:solidFill>
              </a:rPr>
              <a:t> </a:t>
            </a:r>
            <a:r>
              <a:rPr dirty="0" spc="-10">
                <a:solidFill>
                  <a:srgbClr val="BF382A"/>
                </a:solidFill>
              </a:rPr>
              <a:t>collaboration</a:t>
            </a:r>
            <a:r>
              <a:rPr dirty="0">
                <a:solidFill>
                  <a:srgbClr val="BF382A"/>
                </a:solidFill>
              </a:rPr>
              <a:t>		</a:t>
            </a:r>
            <a:r>
              <a:rPr dirty="0"/>
              <a:t>Unified</a:t>
            </a:r>
            <a:r>
              <a:rPr dirty="0" spc="20"/>
              <a:t> </a:t>
            </a:r>
            <a:r>
              <a:rPr dirty="0"/>
              <a:t>—</a:t>
            </a:r>
            <a:r>
              <a:rPr dirty="0" spc="25"/>
              <a:t> </a:t>
            </a:r>
            <a:r>
              <a:rPr dirty="0"/>
              <a:t>"speaks</a:t>
            </a:r>
            <a:r>
              <a:rPr dirty="0" spc="25"/>
              <a:t> </a:t>
            </a:r>
            <a:r>
              <a:rPr dirty="0"/>
              <a:t>in</a:t>
            </a:r>
            <a:r>
              <a:rPr dirty="0" spc="20"/>
              <a:t> </a:t>
            </a:r>
            <a:r>
              <a:rPr dirty="0" spc="-10"/>
              <a:t>unison"</a:t>
            </a:r>
            <a:r>
              <a:rPr dirty="0"/>
              <a:t>		</a:t>
            </a:r>
            <a:r>
              <a:rPr dirty="0">
                <a:solidFill>
                  <a:srgbClr val="F0A500"/>
                </a:solidFill>
              </a:rPr>
              <a:t>Integrated</a:t>
            </a:r>
            <a:r>
              <a:rPr dirty="0" spc="40">
                <a:solidFill>
                  <a:srgbClr val="F0A500"/>
                </a:solidFill>
              </a:rPr>
              <a:t> </a:t>
            </a:r>
            <a:r>
              <a:rPr dirty="0">
                <a:solidFill>
                  <a:srgbClr val="F0A500"/>
                </a:solidFill>
              </a:rPr>
              <a:t>sales</a:t>
            </a:r>
            <a:r>
              <a:rPr dirty="0" spc="40">
                <a:solidFill>
                  <a:srgbClr val="F0A500"/>
                </a:solidFill>
              </a:rPr>
              <a:t> </a:t>
            </a:r>
            <a:r>
              <a:rPr dirty="0" spc="-10">
                <a:solidFill>
                  <a:srgbClr val="F0A500"/>
                </a:solidFill>
              </a:rPr>
              <a:t>model </a:t>
            </a:r>
            <a:r>
              <a:rPr dirty="0">
                <a:solidFill>
                  <a:srgbClr val="003366"/>
                </a:solidFill>
              </a:rPr>
              <a:t>Market</a:t>
            </a:r>
            <a:r>
              <a:rPr dirty="0" spc="25">
                <a:solidFill>
                  <a:srgbClr val="003366"/>
                </a:solidFill>
              </a:rPr>
              <a:t> </a:t>
            </a:r>
            <a:r>
              <a:rPr dirty="0">
                <a:solidFill>
                  <a:srgbClr val="003366"/>
                </a:solidFill>
              </a:rPr>
              <a:t>Placement</a:t>
            </a:r>
            <a:r>
              <a:rPr dirty="0" spc="30">
                <a:solidFill>
                  <a:srgbClr val="003366"/>
                </a:solidFill>
              </a:rPr>
              <a:t> </a:t>
            </a:r>
            <a:r>
              <a:rPr dirty="0" spc="-10">
                <a:solidFill>
                  <a:srgbClr val="003366"/>
                </a:solidFill>
              </a:rPr>
              <a:t>Model</a:t>
            </a:r>
            <a:r>
              <a:rPr dirty="0">
                <a:solidFill>
                  <a:srgbClr val="003366"/>
                </a:solidFill>
              </a:rPr>
              <a:t>		</a:t>
            </a:r>
            <a:r>
              <a:rPr dirty="0">
                <a:solidFill>
                  <a:srgbClr val="F0A500"/>
                </a:solidFill>
              </a:rPr>
              <a:t>Limited</a:t>
            </a:r>
            <a:r>
              <a:rPr dirty="0" spc="30">
                <a:solidFill>
                  <a:srgbClr val="F0A500"/>
                </a:solidFill>
              </a:rPr>
              <a:t> </a:t>
            </a:r>
            <a:r>
              <a:rPr dirty="0">
                <a:solidFill>
                  <a:srgbClr val="F0A500"/>
                </a:solidFill>
              </a:rPr>
              <a:t>placement;</a:t>
            </a:r>
            <a:r>
              <a:rPr dirty="0" spc="30">
                <a:solidFill>
                  <a:srgbClr val="F0A500"/>
                </a:solidFill>
              </a:rPr>
              <a:t> </a:t>
            </a:r>
            <a:r>
              <a:rPr dirty="0">
                <a:solidFill>
                  <a:srgbClr val="F0A500"/>
                </a:solidFill>
              </a:rPr>
              <a:t>Surat</a:t>
            </a:r>
            <a:r>
              <a:rPr dirty="0" spc="30">
                <a:solidFill>
                  <a:srgbClr val="F0A500"/>
                </a:solidFill>
              </a:rPr>
              <a:t> </a:t>
            </a:r>
            <a:r>
              <a:rPr dirty="0" spc="-20">
                <a:solidFill>
                  <a:srgbClr val="F0A500"/>
                </a:solidFill>
              </a:rPr>
              <a:t>only</a:t>
            </a:r>
            <a:r>
              <a:rPr dirty="0">
                <a:solidFill>
                  <a:srgbClr val="F0A500"/>
                </a:solidFill>
              </a:rPr>
              <a:t>	</a:t>
            </a:r>
            <a:r>
              <a:rPr dirty="0"/>
              <a:t>Placement</a:t>
            </a:r>
            <a:r>
              <a:rPr dirty="0" spc="30"/>
              <a:t> </a:t>
            </a:r>
            <a:r>
              <a:rPr dirty="0"/>
              <a:t>+</a:t>
            </a:r>
            <a:r>
              <a:rPr dirty="0" spc="35"/>
              <a:t> </a:t>
            </a:r>
            <a:r>
              <a:rPr dirty="0"/>
              <a:t>1-year</a:t>
            </a:r>
            <a:r>
              <a:rPr dirty="0" spc="35"/>
              <a:t> </a:t>
            </a:r>
            <a:r>
              <a:rPr dirty="0"/>
              <a:t>deferred</a:t>
            </a:r>
            <a:r>
              <a:rPr dirty="0" spc="35"/>
              <a:t> </a:t>
            </a:r>
            <a:r>
              <a:rPr dirty="0" spc="-10"/>
              <a:t>payment</a:t>
            </a:r>
            <a:r>
              <a:rPr dirty="0"/>
              <a:t>	Seeding</a:t>
            </a:r>
            <a:r>
              <a:rPr dirty="0" spc="30"/>
              <a:t> </a:t>
            </a:r>
            <a:r>
              <a:rPr dirty="0"/>
              <a:t>+</a:t>
            </a:r>
            <a:r>
              <a:rPr dirty="0" spc="35"/>
              <a:t> </a:t>
            </a:r>
            <a:r>
              <a:rPr dirty="0"/>
              <a:t>aggressive</a:t>
            </a:r>
            <a:r>
              <a:rPr dirty="0" spc="35"/>
              <a:t> </a:t>
            </a:r>
            <a:r>
              <a:rPr dirty="0" spc="-10"/>
              <a:t>placements </a:t>
            </a:r>
            <a:r>
              <a:rPr dirty="0">
                <a:solidFill>
                  <a:srgbClr val="003366"/>
                </a:solidFill>
              </a:rPr>
              <a:t>Quote-to-Close </a:t>
            </a:r>
            <a:r>
              <a:rPr dirty="0" spc="-10">
                <a:solidFill>
                  <a:srgbClr val="003366"/>
                </a:solidFill>
              </a:rPr>
              <a:t>Speed</a:t>
            </a:r>
            <a:r>
              <a:rPr dirty="0">
                <a:solidFill>
                  <a:srgbClr val="003366"/>
                </a:solidFill>
              </a:rPr>
              <a:t>			</a:t>
            </a:r>
            <a:r>
              <a:rPr dirty="0">
                <a:solidFill>
                  <a:srgbClr val="BF382A"/>
                </a:solidFill>
              </a:rPr>
              <a:t>25–30</a:t>
            </a:r>
            <a:r>
              <a:rPr dirty="0" spc="30">
                <a:solidFill>
                  <a:srgbClr val="BF382A"/>
                </a:solidFill>
              </a:rPr>
              <a:t> </a:t>
            </a:r>
            <a:r>
              <a:rPr dirty="0" spc="-20">
                <a:solidFill>
                  <a:srgbClr val="BF382A"/>
                </a:solidFill>
              </a:rPr>
              <a:t>days</a:t>
            </a:r>
            <a:r>
              <a:rPr dirty="0">
                <a:solidFill>
                  <a:srgbClr val="BF382A"/>
                </a:solidFill>
              </a:rPr>
              <a:t>			</a:t>
            </a:r>
            <a:r>
              <a:rPr dirty="0"/>
              <a:t>7–10</a:t>
            </a:r>
            <a:r>
              <a:rPr dirty="0" spc="25"/>
              <a:t> </a:t>
            </a:r>
            <a:r>
              <a:rPr dirty="0" spc="-20"/>
              <a:t>days</a:t>
            </a:r>
            <a:r>
              <a:rPr dirty="0"/>
              <a:t>			7–10</a:t>
            </a:r>
            <a:r>
              <a:rPr dirty="0" spc="25"/>
              <a:t> </a:t>
            </a:r>
            <a:r>
              <a:rPr dirty="0" spc="-20"/>
              <a:t>days</a:t>
            </a:r>
          </a:p>
          <a:p>
            <a:pPr marL="5715">
              <a:lnSpc>
                <a:spcPct val="100000"/>
              </a:lnSpc>
              <a:spcBef>
                <a:spcPts val="675"/>
              </a:spcBef>
            </a:pPr>
          </a:p>
          <a:p>
            <a:pPr marL="139065">
              <a:lnSpc>
                <a:spcPct val="100000"/>
              </a:lnSpc>
              <a:tabLst>
                <a:tab pos="2874010" algn="l"/>
                <a:tab pos="5316855" algn="l"/>
                <a:tab pos="8225155" algn="l"/>
              </a:tabLst>
            </a:pPr>
            <a:r>
              <a:rPr dirty="0">
                <a:solidFill>
                  <a:srgbClr val="003366"/>
                </a:solidFill>
              </a:rPr>
              <a:t>Academic</a:t>
            </a:r>
            <a:r>
              <a:rPr dirty="0" spc="25">
                <a:solidFill>
                  <a:srgbClr val="003366"/>
                </a:solidFill>
              </a:rPr>
              <a:t> </a:t>
            </a:r>
            <a:r>
              <a:rPr dirty="0">
                <a:solidFill>
                  <a:srgbClr val="003366"/>
                </a:solidFill>
              </a:rPr>
              <a:t>&amp;</a:t>
            </a:r>
            <a:r>
              <a:rPr dirty="0" spc="30">
                <a:solidFill>
                  <a:srgbClr val="003366"/>
                </a:solidFill>
              </a:rPr>
              <a:t> </a:t>
            </a:r>
            <a:r>
              <a:rPr dirty="0">
                <a:solidFill>
                  <a:srgbClr val="003366"/>
                </a:solidFill>
              </a:rPr>
              <a:t>KOL</a:t>
            </a:r>
            <a:r>
              <a:rPr dirty="0" spc="10">
                <a:solidFill>
                  <a:srgbClr val="003366"/>
                </a:solidFill>
              </a:rPr>
              <a:t> </a:t>
            </a:r>
            <a:r>
              <a:rPr dirty="0" spc="-10">
                <a:solidFill>
                  <a:srgbClr val="003366"/>
                </a:solidFill>
              </a:rPr>
              <a:t>Engagement</a:t>
            </a:r>
            <a:r>
              <a:rPr dirty="0">
                <a:solidFill>
                  <a:srgbClr val="003366"/>
                </a:solidFill>
              </a:rPr>
              <a:t>	</a:t>
            </a:r>
            <a:r>
              <a:rPr dirty="0">
                <a:solidFill>
                  <a:srgbClr val="BF382A"/>
                </a:solidFill>
              </a:rPr>
              <a:t>Limited;</a:t>
            </a:r>
            <a:r>
              <a:rPr dirty="0" spc="5">
                <a:solidFill>
                  <a:srgbClr val="BF382A"/>
                </a:solidFill>
              </a:rPr>
              <a:t> </a:t>
            </a:r>
            <a:r>
              <a:rPr dirty="0">
                <a:solidFill>
                  <a:srgbClr val="BF382A"/>
                </a:solidFill>
              </a:rPr>
              <a:t>trust</a:t>
            </a:r>
            <a:r>
              <a:rPr dirty="0" spc="10">
                <a:solidFill>
                  <a:srgbClr val="BF382A"/>
                </a:solidFill>
              </a:rPr>
              <a:t> </a:t>
            </a:r>
            <a:r>
              <a:rPr dirty="0">
                <a:solidFill>
                  <a:srgbClr val="BF382A"/>
                </a:solidFill>
              </a:rPr>
              <a:t>deficit</a:t>
            </a:r>
            <a:r>
              <a:rPr dirty="0" spc="10">
                <a:solidFill>
                  <a:srgbClr val="BF382A"/>
                </a:solidFill>
              </a:rPr>
              <a:t> </a:t>
            </a:r>
            <a:r>
              <a:rPr dirty="0">
                <a:solidFill>
                  <a:srgbClr val="BF382A"/>
                </a:solidFill>
              </a:rPr>
              <a:t>post-</a:t>
            </a:r>
            <a:r>
              <a:rPr dirty="0" spc="-20">
                <a:solidFill>
                  <a:srgbClr val="BF382A"/>
                </a:solidFill>
              </a:rPr>
              <a:t>2024</a:t>
            </a:r>
            <a:r>
              <a:rPr dirty="0">
                <a:solidFill>
                  <a:srgbClr val="BF382A"/>
                </a:solidFill>
              </a:rPr>
              <a:t>	</a:t>
            </a:r>
            <a:r>
              <a:rPr dirty="0"/>
              <a:t>Strong</a:t>
            </a:r>
            <a:r>
              <a:rPr dirty="0" spc="30"/>
              <a:t> </a:t>
            </a:r>
            <a:r>
              <a:rPr dirty="0"/>
              <a:t>—</a:t>
            </a:r>
            <a:r>
              <a:rPr dirty="0" spc="35"/>
              <a:t> </a:t>
            </a:r>
            <a:r>
              <a:rPr dirty="0"/>
              <a:t>structured</a:t>
            </a:r>
            <a:r>
              <a:rPr dirty="0" spc="30"/>
              <a:t> </a:t>
            </a:r>
            <a:r>
              <a:rPr dirty="0"/>
              <a:t>KOL</a:t>
            </a:r>
            <a:r>
              <a:rPr dirty="0" spc="10"/>
              <a:t> </a:t>
            </a:r>
            <a:r>
              <a:rPr dirty="0" spc="-10"/>
              <a:t>programme</a:t>
            </a:r>
            <a:r>
              <a:rPr dirty="0"/>
              <a:t>	Active</a:t>
            </a:r>
            <a:r>
              <a:rPr dirty="0" spc="30"/>
              <a:t> </a:t>
            </a:r>
            <a:r>
              <a:rPr dirty="0"/>
              <a:t>seeding</a:t>
            </a:r>
            <a:r>
              <a:rPr dirty="0" spc="30"/>
              <a:t> </a:t>
            </a:r>
            <a:r>
              <a:rPr dirty="0"/>
              <a:t>+</a:t>
            </a:r>
            <a:r>
              <a:rPr dirty="0" spc="35"/>
              <a:t> </a:t>
            </a:r>
            <a:r>
              <a:rPr dirty="0"/>
              <a:t>evidence</a:t>
            </a:r>
            <a:r>
              <a:rPr dirty="0" spc="30"/>
              <a:t> </a:t>
            </a:r>
            <a:r>
              <a:rPr dirty="0" spc="-10"/>
              <a:t>generation</a:t>
            </a:r>
          </a:p>
        </p:txBody>
      </p:sp>
      <p:sp>
        <p:nvSpPr>
          <p:cNvPr id="25" name="object 25"/>
          <p:cNvSpPr/>
          <p:nvPr/>
        </p:nvSpPr>
        <p:spPr>
          <a:xfrm>
            <a:off x="76199" y="6581775"/>
            <a:ext cx="12058650" cy="9525"/>
          </a:xfrm>
          <a:custGeom>
            <a:avLst/>
            <a:gdLst/>
            <a:ahLst/>
            <a:cxnLst/>
            <a:rect l="l" t="t" r="r" b="b"/>
            <a:pathLst>
              <a:path w="12058650" h="9525">
                <a:moveTo>
                  <a:pt x="12058649" y="9524"/>
                </a:moveTo>
                <a:lnTo>
                  <a:pt x="0" y="9524"/>
                </a:lnTo>
                <a:lnTo>
                  <a:pt x="0" y="0"/>
                </a:lnTo>
                <a:lnTo>
                  <a:pt x="12058649" y="0"/>
                </a:lnTo>
                <a:lnTo>
                  <a:pt x="12058649" y="9524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596899" y="6635750"/>
            <a:ext cx="5104130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Source: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Zimmer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Biomet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India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Primary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Field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Feedback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| ADGcatalyst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Strategic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Consulting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|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2026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|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8B8B8B"/>
                </a:solidFill>
                <a:latin typeface="Arial"/>
                <a:cs typeface="Arial"/>
              </a:rPr>
              <a:t>Confidential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204700" cy="6858000"/>
            <a:chOff x="0" y="0"/>
            <a:chExt cx="12204700" cy="6858000"/>
          </a:xfrm>
        </p:grpSpPr>
        <p:sp>
          <p:nvSpPr>
            <p:cNvPr id="3" name="object 3"/>
            <p:cNvSpPr/>
            <p:nvPr/>
          </p:nvSpPr>
          <p:spPr>
            <a:xfrm>
              <a:off x="76199" y="0"/>
              <a:ext cx="12058650" cy="6858000"/>
            </a:xfrm>
            <a:custGeom>
              <a:avLst/>
              <a:gdLst/>
              <a:ahLst/>
              <a:cxnLst/>
              <a:rect l="l" t="t" r="r" b="b"/>
              <a:pathLst>
                <a:path w="12058650" h="6858000">
                  <a:moveTo>
                    <a:pt x="0" y="6857999"/>
                  </a:moveTo>
                  <a:lnTo>
                    <a:pt x="12058648" y="6857999"/>
                  </a:lnTo>
                  <a:lnTo>
                    <a:pt x="12058648" y="0"/>
                  </a:lnTo>
                  <a:lnTo>
                    <a:pt x="0" y="0"/>
                  </a:lnTo>
                  <a:lnTo>
                    <a:pt x="0" y="685799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204700" cy="6858000"/>
            </a:xfrm>
            <a:custGeom>
              <a:avLst/>
              <a:gdLst/>
              <a:ahLst/>
              <a:cxnLst/>
              <a:rect l="l" t="t" r="r" b="b"/>
              <a:pathLst>
                <a:path w="12204700" h="6858000">
                  <a:moveTo>
                    <a:pt x="76187" y="12"/>
                  </a:moveTo>
                  <a:lnTo>
                    <a:pt x="0" y="12"/>
                  </a:lnTo>
                  <a:lnTo>
                    <a:pt x="0" y="6858000"/>
                  </a:lnTo>
                  <a:lnTo>
                    <a:pt x="76187" y="6858000"/>
                  </a:lnTo>
                  <a:lnTo>
                    <a:pt x="76187" y="12"/>
                  </a:lnTo>
                  <a:close/>
                </a:path>
                <a:path w="12204700" h="6858000">
                  <a:moveTo>
                    <a:pt x="12204179" y="12"/>
                  </a:moveTo>
                  <a:lnTo>
                    <a:pt x="12134837" y="0"/>
                  </a:lnTo>
                  <a:lnTo>
                    <a:pt x="12134837" y="6858000"/>
                  </a:lnTo>
                  <a:lnTo>
                    <a:pt x="12204179" y="6858000"/>
                  </a:lnTo>
                  <a:lnTo>
                    <a:pt x="12204179" y="12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/>
          <p:nvPr/>
        </p:nvSpPr>
        <p:spPr>
          <a:xfrm>
            <a:off x="76199" y="0"/>
            <a:ext cx="12058650" cy="76200"/>
          </a:xfrm>
          <a:custGeom>
            <a:avLst/>
            <a:gdLst/>
            <a:ahLst/>
            <a:cxnLst/>
            <a:rect l="l" t="t" r="r" b="b"/>
            <a:pathLst>
              <a:path w="12058650" h="76200">
                <a:moveTo>
                  <a:pt x="12058649" y="76199"/>
                </a:moveTo>
                <a:lnTo>
                  <a:pt x="0" y="76199"/>
                </a:lnTo>
                <a:lnTo>
                  <a:pt x="0" y="0"/>
                </a:lnTo>
                <a:lnTo>
                  <a:pt x="12058649" y="0"/>
                </a:lnTo>
                <a:lnTo>
                  <a:pt x="12058649" y="76199"/>
                </a:lnTo>
                <a:close/>
              </a:path>
            </a:pathLst>
          </a:custGeom>
          <a:solidFill>
            <a:srgbClr val="F0A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634999" y="996950"/>
            <a:ext cx="27425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75" b="1">
                <a:solidFill>
                  <a:srgbClr val="F0A500"/>
                </a:solidFill>
                <a:latin typeface="Arial"/>
                <a:cs typeface="Arial"/>
              </a:rPr>
              <a:t>RE</a:t>
            </a:r>
            <a:r>
              <a:rPr dirty="0" sz="1200" spc="-18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V</a:t>
            </a:r>
            <a:r>
              <a:rPr dirty="0" sz="1200" spc="-18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F0A500"/>
                </a:solidFill>
                <a:latin typeface="Arial"/>
                <a:cs typeface="Arial"/>
              </a:rPr>
              <a:t>I</a:t>
            </a:r>
            <a:r>
              <a:rPr dirty="0" sz="1200" spc="-18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spc="65" b="1">
                <a:solidFill>
                  <a:srgbClr val="F0A500"/>
                </a:solidFill>
                <a:latin typeface="Arial"/>
                <a:cs typeface="Arial"/>
              </a:rPr>
              <a:t>VAL</a:t>
            </a:r>
            <a:r>
              <a:rPr dirty="0" sz="1200" spc="28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spc="70" b="1">
                <a:solidFill>
                  <a:srgbClr val="F0A500"/>
                </a:solidFill>
                <a:latin typeface="Arial"/>
                <a:cs typeface="Arial"/>
              </a:rPr>
              <a:t>RO</a:t>
            </a:r>
            <a:r>
              <a:rPr dirty="0" sz="1200" spc="-18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spc="95" b="1">
                <a:solidFill>
                  <a:srgbClr val="F0A500"/>
                </a:solidFill>
                <a:latin typeface="Arial"/>
                <a:cs typeface="Arial"/>
              </a:rPr>
              <a:t>ADM</a:t>
            </a:r>
            <a:r>
              <a:rPr dirty="0" sz="1200" spc="-18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spc="75" b="1">
                <a:solidFill>
                  <a:srgbClr val="F0A500"/>
                </a:solidFill>
                <a:latin typeface="Arial"/>
                <a:cs typeface="Arial"/>
              </a:rPr>
              <a:t>AP</a:t>
            </a:r>
            <a:r>
              <a:rPr dirty="0" sz="1200" spc="28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S</a:t>
            </a:r>
            <a:r>
              <a:rPr dirty="0" sz="1200" spc="-18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spc="70" b="1">
                <a:solidFill>
                  <a:srgbClr val="F0A500"/>
                </a:solidFill>
                <a:latin typeface="Arial"/>
                <a:cs typeface="Arial"/>
              </a:rPr>
              <a:t>UM</a:t>
            </a:r>
            <a:r>
              <a:rPr dirty="0" sz="1200" spc="-18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F0A500"/>
                </a:solidFill>
                <a:latin typeface="Arial"/>
                <a:cs typeface="Arial"/>
              </a:rPr>
              <a:t>M</a:t>
            </a:r>
            <a:r>
              <a:rPr dirty="0" sz="1200" spc="-18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spc="60" b="1">
                <a:solidFill>
                  <a:srgbClr val="F0A500"/>
                </a:solidFill>
                <a:latin typeface="Arial"/>
                <a:cs typeface="Arial"/>
              </a:rPr>
              <a:t>ARY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634999" y="1292225"/>
            <a:ext cx="4709160" cy="105600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4054"/>
              </a:lnSpc>
              <a:spcBef>
                <a:spcPts val="100"/>
              </a:spcBef>
            </a:pPr>
            <a:r>
              <a:rPr dirty="0" sz="3450"/>
              <a:t>The</a:t>
            </a:r>
            <a:r>
              <a:rPr dirty="0" sz="3450" spc="-70"/>
              <a:t> </a:t>
            </a:r>
            <a:r>
              <a:rPr dirty="0" sz="3450"/>
              <a:t>Path</a:t>
            </a:r>
            <a:r>
              <a:rPr dirty="0" sz="3450" spc="-65"/>
              <a:t> </a:t>
            </a:r>
            <a:r>
              <a:rPr dirty="0" sz="3450"/>
              <a:t>Forward</a:t>
            </a:r>
            <a:r>
              <a:rPr dirty="0" sz="3450" spc="-65"/>
              <a:t> </a:t>
            </a:r>
            <a:r>
              <a:rPr dirty="0" sz="3450" spc="-50"/>
              <a:t>—</a:t>
            </a:r>
            <a:endParaRPr sz="3450"/>
          </a:p>
          <a:p>
            <a:pPr marL="12700">
              <a:lnSpc>
                <a:spcPts val="4054"/>
              </a:lnSpc>
            </a:pPr>
            <a:r>
              <a:rPr dirty="0" sz="3450"/>
              <a:t>5 Problems, 6</a:t>
            </a:r>
            <a:r>
              <a:rPr dirty="0" sz="3450" spc="-130"/>
              <a:t> </a:t>
            </a:r>
            <a:r>
              <a:rPr dirty="0" sz="3450" spc="-10"/>
              <a:t>Actions,</a:t>
            </a:r>
            <a:endParaRPr sz="3450"/>
          </a:p>
        </p:txBody>
      </p:sp>
      <p:sp>
        <p:nvSpPr>
          <p:cNvPr id="8" name="object 8"/>
          <p:cNvSpPr txBox="1"/>
          <p:nvPr/>
        </p:nvSpPr>
        <p:spPr>
          <a:xfrm>
            <a:off x="634999" y="2301875"/>
            <a:ext cx="1682114" cy="551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450" b="1">
                <a:solidFill>
                  <a:srgbClr val="FFFFFF"/>
                </a:solidFill>
                <a:latin typeface="Arial"/>
                <a:cs typeface="Arial"/>
              </a:rPr>
              <a:t>90 </a:t>
            </a:r>
            <a:r>
              <a:rPr dirty="0" sz="3450" spc="-20" b="1">
                <a:solidFill>
                  <a:srgbClr val="FFFFFF"/>
                </a:solidFill>
                <a:latin typeface="Arial"/>
                <a:cs typeface="Arial"/>
              </a:rPr>
              <a:t>Days</a:t>
            </a:r>
            <a:endParaRPr sz="345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819899" y="1266825"/>
            <a:ext cx="4743450" cy="1495425"/>
            <a:chOff x="6819899" y="1266825"/>
            <a:chExt cx="4743450" cy="1495425"/>
          </a:xfrm>
        </p:grpSpPr>
        <p:sp>
          <p:nvSpPr>
            <p:cNvPr id="16" name="object 16"/>
            <p:cNvSpPr/>
            <p:nvPr/>
          </p:nvSpPr>
          <p:spPr>
            <a:xfrm>
              <a:off x="6819899" y="1266825"/>
              <a:ext cx="4743450" cy="1495425"/>
            </a:xfrm>
            <a:custGeom>
              <a:avLst/>
              <a:gdLst/>
              <a:ahLst/>
              <a:cxnLst/>
              <a:rect l="l" t="t" r="r" b="b"/>
              <a:pathLst>
                <a:path w="4743450" h="1495425">
                  <a:moveTo>
                    <a:pt x="4743449" y="1495424"/>
                  </a:moveTo>
                  <a:lnTo>
                    <a:pt x="0" y="1495424"/>
                  </a:lnTo>
                  <a:lnTo>
                    <a:pt x="0" y="0"/>
                  </a:lnTo>
                  <a:lnTo>
                    <a:pt x="4743449" y="0"/>
                  </a:lnTo>
                  <a:lnTo>
                    <a:pt x="4743449" y="1495424"/>
                  </a:lnTo>
                  <a:close/>
                </a:path>
              </a:pathLst>
            </a:custGeom>
            <a:solidFill>
              <a:srgbClr val="FFFFFF">
                <a:alpha val="783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6819887" y="1266837"/>
              <a:ext cx="4743450" cy="1495425"/>
            </a:xfrm>
            <a:custGeom>
              <a:avLst/>
              <a:gdLst/>
              <a:ahLst/>
              <a:cxnLst/>
              <a:rect l="l" t="t" r="r" b="b"/>
              <a:pathLst>
                <a:path w="4743450" h="1495425">
                  <a:moveTo>
                    <a:pt x="4743450" y="0"/>
                  </a:moveTo>
                  <a:lnTo>
                    <a:pt x="4733925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4733925" y="9525"/>
                  </a:lnTo>
                  <a:lnTo>
                    <a:pt x="4733925" y="1485900"/>
                  </a:lnTo>
                  <a:lnTo>
                    <a:pt x="0" y="1485900"/>
                  </a:lnTo>
                  <a:lnTo>
                    <a:pt x="0" y="1495425"/>
                  </a:lnTo>
                  <a:lnTo>
                    <a:pt x="4733925" y="1495425"/>
                  </a:lnTo>
                  <a:lnTo>
                    <a:pt x="4743450" y="1495425"/>
                  </a:lnTo>
                  <a:lnTo>
                    <a:pt x="4743450" y="1485900"/>
                  </a:lnTo>
                  <a:lnTo>
                    <a:pt x="4743450" y="9525"/>
                  </a:lnTo>
                  <a:lnTo>
                    <a:pt x="4743450" y="0"/>
                  </a:lnTo>
                  <a:close/>
                </a:path>
              </a:pathLst>
            </a:custGeom>
            <a:solidFill>
              <a:srgbClr val="FFFFFF">
                <a:alpha val="148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6819899" y="1266825"/>
              <a:ext cx="47625" cy="1495425"/>
            </a:xfrm>
            <a:custGeom>
              <a:avLst/>
              <a:gdLst/>
              <a:ahLst/>
              <a:cxnLst/>
              <a:rect l="l" t="t" r="r" b="b"/>
              <a:pathLst>
                <a:path w="47625" h="1495425">
                  <a:moveTo>
                    <a:pt x="0" y="1495424"/>
                  </a:moveTo>
                  <a:lnTo>
                    <a:pt x="0" y="0"/>
                  </a:lnTo>
                  <a:lnTo>
                    <a:pt x="47624" y="9524"/>
                  </a:lnTo>
                  <a:lnTo>
                    <a:pt x="47624" y="1485899"/>
                  </a:lnTo>
                  <a:lnTo>
                    <a:pt x="0" y="1495424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6867524" y="1317705"/>
            <a:ext cx="4686300" cy="1249680"/>
          </a:xfrm>
          <a:prstGeom prst="rect">
            <a:avLst/>
          </a:prstGeom>
        </p:spPr>
        <p:txBody>
          <a:bodyPr wrap="square" lIns="0" tIns="92075" rIns="0" bIns="0" rtlCol="0" vert="horz">
            <a:spAutoFit/>
          </a:bodyPr>
          <a:lstStyle/>
          <a:p>
            <a:pPr marL="173990">
              <a:lnSpc>
                <a:spcPct val="100000"/>
              </a:lnSpc>
              <a:spcBef>
                <a:spcPts val="725"/>
              </a:spcBef>
            </a:pP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The Non-Negotiable First </a:t>
            </a:r>
            <a:r>
              <a:rPr dirty="0" sz="1350" spc="-20" b="1">
                <a:solidFill>
                  <a:srgbClr val="F0A500"/>
                </a:solidFill>
                <a:latin typeface="Arial"/>
                <a:cs typeface="Arial"/>
              </a:rPr>
              <a:t>Step</a:t>
            </a:r>
            <a:endParaRPr sz="1350">
              <a:latin typeface="Arial"/>
              <a:cs typeface="Arial"/>
            </a:endParaRPr>
          </a:p>
          <a:p>
            <a:pPr marL="173990" marR="310515">
              <a:lnSpc>
                <a:spcPct val="125000"/>
              </a:lnSpc>
              <a:spcBef>
                <a:spcPts val="195"/>
              </a:spcBef>
            </a:pPr>
            <a:r>
              <a:rPr dirty="0" sz="1200">
                <a:solidFill>
                  <a:srgbClr val="FEFEFE"/>
                </a:solidFill>
                <a:latin typeface="Arial"/>
                <a:cs typeface="Arial"/>
              </a:rPr>
              <a:t>Merging ROSA</a:t>
            </a:r>
            <a:r>
              <a:rPr dirty="0" sz="1200" spc="-7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FEFEFE"/>
                </a:solidFill>
                <a:latin typeface="Arial"/>
                <a:cs typeface="Arial"/>
              </a:rPr>
              <a:t>and Recon revenue targets is the single </a:t>
            </a:r>
            <a:r>
              <a:rPr dirty="0" sz="1200" spc="-10">
                <a:solidFill>
                  <a:srgbClr val="FEFEFE"/>
                </a:solidFill>
                <a:latin typeface="Arial"/>
                <a:cs typeface="Arial"/>
              </a:rPr>
              <a:t>action </a:t>
            </a:r>
            <a:r>
              <a:rPr dirty="0" sz="1200">
                <a:solidFill>
                  <a:srgbClr val="FEFEFE"/>
                </a:solidFill>
                <a:latin typeface="Arial"/>
                <a:cs typeface="Arial"/>
              </a:rPr>
              <a:t>that</a:t>
            </a:r>
            <a:r>
              <a:rPr dirty="0" sz="1200" spc="-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FEFEFE"/>
                </a:solidFill>
                <a:latin typeface="Arial"/>
                <a:cs typeface="Arial"/>
              </a:rPr>
              <a:t>unlocks every</a:t>
            </a:r>
            <a:r>
              <a:rPr dirty="0" sz="1200" spc="-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FEFEFE"/>
                </a:solidFill>
                <a:latin typeface="Arial"/>
                <a:cs typeface="Arial"/>
              </a:rPr>
              <a:t>other fix. Without</a:t>
            </a:r>
            <a:r>
              <a:rPr dirty="0" sz="1200" spc="-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FEFEFE"/>
                </a:solidFill>
                <a:latin typeface="Arial"/>
                <a:cs typeface="Arial"/>
              </a:rPr>
              <a:t>structural alignment,</a:t>
            </a:r>
            <a:r>
              <a:rPr dirty="0" sz="1200" spc="-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FEFEFE"/>
                </a:solidFill>
                <a:latin typeface="Arial"/>
                <a:cs typeface="Arial"/>
              </a:rPr>
              <a:t>no </a:t>
            </a:r>
            <a:r>
              <a:rPr dirty="0" sz="1200">
                <a:solidFill>
                  <a:srgbClr val="FEFEFE"/>
                </a:solidFill>
                <a:latin typeface="Arial"/>
                <a:cs typeface="Arial"/>
              </a:rPr>
              <a:t>service investment, no CSR hire, and no demo unit will </a:t>
            </a:r>
            <a:r>
              <a:rPr dirty="0" sz="1200" spc="-10">
                <a:solidFill>
                  <a:srgbClr val="FEFEFE"/>
                </a:solidFill>
                <a:latin typeface="Arial"/>
                <a:cs typeface="Arial"/>
              </a:rPr>
              <a:t>deliver </a:t>
            </a:r>
            <a:r>
              <a:rPr dirty="0" sz="1200">
                <a:solidFill>
                  <a:srgbClr val="FEFEFE"/>
                </a:solidFill>
                <a:latin typeface="Arial"/>
                <a:cs typeface="Arial"/>
              </a:rPr>
              <a:t>sustained </a:t>
            </a:r>
            <a:r>
              <a:rPr dirty="0" sz="1200" spc="-10">
                <a:solidFill>
                  <a:srgbClr val="FEFEFE"/>
                </a:solidFill>
                <a:latin typeface="Arial"/>
                <a:cs typeface="Arial"/>
              </a:rPr>
              <a:t>results.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47699" y="3048000"/>
            <a:ext cx="762000" cy="38100"/>
          </a:xfrm>
          <a:custGeom>
            <a:avLst/>
            <a:gdLst/>
            <a:ahLst/>
            <a:cxnLst/>
            <a:rect l="l" t="t" r="r" b="b"/>
            <a:pathLst>
              <a:path w="762000" h="38100">
                <a:moveTo>
                  <a:pt x="761999" y="38099"/>
                </a:moveTo>
                <a:lnTo>
                  <a:pt x="0" y="38099"/>
                </a:lnTo>
                <a:lnTo>
                  <a:pt x="0" y="0"/>
                </a:lnTo>
                <a:lnTo>
                  <a:pt x="761999" y="0"/>
                </a:lnTo>
                <a:lnTo>
                  <a:pt x="761999" y="38099"/>
                </a:lnTo>
                <a:close/>
              </a:path>
            </a:pathLst>
          </a:custGeom>
          <a:solidFill>
            <a:srgbClr val="F0A5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7699" y="3352800"/>
            <a:ext cx="95250" cy="9524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7699" y="4000500"/>
            <a:ext cx="95250" cy="9524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7699" y="4648200"/>
            <a:ext cx="95250" cy="9524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7699" y="5295900"/>
            <a:ext cx="95250" cy="95249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844550" y="3241040"/>
            <a:ext cx="5371465" cy="24828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18745">
              <a:lnSpc>
                <a:spcPct val="125000"/>
              </a:lnSpc>
              <a:spcBef>
                <a:spcPts val="100"/>
              </a:spcBef>
            </a:pPr>
            <a:r>
              <a:rPr dirty="0" sz="1350" b="1">
                <a:solidFill>
                  <a:srgbClr val="FEFEFE"/>
                </a:solidFill>
                <a:latin typeface="Arial"/>
                <a:cs typeface="Arial"/>
              </a:rPr>
              <a:t>Week</a:t>
            </a:r>
            <a:r>
              <a:rPr dirty="0" sz="1350" spc="-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EFEFE"/>
                </a:solidFill>
                <a:latin typeface="Arial"/>
                <a:cs typeface="Arial"/>
              </a:rPr>
              <a:t>1:</a:t>
            </a:r>
            <a:r>
              <a:rPr dirty="0" sz="1350" spc="-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350">
                <a:solidFill>
                  <a:srgbClr val="FEFEFE"/>
                </a:solidFill>
                <a:latin typeface="Arial"/>
                <a:cs typeface="Arial"/>
              </a:rPr>
              <a:t>Merge</a:t>
            </a:r>
            <a:r>
              <a:rPr dirty="0" sz="1350" spc="-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350">
                <a:solidFill>
                  <a:srgbClr val="FEFEFE"/>
                </a:solidFill>
                <a:latin typeface="Arial"/>
                <a:cs typeface="Arial"/>
              </a:rPr>
              <a:t>P&amp;L</a:t>
            </a:r>
            <a:r>
              <a:rPr dirty="0" sz="1350" spc="-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350">
                <a:solidFill>
                  <a:srgbClr val="FEFEFE"/>
                </a:solidFill>
                <a:latin typeface="Arial"/>
                <a:cs typeface="Arial"/>
              </a:rPr>
              <a:t>targets,</a:t>
            </a:r>
            <a:r>
              <a:rPr dirty="0" sz="1350" spc="-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350">
                <a:solidFill>
                  <a:srgbClr val="FEFEFE"/>
                </a:solidFill>
                <a:latin typeface="Arial"/>
                <a:cs typeface="Arial"/>
              </a:rPr>
              <a:t>appoint</a:t>
            </a:r>
            <a:r>
              <a:rPr dirty="0" sz="1350" spc="-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350">
                <a:solidFill>
                  <a:srgbClr val="FEFEFE"/>
                </a:solidFill>
                <a:latin typeface="Arial"/>
                <a:cs typeface="Arial"/>
              </a:rPr>
              <a:t>ROSA</a:t>
            </a:r>
            <a:r>
              <a:rPr dirty="0" sz="1350" spc="-7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350">
                <a:solidFill>
                  <a:srgbClr val="FEFEFE"/>
                </a:solidFill>
                <a:latin typeface="Arial"/>
                <a:cs typeface="Arial"/>
              </a:rPr>
              <a:t>Champions,</a:t>
            </a:r>
            <a:r>
              <a:rPr dirty="0" sz="1350" spc="-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350">
                <a:solidFill>
                  <a:srgbClr val="FEFEFE"/>
                </a:solidFill>
                <a:latin typeface="Arial"/>
                <a:cs typeface="Arial"/>
              </a:rPr>
              <a:t>resolve</a:t>
            </a:r>
            <a:r>
              <a:rPr dirty="0" sz="1350" spc="-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350" spc="-25">
                <a:solidFill>
                  <a:srgbClr val="FEFEFE"/>
                </a:solidFill>
                <a:latin typeface="Arial"/>
                <a:cs typeface="Arial"/>
              </a:rPr>
              <a:t>Max </a:t>
            </a:r>
            <a:r>
              <a:rPr dirty="0" sz="1350">
                <a:solidFill>
                  <a:srgbClr val="FEFEFE"/>
                </a:solidFill>
                <a:latin typeface="Arial"/>
                <a:cs typeface="Arial"/>
              </a:rPr>
              <a:t>breakdown, begin joint </a:t>
            </a:r>
            <a:r>
              <a:rPr dirty="0" sz="1350" spc="-10">
                <a:solidFill>
                  <a:srgbClr val="FEFEFE"/>
                </a:solidFill>
                <a:latin typeface="Arial"/>
                <a:cs typeface="Arial"/>
              </a:rPr>
              <a:t>reviews</a:t>
            </a:r>
            <a:endParaRPr sz="135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1050"/>
              </a:spcBef>
            </a:pPr>
            <a:r>
              <a:rPr dirty="0" sz="1350" b="1">
                <a:solidFill>
                  <a:srgbClr val="FEFEFE"/>
                </a:solidFill>
                <a:latin typeface="Arial"/>
                <a:cs typeface="Arial"/>
              </a:rPr>
              <a:t>Day 30: </a:t>
            </a:r>
            <a:r>
              <a:rPr dirty="0" sz="1350">
                <a:solidFill>
                  <a:srgbClr val="FEFEFE"/>
                </a:solidFill>
                <a:latin typeface="Arial"/>
                <a:cs typeface="Arial"/>
              </a:rPr>
              <a:t>New CSRs hired, price bracket authority active, territory </a:t>
            </a:r>
            <a:r>
              <a:rPr dirty="0" sz="1350" spc="-20">
                <a:solidFill>
                  <a:srgbClr val="FEFEFE"/>
                </a:solidFill>
                <a:latin typeface="Arial"/>
                <a:cs typeface="Arial"/>
              </a:rPr>
              <a:t>maps </a:t>
            </a:r>
            <a:r>
              <a:rPr dirty="0" sz="1350">
                <a:solidFill>
                  <a:srgbClr val="FEFEFE"/>
                </a:solidFill>
                <a:latin typeface="Arial"/>
                <a:cs typeface="Arial"/>
              </a:rPr>
              <a:t>finalised, service SLA</a:t>
            </a:r>
            <a:r>
              <a:rPr dirty="0" sz="1350" spc="-7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350" spc="-10">
                <a:solidFill>
                  <a:srgbClr val="FEFEFE"/>
                </a:solidFill>
                <a:latin typeface="Arial"/>
                <a:cs typeface="Arial"/>
              </a:rPr>
              <a:t>published</a:t>
            </a:r>
            <a:endParaRPr sz="1350">
              <a:latin typeface="Arial"/>
              <a:cs typeface="Arial"/>
            </a:endParaRPr>
          </a:p>
          <a:p>
            <a:pPr marL="12700" marR="155575">
              <a:lnSpc>
                <a:spcPct val="125000"/>
              </a:lnSpc>
              <a:spcBef>
                <a:spcPts val="1050"/>
              </a:spcBef>
            </a:pPr>
            <a:r>
              <a:rPr dirty="0" sz="1350" b="1">
                <a:solidFill>
                  <a:srgbClr val="FEFEFE"/>
                </a:solidFill>
                <a:latin typeface="Arial"/>
                <a:cs typeface="Arial"/>
              </a:rPr>
              <a:t>Day 60: </a:t>
            </a:r>
            <a:r>
              <a:rPr dirty="0" sz="1350">
                <a:solidFill>
                  <a:srgbClr val="FEFEFE"/>
                </a:solidFill>
                <a:latin typeface="Arial"/>
                <a:cs typeface="Arial"/>
              </a:rPr>
              <a:t>Regional demo units deployed, budgets allocated, </a:t>
            </a:r>
            <a:r>
              <a:rPr dirty="0" sz="1350" spc="-10">
                <a:solidFill>
                  <a:srgbClr val="FEFEFE"/>
                </a:solidFill>
                <a:latin typeface="Arial"/>
                <a:cs typeface="Arial"/>
              </a:rPr>
              <a:t>inventory </a:t>
            </a:r>
            <a:r>
              <a:rPr dirty="0" sz="1350">
                <a:solidFill>
                  <a:srgbClr val="FEFEFE"/>
                </a:solidFill>
                <a:latin typeface="Arial"/>
                <a:cs typeface="Arial"/>
              </a:rPr>
              <a:t>cycle </a:t>
            </a:r>
            <a:r>
              <a:rPr dirty="0" sz="1350" spc="-10">
                <a:solidFill>
                  <a:srgbClr val="FEFEFE"/>
                </a:solidFill>
                <a:latin typeface="Arial"/>
                <a:cs typeface="Arial"/>
              </a:rPr>
              <a:t>corrected</a:t>
            </a:r>
            <a:endParaRPr sz="1350">
              <a:latin typeface="Arial"/>
              <a:cs typeface="Arial"/>
            </a:endParaRPr>
          </a:p>
          <a:p>
            <a:pPr marL="12700" marR="537845">
              <a:lnSpc>
                <a:spcPct val="125000"/>
              </a:lnSpc>
              <a:spcBef>
                <a:spcPts val="1050"/>
              </a:spcBef>
            </a:pPr>
            <a:r>
              <a:rPr dirty="0" sz="1350" b="1">
                <a:solidFill>
                  <a:srgbClr val="FEFEFE"/>
                </a:solidFill>
                <a:latin typeface="Arial"/>
                <a:cs typeface="Arial"/>
              </a:rPr>
              <a:t>Day</a:t>
            </a:r>
            <a:r>
              <a:rPr dirty="0" sz="1350" spc="-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EFEFE"/>
                </a:solidFill>
                <a:latin typeface="Arial"/>
                <a:cs typeface="Arial"/>
              </a:rPr>
              <a:t>90:</a:t>
            </a:r>
            <a:r>
              <a:rPr dirty="0" sz="1350" spc="-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350">
                <a:solidFill>
                  <a:srgbClr val="FEFEFE"/>
                </a:solidFill>
                <a:latin typeface="Arial"/>
                <a:cs typeface="Arial"/>
              </a:rPr>
              <a:t>KOL</a:t>
            </a:r>
            <a:r>
              <a:rPr dirty="0" sz="1350" spc="-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350">
                <a:solidFill>
                  <a:srgbClr val="FEFEFE"/>
                </a:solidFill>
                <a:latin typeface="Arial"/>
                <a:cs typeface="Arial"/>
              </a:rPr>
              <a:t>programme</a:t>
            </a:r>
            <a:r>
              <a:rPr dirty="0" sz="1350" spc="-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350">
                <a:solidFill>
                  <a:srgbClr val="FEFEFE"/>
                </a:solidFill>
                <a:latin typeface="Arial"/>
                <a:cs typeface="Arial"/>
              </a:rPr>
              <a:t>active, bundle</a:t>
            </a:r>
            <a:r>
              <a:rPr dirty="0" sz="1350" spc="-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350">
                <a:solidFill>
                  <a:srgbClr val="FEFEFE"/>
                </a:solidFill>
                <a:latin typeface="Arial"/>
                <a:cs typeface="Arial"/>
              </a:rPr>
              <a:t>offer live,</a:t>
            </a:r>
            <a:r>
              <a:rPr dirty="0" sz="1350" spc="-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350">
                <a:solidFill>
                  <a:srgbClr val="FEFEFE"/>
                </a:solidFill>
                <a:latin typeface="Arial"/>
                <a:cs typeface="Arial"/>
              </a:rPr>
              <a:t>seeding </a:t>
            </a:r>
            <a:r>
              <a:rPr dirty="0" sz="1350" spc="-10">
                <a:solidFill>
                  <a:srgbClr val="FEFEFE"/>
                </a:solidFill>
                <a:latin typeface="Arial"/>
                <a:cs typeface="Arial"/>
              </a:rPr>
              <a:t>sites </a:t>
            </a:r>
            <a:r>
              <a:rPr dirty="0" sz="1350">
                <a:solidFill>
                  <a:srgbClr val="FEFEFE"/>
                </a:solidFill>
                <a:latin typeface="Arial"/>
                <a:cs typeface="Arial"/>
              </a:rPr>
              <a:t>identified, academic trust </a:t>
            </a:r>
            <a:r>
              <a:rPr dirty="0" sz="1350" spc="-10">
                <a:solidFill>
                  <a:srgbClr val="FEFEFE"/>
                </a:solidFill>
                <a:latin typeface="Arial"/>
                <a:cs typeface="Arial"/>
              </a:rPr>
              <a:t>rebuilding</a:t>
            </a:r>
            <a:endParaRPr sz="135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6819899" y="2914650"/>
            <a:ext cx="4743450" cy="1495425"/>
            <a:chOff x="6819899" y="2914650"/>
            <a:chExt cx="4743450" cy="1495425"/>
          </a:xfrm>
        </p:grpSpPr>
        <p:sp>
          <p:nvSpPr>
            <p:cNvPr id="21" name="object 21"/>
            <p:cNvSpPr/>
            <p:nvPr/>
          </p:nvSpPr>
          <p:spPr>
            <a:xfrm>
              <a:off x="6819899" y="2914650"/>
              <a:ext cx="4743450" cy="1495425"/>
            </a:xfrm>
            <a:custGeom>
              <a:avLst/>
              <a:gdLst/>
              <a:ahLst/>
              <a:cxnLst/>
              <a:rect l="l" t="t" r="r" b="b"/>
              <a:pathLst>
                <a:path w="4743450" h="1495425">
                  <a:moveTo>
                    <a:pt x="4743449" y="1495424"/>
                  </a:moveTo>
                  <a:lnTo>
                    <a:pt x="0" y="1495424"/>
                  </a:lnTo>
                  <a:lnTo>
                    <a:pt x="0" y="0"/>
                  </a:lnTo>
                  <a:lnTo>
                    <a:pt x="4743449" y="0"/>
                  </a:lnTo>
                  <a:lnTo>
                    <a:pt x="4743449" y="1495424"/>
                  </a:lnTo>
                  <a:close/>
                </a:path>
              </a:pathLst>
            </a:custGeom>
            <a:solidFill>
              <a:srgbClr val="FFFFFF">
                <a:alpha val="783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6819887" y="2914662"/>
              <a:ext cx="4743450" cy="1495425"/>
            </a:xfrm>
            <a:custGeom>
              <a:avLst/>
              <a:gdLst/>
              <a:ahLst/>
              <a:cxnLst/>
              <a:rect l="l" t="t" r="r" b="b"/>
              <a:pathLst>
                <a:path w="4743450" h="1495425">
                  <a:moveTo>
                    <a:pt x="4743450" y="0"/>
                  </a:moveTo>
                  <a:lnTo>
                    <a:pt x="4733925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4733925" y="9525"/>
                  </a:lnTo>
                  <a:lnTo>
                    <a:pt x="4733925" y="1485900"/>
                  </a:lnTo>
                  <a:lnTo>
                    <a:pt x="0" y="1485900"/>
                  </a:lnTo>
                  <a:lnTo>
                    <a:pt x="0" y="1495425"/>
                  </a:lnTo>
                  <a:lnTo>
                    <a:pt x="4733925" y="1495425"/>
                  </a:lnTo>
                  <a:lnTo>
                    <a:pt x="4743450" y="1495425"/>
                  </a:lnTo>
                  <a:lnTo>
                    <a:pt x="4743450" y="1485900"/>
                  </a:lnTo>
                  <a:lnTo>
                    <a:pt x="4743450" y="9525"/>
                  </a:lnTo>
                  <a:lnTo>
                    <a:pt x="4743450" y="0"/>
                  </a:lnTo>
                  <a:close/>
                </a:path>
              </a:pathLst>
            </a:custGeom>
            <a:solidFill>
              <a:srgbClr val="FFFFFF">
                <a:alpha val="148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6819899" y="2914650"/>
              <a:ext cx="47625" cy="1495425"/>
            </a:xfrm>
            <a:custGeom>
              <a:avLst/>
              <a:gdLst/>
              <a:ahLst/>
              <a:cxnLst/>
              <a:rect l="l" t="t" r="r" b="b"/>
              <a:pathLst>
                <a:path w="47625" h="1495425">
                  <a:moveTo>
                    <a:pt x="0" y="1495424"/>
                  </a:moveTo>
                  <a:lnTo>
                    <a:pt x="0" y="0"/>
                  </a:lnTo>
                  <a:lnTo>
                    <a:pt x="47624" y="9524"/>
                  </a:lnTo>
                  <a:lnTo>
                    <a:pt x="47624" y="1485899"/>
                  </a:lnTo>
                  <a:lnTo>
                    <a:pt x="0" y="1495424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6867524" y="2965530"/>
            <a:ext cx="4686300" cy="1249680"/>
          </a:xfrm>
          <a:prstGeom prst="rect">
            <a:avLst/>
          </a:prstGeom>
        </p:spPr>
        <p:txBody>
          <a:bodyPr wrap="square" lIns="0" tIns="92075" rIns="0" bIns="0" rtlCol="0" vert="horz">
            <a:spAutoFit/>
          </a:bodyPr>
          <a:lstStyle/>
          <a:p>
            <a:pPr marL="173990">
              <a:lnSpc>
                <a:spcPct val="100000"/>
              </a:lnSpc>
              <a:spcBef>
                <a:spcPts val="725"/>
              </a:spcBef>
            </a:pP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Credit</a:t>
            </a:r>
            <a:r>
              <a:rPr dirty="0" sz="1350" spc="-2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Must</a:t>
            </a:r>
            <a:r>
              <a:rPr dirty="0" sz="1350" spc="-2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Follow</a:t>
            </a:r>
            <a:r>
              <a:rPr dirty="0" sz="1350" spc="-2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spc="-10" b="1">
                <a:solidFill>
                  <a:srgbClr val="F0A500"/>
                </a:solidFill>
                <a:latin typeface="Arial"/>
                <a:cs typeface="Arial"/>
              </a:rPr>
              <a:t>Effort</a:t>
            </a:r>
            <a:endParaRPr sz="1350">
              <a:latin typeface="Arial"/>
              <a:cs typeface="Arial"/>
            </a:endParaRPr>
          </a:p>
          <a:p>
            <a:pPr marL="173990" marR="408940">
              <a:lnSpc>
                <a:spcPct val="125000"/>
              </a:lnSpc>
              <a:spcBef>
                <a:spcPts val="195"/>
              </a:spcBef>
            </a:pPr>
            <a:r>
              <a:rPr dirty="0" sz="1200">
                <a:solidFill>
                  <a:srgbClr val="FEFEFE"/>
                </a:solidFill>
                <a:latin typeface="Arial"/>
                <a:cs typeface="Arial"/>
              </a:rPr>
              <a:t>Field explicitly flagged the credit attribution question as </a:t>
            </a:r>
            <a:r>
              <a:rPr dirty="0" sz="1200" spc="-10">
                <a:solidFill>
                  <a:srgbClr val="FEFEFE"/>
                </a:solidFill>
                <a:latin typeface="Arial"/>
                <a:cs typeface="Arial"/>
              </a:rPr>
              <a:t>"very </a:t>
            </a:r>
            <a:r>
              <a:rPr dirty="0" sz="1200">
                <a:solidFill>
                  <a:srgbClr val="FEFEFE"/>
                </a:solidFill>
                <a:latin typeface="Arial"/>
                <a:cs typeface="Arial"/>
              </a:rPr>
              <a:t>critical."</a:t>
            </a:r>
            <a:r>
              <a:rPr dirty="0" sz="1200" spc="-2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FEFEFE"/>
                </a:solidFill>
                <a:latin typeface="Arial"/>
                <a:cs typeface="Arial"/>
              </a:rPr>
              <a:t>The team that supports the deal must share </a:t>
            </a:r>
            <a:r>
              <a:rPr dirty="0" sz="1200" spc="-25">
                <a:solidFill>
                  <a:srgbClr val="FEFEFE"/>
                </a:solidFill>
                <a:latin typeface="Arial"/>
                <a:cs typeface="Arial"/>
              </a:rPr>
              <a:t>the </a:t>
            </a:r>
            <a:r>
              <a:rPr dirty="0" sz="1200">
                <a:solidFill>
                  <a:srgbClr val="FEFEFE"/>
                </a:solidFill>
                <a:latin typeface="Arial"/>
                <a:cs typeface="Arial"/>
              </a:rPr>
              <a:t>incentive.</a:t>
            </a:r>
            <a:r>
              <a:rPr dirty="0" sz="1200" spc="-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FEFEFE"/>
                </a:solidFill>
                <a:latin typeface="Arial"/>
                <a:cs typeface="Arial"/>
              </a:rPr>
              <a:t>Without</a:t>
            </a:r>
            <a:r>
              <a:rPr dirty="0" sz="1200" spc="-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FEFEFE"/>
                </a:solidFill>
                <a:latin typeface="Arial"/>
                <a:cs typeface="Arial"/>
              </a:rPr>
              <a:t>this,</a:t>
            </a:r>
            <a:r>
              <a:rPr dirty="0" sz="1200" spc="-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FEFEFE"/>
                </a:solidFill>
                <a:latin typeface="Arial"/>
                <a:cs typeface="Arial"/>
              </a:rPr>
              <a:t>the</a:t>
            </a:r>
            <a:r>
              <a:rPr dirty="0" sz="1200" spc="-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FEFEFE"/>
                </a:solidFill>
                <a:latin typeface="Arial"/>
                <a:cs typeface="Arial"/>
              </a:rPr>
              <a:t>"One</a:t>
            </a:r>
            <a:r>
              <a:rPr dirty="0" sz="1200" spc="-3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FEFEFE"/>
                </a:solidFill>
                <a:latin typeface="Arial"/>
                <a:cs typeface="Arial"/>
              </a:rPr>
              <a:t>Team"</a:t>
            </a:r>
            <a:r>
              <a:rPr dirty="0" sz="1200" spc="-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FEFEFE"/>
                </a:solidFill>
                <a:latin typeface="Arial"/>
                <a:cs typeface="Arial"/>
              </a:rPr>
              <a:t>culture is</a:t>
            </a:r>
            <a:r>
              <a:rPr dirty="0" sz="1200" spc="-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FEFEFE"/>
                </a:solidFill>
                <a:latin typeface="Arial"/>
                <a:cs typeface="Arial"/>
              </a:rPr>
              <a:t>a</a:t>
            </a:r>
            <a:r>
              <a:rPr dirty="0" sz="1200" spc="-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FEFEFE"/>
                </a:solidFill>
                <a:latin typeface="Arial"/>
                <a:cs typeface="Arial"/>
              </a:rPr>
              <a:t>slogan</a:t>
            </a:r>
            <a:r>
              <a:rPr dirty="0" sz="1200" spc="-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00" spc="-50">
                <a:solidFill>
                  <a:srgbClr val="FEFEFE"/>
                </a:solidFill>
                <a:latin typeface="Arial"/>
                <a:cs typeface="Arial"/>
              </a:rPr>
              <a:t>— </a:t>
            </a:r>
            <a:r>
              <a:rPr dirty="0" sz="1200">
                <a:solidFill>
                  <a:srgbClr val="FEFEFE"/>
                </a:solidFill>
                <a:latin typeface="Arial"/>
                <a:cs typeface="Arial"/>
              </a:rPr>
              <a:t>not a </a:t>
            </a:r>
            <a:r>
              <a:rPr dirty="0" sz="1200" spc="-10">
                <a:solidFill>
                  <a:srgbClr val="FEFEFE"/>
                </a:solidFill>
                <a:latin typeface="Arial"/>
                <a:cs typeface="Arial"/>
              </a:rPr>
              <a:t>reality.</a:t>
            </a:r>
            <a:endParaRPr sz="12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819899" y="4562475"/>
            <a:ext cx="4743450" cy="1104900"/>
          </a:xfrm>
          <a:prstGeom prst="rect">
            <a:avLst/>
          </a:prstGeom>
          <a:solidFill>
            <a:srgbClr val="F0A500"/>
          </a:solidFill>
        </p:spPr>
        <p:txBody>
          <a:bodyPr wrap="square" lIns="0" tIns="133350" rIns="0" bIns="0" rtlCol="0" vert="horz">
            <a:spAutoFit/>
          </a:bodyPr>
          <a:lstStyle/>
          <a:p>
            <a:pPr algn="just" marL="193040">
              <a:lnSpc>
                <a:spcPct val="100000"/>
              </a:lnSpc>
              <a:spcBef>
                <a:spcPts val="1050"/>
              </a:spcBef>
            </a:pPr>
            <a:r>
              <a:rPr dirty="0" sz="1650" b="1">
                <a:solidFill>
                  <a:srgbClr val="003366"/>
                </a:solidFill>
                <a:latin typeface="Arial"/>
                <a:cs typeface="Arial"/>
              </a:rPr>
              <a:t>Decision Required — Country </a:t>
            </a:r>
            <a:r>
              <a:rPr dirty="0" sz="1650" spc="-20" b="1">
                <a:solidFill>
                  <a:srgbClr val="003366"/>
                </a:solidFill>
                <a:latin typeface="Arial"/>
                <a:cs typeface="Arial"/>
              </a:rPr>
              <a:t>Head</a:t>
            </a:r>
            <a:endParaRPr sz="1650">
              <a:latin typeface="Arial"/>
              <a:cs typeface="Arial"/>
            </a:endParaRPr>
          </a:p>
          <a:p>
            <a:pPr algn="just" marL="193040" marR="385445">
              <a:lnSpc>
                <a:spcPts val="1350"/>
              </a:lnSpc>
              <a:spcBef>
                <a:spcPts val="315"/>
              </a:spcBef>
            </a:pPr>
            <a:r>
              <a:rPr dirty="0" sz="1200">
                <a:solidFill>
                  <a:srgbClr val="003366"/>
                </a:solidFill>
                <a:latin typeface="Arial"/>
                <a:cs typeface="Arial"/>
              </a:rPr>
              <a:t>Three decisions this week: (1) Merge P&amp;L, (2)</a:t>
            </a:r>
            <a:r>
              <a:rPr dirty="0" sz="1200" spc="-7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3366"/>
                </a:solidFill>
                <a:latin typeface="Arial"/>
                <a:cs typeface="Arial"/>
              </a:rPr>
              <a:t>Appoint </a:t>
            </a:r>
            <a:r>
              <a:rPr dirty="0" sz="1200" spc="-20">
                <a:solidFill>
                  <a:srgbClr val="003366"/>
                </a:solidFill>
                <a:latin typeface="Arial"/>
                <a:cs typeface="Arial"/>
              </a:rPr>
              <a:t>ROSA </a:t>
            </a:r>
            <a:r>
              <a:rPr dirty="0" sz="1200">
                <a:solidFill>
                  <a:srgbClr val="003366"/>
                </a:solidFill>
                <a:latin typeface="Arial"/>
                <a:cs typeface="Arial"/>
              </a:rPr>
              <a:t>Champions,</a:t>
            </a:r>
            <a:r>
              <a:rPr dirty="0" sz="1200" spc="-1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3366"/>
                </a:solidFill>
                <a:latin typeface="Arial"/>
                <a:cs typeface="Arial"/>
              </a:rPr>
              <a:t>(3) Escalate Max breakdown.</a:t>
            </a:r>
            <a:r>
              <a:rPr dirty="0" sz="1200" spc="-25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3366"/>
                </a:solidFill>
                <a:latin typeface="Arial"/>
                <a:cs typeface="Arial"/>
              </a:rPr>
              <a:t>These cost </a:t>
            </a:r>
            <a:r>
              <a:rPr dirty="0" sz="1200" spc="-10">
                <a:solidFill>
                  <a:srgbClr val="003366"/>
                </a:solidFill>
                <a:latin typeface="Arial"/>
                <a:cs typeface="Arial"/>
              </a:rPr>
              <a:t>nothing </a:t>
            </a:r>
            <a:r>
              <a:rPr dirty="0" sz="1200">
                <a:solidFill>
                  <a:srgbClr val="003366"/>
                </a:solidFill>
                <a:latin typeface="Arial"/>
                <a:cs typeface="Arial"/>
              </a:rPr>
              <a:t>and stop the bleeding </a:t>
            </a:r>
            <a:r>
              <a:rPr dirty="0" sz="1200" spc="-10">
                <a:solidFill>
                  <a:srgbClr val="003366"/>
                </a:solidFill>
                <a:latin typeface="Arial"/>
                <a:cs typeface="Arial"/>
              </a:rPr>
              <a:t>immediately.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76199" y="6505575"/>
            <a:ext cx="12058650" cy="352425"/>
            <a:chOff x="76199" y="6505575"/>
            <a:chExt cx="12058650" cy="352425"/>
          </a:xfrm>
        </p:grpSpPr>
        <p:sp>
          <p:nvSpPr>
            <p:cNvPr id="27" name="object 27"/>
            <p:cNvSpPr/>
            <p:nvPr/>
          </p:nvSpPr>
          <p:spPr>
            <a:xfrm>
              <a:off x="76199" y="6505575"/>
              <a:ext cx="12058650" cy="76200"/>
            </a:xfrm>
            <a:custGeom>
              <a:avLst/>
              <a:gdLst/>
              <a:ahLst/>
              <a:cxnLst/>
              <a:rect l="l" t="t" r="r" b="b"/>
              <a:pathLst>
                <a:path w="12058650" h="76200">
                  <a:moveTo>
                    <a:pt x="12058649" y="76199"/>
                  </a:moveTo>
                  <a:lnTo>
                    <a:pt x="0" y="761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761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76199" y="6581774"/>
              <a:ext cx="12058650" cy="276225"/>
            </a:xfrm>
            <a:custGeom>
              <a:avLst/>
              <a:gdLst/>
              <a:ahLst/>
              <a:cxnLst/>
              <a:rect l="l" t="t" r="r" b="b"/>
              <a:pathLst>
                <a:path w="12058650" h="276225">
                  <a:moveTo>
                    <a:pt x="12058649" y="276224"/>
                  </a:moveTo>
                  <a:lnTo>
                    <a:pt x="0" y="276224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276224"/>
                  </a:lnTo>
                  <a:close/>
                </a:path>
              </a:pathLst>
            </a:custGeom>
            <a:solidFill>
              <a:srgbClr val="0021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76199" y="6581774"/>
              <a:ext cx="12058650" cy="9525"/>
            </a:xfrm>
            <a:custGeom>
              <a:avLst/>
              <a:gdLst/>
              <a:ahLst/>
              <a:cxnLst/>
              <a:rect l="l" t="t" r="r" b="b"/>
              <a:pathLst>
                <a:path w="12058650" h="9525">
                  <a:moveTo>
                    <a:pt x="12058649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9524"/>
                  </a:lnTo>
                  <a:close/>
                </a:path>
              </a:pathLst>
            </a:custGeom>
            <a:solidFill>
              <a:srgbClr val="FFFFFF">
                <a:alpha val="1215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/>
          <p:nvPr/>
        </p:nvSpPr>
        <p:spPr>
          <a:xfrm>
            <a:off x="634999" y="6635750"/>
            <a:ext cx="4375785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ADGcatalyst</a:t>
            </a:r>
            <a:r>
              <a:rPr dirty="0" sz="80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Strategic</a:t>
            </a:r>
            <a:r>
              <a:rPr dirty="0" sz="80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Consulting</a:t>
            </a:r>
            <a:r>
              <a:rPr dirty="0" sz="80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|</a:t>
            </a:r>
            <a:r>
              <a:rPr dirty="0" sz="80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Zimmer</a:t>
            </a:r>
            <a:r>
              <a:rPr dirty="0" sz="80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Biomet</a:t>
            </a:r>
            <a:r>
              <a:rPr dirty="0" sz="8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India</a:t>
            </a:r>
            <a:r>
              <a:rPr dirty="0" sz="80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Revival</a:t>
            </a:r>
            <a:r>
              <a:rPr dirty="0" sz="80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Strategy</a:t>
            </a:r>
            <a:r>
              <a:rPr dirty="0" sz="80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|</a:t>
            </a:r>
            <a:r>
              <a:rPr dirty="0" sz="80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2026</a:t>
            </a:r>
            <a:r>
              <a:rPr dirty="0" sz="8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|</a:t>
            </a:r>
            <a:r>
              <a:rPr dirty="0" sz="80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FEFEFE"/>
                </a:solidFill>
                <a:latin typeface="Arial"/>
                <a:cs typeface="Arial"/>
              </a:rPr>
              <a:t>Confidential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2026-10-09T08:21:07Z</dcterms:created>
  <dcterms:modified xsi:type="dcterms:W3CDTF">2026-10-09T08:21:07Z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StructuredOutput v12.0.20182.1</vt:lpwstr>
  </property>
  <property fmtid="{D5CDD505-2E9C-101B-9397-08002B2CF9AE}" pid="3" name="Created">
    <vt:filetime>2026-10-09T00:00:00Z</vt:filetime>
  </property>
  <property fmtid="{D5CDD505-2E9C-101B-9397-08002B2CF9AE}" pid="4" name="Producer">
    <vt:lpwstr>PyPDF2</vt:lpwstr>
  </property>
  <property fmtid="{D5CDD505-2E9C-101B-9397-08002B2CF9AE}" pid="5" name="LastSaved">
    <vt:filetime>2026-10-09T00:00:00Z</vt:filetime>
  </property>
</Properties>
</file>