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10235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5420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91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204191" y="0"/>
                </a:lnTo>
                <a:lnTo>
                  <a:pt x="12204191" y="6857999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172948" y="0"/>
            <a:ext cx="31750" cy="6858000"/>
          </a:xfrm>
          <a:custGeom>
            <a:avLst/>
            <a:gdLst/>
            <a:ahLst/>
            <a:cxnLst/>
            <a:rect l="l" t="t" r="r" b="b"/>
            <a:pathLst>
              <a:path w="31750" h="6858000">
                <a:moveTo>
                  <a:pt x="3124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31243" y="0"/>
                </a:lnTo>
                <a:lnTo>
                  <a:pt x="31243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5949" y="55544"/>
            <a:ext cx="9277350" cy="8963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099" y="1223963"/>
            <a:ext cx="11410950" cy="432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95250"/>
              <a:ext cx="12058650" cy="6229350"/>
            </a:xfrm>
            <a:custGeom>
              <a:avLst/>
              <a:gdLst/>
              <a:ahLst/>
              <a:cxnLst/>
              <a:rect l="l" t="t" r="r" b="b"/>
              <a:pathLst>
                <a:path w="12058650" h="6229350">
                  <a:moveTo>
                    <a:pt x="0" y="6229349"/>
                  </a:moveTo>
                  <a:lnTo>
                    <a:pt x="12058648" y="6229349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2293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"/>
                  </a:lnTo>
                  <a:lnTo>
                    <a:pt x="12134837" y="9525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825500" y="1235075"/>
            <a:ext cx="6515734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Z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R</a:t>
            </a:r>
            <a:r>
              <a:rPr dirty="0" sz="1350" spc="4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B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350" spc="4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D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1350" spc="4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350" spc="4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C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1350" spc="-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V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4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L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L</a:t>
            </a:r>
            <a:r>
              <a:rPr dirty="0" sz="1350" spc="-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G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C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350" spc="4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0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r>
              <a:rPr dirty="0" sz="1350" spc="-1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13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25500" y="1663700"/>
            <a:ext cx="5626735" cy="1461770"/>
          </a:xfrm>
          <a:prstGeom prst="rect"/>
        </p:spPr>
        <p:txBody>
          <a:bodyPr wrap="square" lIns="0" tIns="52069" rIns="0" bIns="0" rtlCol="0" vert="horz">
            <a:spAutoFit/>
          </a:bodyPr>
          <a:lstStyle/>
          <a:p>
            <a:pPr marL="12700" marR="5080">
              <a:lnSpc>
                <a:spcPts val="5550"/>
              </a:lnSpc>
              <a:spcBef>
                <a:spcPts val="409"/>
              </a:spcBef>
            </a:pPr>
            <a:r>
              <a:rPr dirty="0" sz="4800"/>
              <a:t>Ortho</a:t>
            </a:r>
            <a:r>
              <a:rPr dirty="0" sz="4800" spc="-135"/>
              <a:t> </a:t>
            </a:r>
            <a:r>
              <a:rPr dirty="0" sz="4800" spc="-10"/>
              <a:t>Robotics Battlefield</a:t>
            </a:r>
            <a:r>
              <a:rPr dirty="0" sz="4800" spc="-305"/>
              <a:t> </a:t>
            </a:r>
            <a:r>
              <a:rPr dirty="0" sz="4800" spc="-10"/>
              <a:t>Analysis</a:t>
            </a:r>
            <a:endParaRPr sz="4800"/>
          </a:p>
        </p:txBody>
      </p:sp>
      <p:sp>
        <p:nvSpPr>
          <p:cNvPr id="7" name="object 7"/>
          <p:cNvSpPr txBox="1"/>
          <p:nvPr/>
        </p:nvSpPr>
        <p:spPr>
          <a:xfrm>
            <a:off x="825500" y="3330575"/>
            <a:ext cx="8360409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ROSA</a:t>
            </a:r>
            <a:r>
              <a:rPr dirty="0" sz="2100" spc="-14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vs.</a:t>
            </a:r>
            <a:r>
              <a:rPr dirty="0" sz="2100" spc="-15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8C7D8"/>
                </a:solidFill>
                <a:latin typeface="Arial"/>
                <a:cs typeface="Arial"/>
              </a:rPr>
              <a:t>VELYS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vs.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Mako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vs.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CORI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—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Recon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B8C7D8"/>
                </a:solidFill>
                <a:latin typeface="Arial"/>
                <a:cs typeface="Arial"/>
              </a:rPr>
              <a:t>Platform</a:t>
            </a:r>
            <a:r>
              <a:rPr dirty="0" sz="2100" spc="-2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2100" spc="-10">
                <a:solidFill>
                  <a:srgbClr val="B8C7D8"/>
                </a:solidFill>
                <a:latin typeface="Arial"/>
                <a:cs typeface="Arial"/>
              </a:rPr>
              <a:t>Differentiation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38199" y="4057650"/>
            <a:ext cx="1885950" cy="428625"/>
            <a:chOff x="838199" y="4057650"/>
            <a:chExt cx="1885950" cy="428625"/>
          </a:xfrm>
        </p:grpSpPr>
        <p:sp>
          <p:nvSpPr>
            <p:cNvPr id="9" name="object 9"/>
            <p:cNvSpPr/>
            <p:nvPr/>
          </p:nvSpPr>
          <p:spPr>
            <a:xfrm>
              <a:off x="847724" y="4067175"/>
              <a:ext cx="1866900" cy="409575"/>
            </a:xfrm>
            <a:custGeom>
              <a:avLst/>
              <a:gdLst/>
              <a:ahLst/>
              <a:cxnLst/>
              <a:rect l="l" t="t" r="r" b="b"/>
              <a:pathLst>
                <a:path w="1866900" h="409575">
                  <a:moveTo>
                    <a:pt x="1842114" y="409574"/>
                  </a:moveTo>
                  <a:lnTo>
                    <a:pt x="24785" y="409574"/>
                  </a:lnTo>
                  <a:lnTo>
                    <a:pt x="21140" y="408849"/>
                  </a:lnTo>
                  <a:lnTo>
                    <a:pt x="0" y="384789"/>
                  </a:lnTo>
                  <a:lnTo>
                    <a:pt x="0" y="380999"/>
                  </a:lnTo>
                  <a:lnTo>
                    <a:pt x="0" y="24785"/>
                  </a:lnTo>
                  <a:lnTo>
                    <a:pt x="24785" y="0"/>
                  </a:lnTo>
                  <a:lnTo>
                    <a:pt x="1842114" y="0"/>
                  </a:lnTo>
                  <a:lnTo>
                    <a:pt x="1866899" y="24785"/>
                  </a:lnTo>
                  <a:lnTo>
                    <a:pt x="1866899" y="384789"/>
                  </a:lnTo>
                  <a:lnTo>
                    <a:pt x="1845759" y="408849"/>
                  </a:lnTo>
                  <a:lnTo>
                    <a:pt x="1842114" y="409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47724" y="4067175"/>
              <a:ext cx="1866900" cy="409575"/>
            </a:xfrm>
            <a:custGeom>
              <a:avLst/>
              <a:gdLst/>
              <a:ahLst/>
              <a:cxnLst/>
              <a:rect l="l" t="t" r="r" b="b"/>
              <a:pathLst>
                <a:path w="1866900" h="409575">
                  <a:moveTo>
                    <a:pt x="0" y="380999"/>
                  </a:moveTo>
                  <a:lnTo>
                    <a:pt x="0" y="28574"/>
                  </a:lnTo>
                  <a:lnTo>
                    <a:pt x="0" y="24785"/>
                  </a:lnTo>
                  <a:lnTo>
                    <a:pt x="725" y="21139"/>
                  </a:lnTo>
                  <a:lnTo>
                    <a:pt x="2175" y="17639"/>
                  </a:lnTo>
                  <a:lnTo>
                    <a:pt x="3625" y="14138"/>
                  </a:lnTo>
                  <a:lnTo>
                    <a:pt x="5689" y="11048"/>
                  </a:lnTo>
                  <a:lnTo>
                    <a:pt x="8369" y="8368"/>
                  </a:lnTo>
                  <a:lnTo>
                    <a:pt x="11048" y="5689"/>
                  </a:lnTo>
                  <a:lnTo>
                    <a:pt x="14138" y="3625"/>
                  </a:lnTo>
                  <a:lnTo>
                    <a:pt x="17639" y="2174"/>
                  </a:lnTo>
                  <a:lnTo>
                    <a:pt x="21140" y="724"/>
                  </a:lnTo>
                  <a:lnTo>
                    <a:pt x="24785" y="0"/>
                  </a:lnTo>
                  <a:lnTo>
                    <a:pt x="28575" y="0"/>
                  </a:lnTo>
                  <a:lnTo>
                    <a:pt x="1838324" y="0"/>
                  </a:lnTo>
                  <a:lnTo>
                    <a:pt x="1842114" y="0"/>
                  </a:lnTo>
                  <a:lnTo>
                    <a:pt x="1845759" y="724"/>
                  </a:lnTo>
                  <a:lnTo>
                    <a:pt x="1864724" y="17639"/>
                  </a:lnTo>
                  <a:lnTo>
                    <a:pt x="1866174" y="21139"/>
                  </a:lnTo>
                  <a:lnTo>
                    <a:pt x="1866899" y="24785"/>
                  </a:lnTo>
                  <a:lnTo>
                    <a:pt x="1866899" y="28574"/>
                  </a:lnTo>
                  <a:lnTo>
                    <a:pt x="1866899" y="380999"/>
                  </a:lnTo>
                  <a:lnTo>
                    <a:pt x="1866899" y="384789"/>
                  </a:lnTo>
                  <a:lnTo>
                    <a:pt x="1866174" y="388434"/>
                  </a:lnTo>
                  <a:lnTo>
                    <a:pt x="1864724" y="391934"/>
                  </a:lnTo>
                  <a:lnTo>
                    <a:pt x="1863274" y="395435"/>
                  </a:lnTo>
                  <a:lnTo>
                    <a:pt x="1849259" y="407399"/>
                  </a:lnTo>
                  <a:lnTo>
                    <a:pt x="1845759" y="408849"/>
                  </a:lnTo>
                  <a:lnTo>
                    <a:pt x="1842114" y="409574"/>
                  </a:lnTo>
                  <a:lnTo>
                    <a:pt x="1838324" y="409574"/>
                  </a:lnTo>
                  <a:lnTo>
                    <a:pt x="28575" y="409574"/>
                  </a:lnTo>
                  <a:lnTo>
                    <a:pt x="0" y="384789"/>
                  </a:lnTo>
                  <a:lnTo>
                    <a:pt x="0" y="380999"/>
                  </a:lnTo>
                  <a:close/>
                </a:path>
              </a:pathLst>
            </a:custGeom>
            <a:ln w="19049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47724" y="4067175"/>
            <a:ext cx="1866900" cy="4095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19075">
              <a:lnSpc>
                <a:spcPct val="100000"/>
              </a:lnSpc>
              <a:spcBef>
                <a:spcPts val="67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+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86074" y="4067175"/>
            <a:ext cx="1343025" cy="409575"/>
          </a:xfrm>
          <a:custGeom>
            <a:avLst/>
            <a:gdLst/>
            <a:ahLst/>
            <a:cxnLst/>
            <a:rect l="l" t="t" r="r" b="b"/>
            <a:pathLst>
              <a:path w="1343025" h="409575">
                <a:moveTo>
                  <a:pt x="0" y="380999"/>
                </a:moveTo>
                <a:lnTo>
                  <a:pt x="0" y="28574"/>
                </a:lnTo>
                <a:lnTo>
                  <a:pt x="0" y="24785"/>
                </a:lnTo>
                <a:lnTo>
                  <a:pt x="724" y="21139"/>
                </a:lnTo>
                <a:lnTo>
                  <a:pt x="2175" y="17639"/>
                </a:lnTo>
                <a:lnTo>
                  <a:pt x="3625" y="14138"/>
                </a:lnTo>
                <a:lnTo>
                  <a:pt x="5690" y="11048"/>
                </a:lnTo>
                <a:lnTo>
                  <a:pt x="8369" y="8368"/>
                </a:lnTo>
                <a:lnTo>
                  <a:pt x="11048" y="5689"/>
                </a:lnTo>
                <a:lnTo>
                  <a:pt x="14139" y="3625"/>
                </a:lnTo>
                <a:lnTo>
                  <a:pt x="17639" y="2174"/>
                </a:lnTo>
                <a:lnTo>
                  <a:pt x="21140" y="724"/>
                </a:lnTo>
                <a:lnTo>
                  <a:pt x="24785" y="0"/>
                </a:lnTo>
                <a:lnTo>
                  <a:pt x="28575" y="0"/>
                </a:lnTo>
                <a:lnTo>
                  <a:pt x="1314450" y="0"/>
                </a:lnTo>
                <a:lnTo>
                  <a:pt x="1318239" y="0"/>
                </a:lnTo>
                <a:lnTo>
                  <a:pt x="1321884" y="724"/>
                </a:lnTo>
                <a:lnTo>
                  <a:pt x="1340849" y="17639"/>
                </a:lnTo>
                <a:lnTo>
                  <a:pt x="1342299" y="21139"/>
                </a:lnTo>
                <a:lnTo>
                  <a:pt x="1343024" y="24785"/>
                </a:lnTo>
                <a:lnTo>
                  <a:pt x="1343025" y="28574"/>
                </a:lnTo>
                <a:lnTo>
                  <a:pt x="1343025" y="380999"/>
                </a:lnTo>
                <a:lnTo>
                  <a:pt x="1325384" y="407399"/>
                </a:lnTo>
                <a:lnTo>
                  <a:pt x="1321884" y="408849"/>
                </a:lnTo>
                <a:lnTo>
                  <a:pt x="1318239" y="409574"/>
                </a:lnTo>
                <a:lnTo>
                  <a:pt x="1314450" y="409574"/>
                </a:lnTo>
                <a:lnTo>
                  <a:pt x="28575" y="409574"/>
                </a:lnTo>
                <a:lnTo>
                  <a:pt x="24785" y="409574"/>
                </a:lnTo>
                <a:lnTo>
                  <a:pt x="21140" y="408849"/>
                </a:lnTo>
                <a:lnTo>
                  <a:pt x="17639" y="407399"/>
                </a:lnTo>
                <a:lnTo>
                  <a:pt x="14139" y="405949"/>
                </a:lnTo>
                <a:lnTo>
                  <a:pt x="2175" y="391934"/>
                </a:lnTo>
                <a:lnTo>
                  <a:pt x="724" y="388434"/>
                </a:lnTo>
                <a:lnTo>
                  <a:pt x="0" y="384789"/>
                </a:lnTo>
                <a:lnTo>
                  <a:pt x="0" y="380999"/>
                </a:lnTo>
                <a:close/>
              </a:path>
            </a:pathLst>
          </a:custGeom>
          <a:ln w="19049">
            <a:solidFill>
              <a:srgbClr val="F0A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886074" y="4067175"/>
            <a:ext cx="1343025" cy="4095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17170">
              <a:lnSpc>
                <a:spcPct val="100000"/>
              </a:lnSpc>
              <a:spcBef>
                <a:spcPts val="675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J&amp;J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VELYS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00549" y="4067175"/>
            <a:ext cx="1514475" cy="409575"/>
          </a:xfrm>
          <a:custGeom>
            <a:avLst/>
            <a:gdLst/>
            <a:ahLst/>
            <a:cxnLst/>
            <a:rect l="l" t="t" r="r" b="b"/>
            <a:pathLst>
              <a:path w="1514475" h="409575">
                <a:moveTo>
                  <a:pt x="0" y="380999"/>
                </a:moveTo>
                <a:lnTo>
                  <a:pt x="0" y="28574"/>
                </a:lnTo>
                <a:lnTo>
                  <a:pt x="0" y="24785"/>
                </a:lnTo>
                <a:lnTo>
                  <a:pt x="724" y="21139"/>
                </a:lnTo>
                <a:lnTo>
                  <a:pt x="2174" y="17639"/>
                </a:lnTo>
                <a:lnTo>
                  <a:pt x="3625" y="14138"/>
                </a:lnTo>
                <a:lnTo>
                  <a:pt x="5689" y="11048"/>
                </a:lnTo>
                <a:lnTo>
                  <a:pt x="8369" y="8368"/>
                </a:lnTo>
                <a:lnTo>
                  <a:pt x="11048" y="5689"/>
                </a:lnTo>
                <a:lnTo>
                  <a:pt x="14139" y="3625"/>
                </a:lnTo>
                <a:lnTo>
                  <a:pt x="17639" y="2174"/>
                </a:lnTo>
                <a:lnTo>
                  <a:pt x="21140" y="724"/>
                </a:lnTo>
                <a:lnTo>
                  <a:pt x="24785" y="0"/>
                </a:lnTo>
                <a:lnTo>
                  <a:pt x="28575" y="0"/>
                </a:lnTo>
                <a:lnTo>
                  <a:pt x="1485900" y="0"/>
                </a:lnTo>
                <a:lnTo>
                  <a:pt x="1489688" y="0"/>
                </a:lnTo>
                <a:lnTo>
                  <a:pt x="1493334" y="724"/>
                </a:lnTo>
                <a:lnTo>
                  <a:pt x="1512299" y="17639"/>
                </a:lnTo>
                <a:lnTo>
                  <a:pt x="1513749" y="21139"/>
                </a:lnTo>
                <a:lnTo>
                  <a:pt x="1514474" y="24785"/>
                </a:lnTo>
                <a:lnTo>
                  <a:pt x="1514475" y="28574"/>
                </a:lnTo>
                <a:lnTo>
                  <a:pt x="1514475" y="380999"/>
                </a:lnTo>
                <a:lnTo>
                  <a:pt x="1485900" y="409574"/>
                </a:lnTo>
                <a:lnTo>
                  <a:pt x="28575" y="409574"/>
                </a:lnTo>
                <a:lnTo>
                  <a:pt x="8369" y="401205"/>
                </a:lnTo>
                <a:lnTo>
                  <a:pt x="5689" y="398525"/>
                </a:lnTo>
                <a:lnTo>
                  <a:pt x="3625" y="395435"/>
                </a:lnTo>
                <a:lnTo>
                  <a:pt x="2174" y="391934"/>
                </a:lnTo>
                <a:lnTo>
                  <a:pt x="724" y="388434"/>
                </a:lnTo>
                <a:lnTo>
                  <a:pt x="0" y="384789"/>
                </a:lnTo>
                <a:lnTo>
                  <a:pt x="0" y="380999"/>
                </a:lnTo>
                <a:close/>
              </a:path>
            </a:pathLst>
          </a:custGeom>
          <a:ln w="19049">
            <a:solidFill>
              <a:srgbClr val="F0A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09306" y="4140200"/>
            <a:ext cx="11023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Stryker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Mako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086473" y="4067175"/>
            <a:ext cx="1257300" cy="409575"/>
          </a:xfrm>
          <a:custGeom>
            <a:avLst/>
            <a:gdLst/>
            <a:ahLst/>
            <a:cxnLst/>
            <a:rect l="l" t="t" r="r" b="b"/>
            <a:pathLst>
              <a:path w="1257300" h="409575">
                <a:moveTo>
                  <a:pt x="0" y="380999"/>
                </a:moveTo>
                <a:lnTo>
                  <a:pt x="0" y="28574"/>
                </a:lnTo>
                <a:lnTo>
                  <a:pt x="0" y="24785"/>
                </a:lnTo>
                <a:lnTo>
                  <a:pt x="724" y="21139"/>
                </a:lnTo>
                <a:lnTo>
                  <a:pt x="2174" y="17639"/>
                </a:lnTo>
                <a:lnTo>
                  <a:pt x="3624" y="14138"/>
                </a:lnTo>
                <a:lnTo>
                  <a:pt x="5689" y="11048"/>
                </a:lnTo>
                <a:lnTo>
                  <a:pt x="8369" y="8368"/>
                </a:lnTo>
                <a:lnTo>
                  <a:pt x="11048" y="5689"/>
                </a:lnTo>
                <a:lnTo>
                  <a:pt x="14138" y="3625"/>
                </a:lnTo>
                <a:lnTo>
                  <a:pt x="17639" y="2174"/>
                </a:lnTo>
                <a:lnTo>
                  <a:pt x="21140" y="724"/>
                </a:lnTo>
                <a:lnTo>
                  <a:pt x="24785" y="0"/>
                </a:lnTo>
                <a:lnTo>
                  <a:pt x="28575" y="0"/>
                </a:lnTo>
                <a:lnTo>
                  <a:pt x="1228725" y="0"/>
                </a:lnTo>
                <a:lnTo>
                  <a:pt x="1232514" y="0"/>
                </a:lnTo>
                <a:lnTo>
                  <a:pt x="1236159" y="724"/>
                </a:lnTo>
                <a:lnTo>
                  <a:pt x="1257300" y="28574"/>
                </a:lnTo>
                <a:lnTo>
                  <a:pt x="1257300" y="380999"/>
                </a:lnTo>
                <a:lnTo>
                  <a:pt x="1239659" y="407399"/>
                </a:lnTo>
                <a:lnTo>
                  <a:pt x="1236159" y="408849"/>
                </a:lnTo>
                <a:lnTo>
                  <a:pt x="1232514" y="409574"/>
                </a:lnTo>
                <a:lnTo>
                  <a:pt x="1228725" y="409574"/>
                </a:lnTo>
                <a:lnTo>
                  <a:pt x="28575" y="409574"/>
                </a:lnTo>
                <a:lnTo>
                  <a:pt x="24785" y="409574"/>
                </a:lnTo>
                <a:lnTo>
                  <a:pt x="21140" y="408849"/>
                </a:lnTo>
                <a:lnTo>
                  <a:pt x="17639" y="407399"/>
                </a:lnTo>
                <a:lnTo>
                  <a:pt x="14138" y="405949"/>
                </a:lnTo>
                <a:lnTo>
                  <a:pt x="11048" y="403884"/>
                </a:lnTo>
                <a:lnTo>
                  <a:pt x="8369" y="401205"/>
                </a:lnTo>
                <a:lnTo>
                  <a:pt x="5689" y="398525"/>
                </a:lnTo>
                <a:lnTo>
                  <a:pt x="3624" y="395435"/>
                </a:lnTo>
                <a:lnTo>
                  <a:pt x="2174" y="391934"/>
                </a:lnTo>
                <a:lnTo>
                  <a:pt x="724" y="388434"/>
                </a:lnTo>
                <a:lnTo>
                  <a:pt x="0" y="384789"/>
                </a:lnTo>
                <a:lnTo>
                  <a:pt x="0" y="380999"/>
                </a:lnTo>
                <a:close/>
              </a:path>
            </a:pathLst>
          </a:custGeom>
          <a:ln w="19049">
            <a:solidFill>
              <a:srgbClr val="F0A5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086474" y="4067175"/>
            <a:ext cx="1257300" cy="40957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21615">
              <a:lnSpc>
                <a:spcPct val="100000"/>
              </a:lnSpc>
              <a:spcBef>
                <a:spcPts val="675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S+N 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CORI</a:t>
            </a:r>
            <a:endParaRPr sz="13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5500" y="4940300"/>
            <a:ext cx="8616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12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Official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product</a:t>
            </a:r>
            <a:r>
              <a:rPr dirty="0" sz="12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websites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2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JnJMedTech.com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Stryker.com</a:t>
            </a:r>
            <a:r>
              <a:rPr dirty="0" sz="12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Smith-Nephew.com</a:t>
            </a:r>
            <a:r>
              <a:rPr dirty="0" sz="12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ZimmerBiomet.com</a:t>
            </a:r>
            <a:r>
              <a:rPr dirty="0" sz="1200" spc="3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200" spc="3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EFEFE"/>
                </a:solidFill>
                <a:latin typeface="Arial"/>
                <a:cs typeface="Arial"/>
              </a:rPr>
              <a:t>October</a:t>
            </a:r>
            <a:r>
              <a:rPr dirty="0" sz="12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199" y="6324600"/>
            <a:ext cx="12058650" cy="533400"/>
          </a:xfrm>
          <a:custGeom>
            <a:avLst/>
            <a:gdLst/>
            <a:ahLst/>
            <a:cxnLst/>
            <a:rect l="l" t="t" r="r" b="b"/>
            <a:pathLst>
              <a:path w="12058650" h="533400">
                <a:moveTo>
                  <a:pt x="12058649" y="533399"/>
                </a:moveTo>
                <a:lnTo>
                  <a:pt x="0" y="5333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5333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25500" y="6464300"/>
            <a:ext cx="54654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Zimmer Biomet India — Strategic Sales Intelligence —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Confidential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2950" cy="6858000"/>
            <a:chOff x="0" y="0"/>
            <a:chExt cx="121729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72950" cy="6858000"/>
            </a:xfrm>
            <a:custGeom>
              <a:avLst/>
              <a:gdLst/>
              <a:ahLst/>
              <a:cxnLst/>
              <a:rect l="l" t="t" r="r" b="b"/>
              <a:pathLst>
                <a:path w="12172950" h="6858000">
                  <a:moveTo>
                    <a:pt x="121729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200150"/>
                  </a:lnTo>
                  <a:lnTo>
                    <a:pt x="12172937" y="1200150"/>
                  </a:lnTo>
                  <a:lnTo>
                    <a:pt x="121729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16205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3000"/>
              <a:t>Platform</a:t>
            </a:r>
            <a:r>
              <a:rPr dirty="0" sz="3000" spc="-114"/>
              <a:t> </a:t>
            </a:r>
            <a:r>
              <a:rPr dirty="0" sz="3000"/>
              <a:t>Architecture </a:t>
            </a:r>
            <a:r>
              <a:rPr dirty="0" sz="3000" spc="-10"/>
              <a:t>Overview</a:t>
            </a:r>
            <a:endParaRPr sz="3000"/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Four</a:t>
            </a:r>
            <a:r>
              <a:rPr dirty="0" sz="1350" spc="-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global robotic</a:t>
            </a:r>
            <a:r>
              <a:rPr dirty="0" sz="1350" spc="-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systems —</a:t>
            </a:r>
            <a:r>
              <a:rPr dirty="0" sz="1350" spc="-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how they</a:t>
            </a:r>
            <a:r>
              <a:rPr dirty="0" sz="1350" spc="-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differ at</a:t>
            </a:r>
            <a:r>
              <a:rPr dirty="0" sz="1350" spc="-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350" b="0">
                <a:solidFill>
                  <a:srgbClr val="B8C7D8"/>
                </a:solidFill>
                <a:latin typeface="Arial"/>
                <a:cs typeface="Arial"/>
              </a:rPr>
              <a:t>the </a:t>
            </a:r>
            <a:r>
              <a:rPr dirty="0" sz="1350" spc="-20" b="0">
                <a:solidFill>
                  <a:srgbClr val="B8C7D8"/>
                </a:solidFill>
                <a:latin typeface="Arial"/>
                <a:cs typeface="Arial"/>
              </a:rPr>
              <a:t>core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7199" y="1428750"/>
            <a:ext cx="2705100" cy="5153025"/>
            <a:chOff x="457199" y="1428750"/>
            <a:chExt cx="2705100" cy="5153025"/>
          </a:xfrm>
        </p:grpSpPr>
        <p:sp>
          <p:nvSpPr>
            <p:cNvPr id="7" name="object 7"/>
            <p:cNvSpPr/>
            <p:nvPr/>
          </p:nvSpPr>
          <p:spPr>
            <a:xfrm>
              <a:off x="457199" y="1428750"/>
              <a:ext cx="2705100" cy="5153025"/>
            </a:xfrm>
            <a:custGeom>
              <a:avLst/>
              <a:gdLst/>
              <a:ahLst/>
              <a:cxnLst/>
              <a:rect l="l" t="t" r="r" b="b"/>
              <a:pathLst>
                <a:path w="2705100" h="5153025">
                  <a:moveTo>
                    <a:pt x="2705099" y="5153024"/>
                  </a:moveTo>
                  <a:lnTo>
                    <a:pt x="0" y="5153024"/>
                  </a:lnTo>
                  <a:lnTo>
                    <a:pt x="0" y="0"/>
                  </a:lnTo>
                  <a:lnTo>
                    <a:pt x="2705099" y="0"/>
                  </a:lnTo>
                  <a:lnTo>
                    <a:pt x="2705099" y="5153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7187" y="1428762"/>
              <a:ext cx="2705100" cy="1381125"/>
            </a:xfrm>
            <a:custGeom>
              <a:avLst/>
              <a:gdLst/>
              <a:ahLst/>
              <a:cxnLst/>
              <a:rect l="l" t="t" r="r" b="b"/>
              <a:pathLst>
                <a:path w="2705100" h="1381125">
                  <a:moveTo>
                    <a:pt x="1733550" y="1186827"/>
                  </a:moveTo>
                  <a:lnTo>
                    <a:pt x="1708772" y="1162050"/>
                  </a:lnTo>
                  <a:lnTo>
                    <a:pt x="234340" y="1162050"/>
                  </a:lnTo>
                  <a:lnTo>
                    <a:pt x="209550" y="1186827"/>
                  </a:lnTo>
                  <a:lnTo>
                    <a:pt x="209550" y="1352550"/>
                  </a:lnTo>
                  <a:lnTo>
                    <a:pt x="209550" y="1356334"/>
                  </a:lnTo>
                  <a:lnTo>
                    <a:pt x="234340" y="1381112"/>
                  </a:lnTo>
                  <a:lnTo>
                    <a:pt x="1708772" y="1381112"/>
                  </a:lnTo>
                  <a:lnTo>
                    <a:pt x="1733550" y="1356334"/>
                  </a:lnTo>
                  <a:lnTo>
                    <a:pt x="1733550" y="1186827"/>
                  </a:lnTo>
                  <a:close/>
                </a:path>
                <a:path w="2705100" h="1381125">
                  <a:moveTo>
                    <a:pt x="2705100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2705100" y="47625"/>
                  </a:lnTo>
                  <a:lnTo>
                    <a:pt x="27051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66749" y="1606471"/>
            <a:ext cx="1484630" cy="11747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Z</a:t>
            </a:r>
            <a:r>
              <a:rPr dirty="0" sz="950" spc="-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</a:t>
            </a:r>
            <a:r>
              <a:rPr dirty="0" sz="950" spc="-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E</a:t>
            </a:r>
            <a:r>
              <a:rPr dirty="0" sz="950" spc="-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R</a:t>
            </a:r>
            <a:r>
              <a:rPr dirty="0" sz="950" spc="3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B</a:t>
            </a:r>
            <a:r>
              <a:rPr dirty="0" sz="950" spc="-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</a:t>
            </a:r>
            <a:r>
              <a:rPr dirty="0" sz="950" spc="-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E</a:t>
            </a:r>
            <a:r>
              <a:rPr dirty="0" sz="950" spc="-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003366"/>
                </a:solidFill>
                <a:latin typeface="Arial"/>
                <a:cs typeface="Arial"/>
              </a:rPr>
              <a:t>T</a:t>
            </a:r>
            <a:endParaRPr sz="950">
              <a:latin typeface="Arial"/>
              <a:cs typeface="Arial"/>
            </a:endParaRPr>
          </a:p>
          <a:p>
            <a:pPr marR="5080">
              <a:lnSpc>
                <a:spcPct val="100699"/>
              </a:lnSpc>
              <a:spcBef>
                <a:spcPts val="545"/>
              </a:spcBef>
            </a:pPr>
            <a:r>
              <a:rPr dirty="0" sz="1800" b="1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1800" spc="-7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1A1A2E"/>
                </a:solidFill>
                <a:latin typeface="Arial"/>
                <a:cs typeface="Arial"/>
              </a:rPr>
              <a:t>Knee </a:t>
            </a:r>
            <a:r>
              <a:rPr dirty="0" sz="1800" spc="-50" b="1">
                <a:solidFill>
                  <a:srgbClr val="1A1A2E"/>
                </a:solidFill>
                <a:latin typeface="Arial"/>
                <a:cs typeface="Arial"/>
              </a:rPr>
              <a:t>+ </a:t>
            </a:r>
            <a:r>
              <a:rPr dirty="0" sz="1800" spc="-10" b="1">
                <a:solidFill>
                  <a:srgbClr val="1A1A2E"/>
                </a:solidFill>
                <a:latin typeface="Arial"/>
                <a:cs typeface="Arial"/>
              </a:rPr>
              <a:t>OptimiZe</a:t>
            </a:r>
            <a:endParaRPr sz="1800">
              <a:latin typeface="Arial"/>
              <a:cs typeface="Arial"/>
            </a:endParaRPr>
          </a:p>
          <a:p>
            <a:pPr marL="113664">
              <a:lnSpc>
                <a:spcPct val="100000"/>
              </a:lnSpc>
              <a:spcBef>
                <a:spcPts val="1540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CT-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950" spc="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Arm-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Assisted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6749" y="2959100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IMAGE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5899" y="2928620"/>
            <a:ext cx="1146810" cy="57785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R="5080">
              <a:lnSpc>
                <a:spcPct val="116100"/>
              </a:lnSpc>
              <a:spcBef>
                <a:spcPts val="6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CT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required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003366"/>
                </a:solidFill>
                <a:latin typeface="Arial"/>
                <a:cs typeface="Arial"/>
              </a:rPr>
              <a:t>—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bone 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morphing technology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6749" y="3623945"/>
            <a:ext cx="2247900" cy="14541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LANDMARK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anatomical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landmarks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PROCEDURE</a:t>
            </a:r>
            <a:r>
              <a:rPr dirty="0" baseline="3086" sz="1350" spc="667" b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</a:t>
            </a:r>
            <a:r>
              <a:rPr dirty="0" sz="1050" spc="-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(primary);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165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expanding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ALIGNMENT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Inverse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KA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1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only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automated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KA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6749" y="5245100"/>
            <a:ext cx="520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IMPLANT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5899" y="5205095"/>
            <a:ext cx="133985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9000"/>
              </a:lnSpc>
              <a:spcBef>
                <a:spcPts val="10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Persona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System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(market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leader)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749" y="5768975"/>
            <a:ext cx="461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DIGITAL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5899" y="5728970"/>
            <a:ext cx="1172845" cy="5873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R="5080">
              <a:lnSpc>
                <a:spcPct val="116100"/>
              </a:lnSpc>
              <a:spcBef>
                <a:spcPts val="135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ZBEdge</a:t>
            </a:r>
            <a:r>
              <a:rPr dirty="0" sz="1050" spc="-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Analytics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2D3748"/>
                </a:solidFill>
                <a:latin typeface="Arial"/>
                <a:cs typeface="Arial"/>
              </a:rPr>
              <a:t>+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mymobility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5yr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Warranty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33749" y="1428750"/>
            <a:ext cx="2705100" cy="5153025"/>
            <a:chOff x="3333749" y="1428750"/>
            <a:chExt cx="2705100" cy="5153025"/>
          </a:xfrm>
        </p:grpSpPr>
        <p:sp>
          <p:nvSpPr>
            <p:cNvPr id="18" name="object 18"/>
            <p:cNvSpPr/>
            <p:nvPr/>
          </p:nvSpPr>
          <p:spPr>
            <a:xfrm>
              <a:off x="3333749" y="1428750"/>
              <a:ext cx="2705100" cy="5153025"/>
            </a:xfrm>
            <a:custGeom>
              <a:avLst/>
              <a:gdLst/>
              <a:ahLst/>
              <a:cxnLst/>
              <a:rect l="l" t="t" r="r" b="b"/>
              <a:pathLst>
                <a:path w="2705100" h="5153025">
                  <a:moveTo>
                    <a:pt x="2705099" y="5153024"/>
                  </a:moveTo>
                  <a:lnTo>
                    <a:pt x="0" y="5153024"/>
                  </a:lnTo>
                  <a:lnTo>
                    <a:pt x="0" y="0"/>
                  </a:lnTo>
                  <a:lnTo>
                    <a:pt x="2705099" y="0"/>
                  </a:lnTo>
                  <a:lnTo>
                    <a:pt x="2705099" y="5153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333737" y="1428762"/>
              <a:ext cx="2705100" cy="1381125"/>
            </a:xfrm>
            <a:custGeom>
              <a:avLst/>
              <a:gdLst/>
              <a:ahLst/>
              <a:cxnLst/>
              <a:rect l="l" t="t" r="r" b="b"/>
              <a:pathLst>
                <a:path w="2705100" h="1381125">
                  <a:moveTo>
                    <a:pt x="1733550" y="1186827"/>
                  </a:moveTo>
                  <a:lnTo>
                    <a:pt x="1708772" y="1162050"/>
                  </a:lnTo>
                  <a:lnTo>
                    <a:pt x="234340" y="1162050"/>
                  </a:lnTo>
                  <a:lnTo>
                    <a:pt x="209550" y="1186827"/>
                  </a:lnTo>
                  <a:lnTo>
                    <a:pt x="209550" y="1352550"/>
                  </a:lnTo>
                  <a:lnTo>
                    <a:pt x="209550" y="1356334"/>
                  </a:lnTo>
                  <a:lnTo>
                    <a:pt x="234340" y="1381112"/>
                  </a:lnTo>
                  <a:lnTo>
                    <a:pt x="1708772" y="1381112"/>
                  </a:lnTo>
                  <a:lnTo>
                    <a:pt x="1733550" y="1356334"/>
                  </a:lnTo>
                  <a:lnTo>
                    <a:pt x="1733550" y="1186827"/>
                  </a:lnTo>
                  <a:close/>
                </a:path>
                <a:path w="2705100" h="1381125">
                  <a:moveTo>
                    <a:pt x="2705100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2705100" y="47625"/>
                  </a:lnTo>
                  <a:lnTo>
                    <a:pt x="2705100" y="0"/>
                  </a:lnTo>
                  <a:close/>
                </a:path>
              </a:pathLst>
            </a:custGeom>
            <a:solidFill>
              <a:srgbClr val="C70F2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543300" y="1606471"/>
            <a:ext cx="1732280" cy="11747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J</a:t>
            </a:r>
            <a:r>
              <a:rPr dirty="0" sz="950" spc="-1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&amp;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J</a:t>
            </a:r>
            <a:r>
              <a:rPr dirty="0" sz="950" spc="34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D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P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U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Y</a:t>
            </a:r>
            <a:r>
              <a:rPr dirty="0" sz="950" spc="3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S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Y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N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T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C70F2E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  <a:p>
            <a:pPr marR="5080">
              <a:lnSpc>
                <a:spcPct val="100699"/>
              </a:lnSpc>
              <a:spcBef>
                <a:spcPts val="545"/>
              </a:spcBef>
            </a:pPr>
            <a:r>
              <a:rPr dirty="0" sz="1800" spc="-20" b="1">
                <a:solidFill>
                  <a:srgbClr val="1A1A2E"/>
                </a:solidFill>
                <a:latin typeface="Arial"/>
                <a:cs typeface="Arial"/>
              </a:rPr>
              <a:t>VELYS</a:t>
            </a:r>
            <a:r>
              <a:rPr dirty="0" sz="1800" spc="-10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1A1A2E"/>
                </a:solidFill>
                <a:latin typeface="Arial"/>
                <a:cs typeface="Arial"/>
              </a:rPr>
              <a:t>Robotic-Assisted</a:t>
            </a:r>
            <a:endParaRPr sz="1800">
              <a:latin typeface="Arial"/>
              <a:cs typeface="Arial"/>
            </a:endParaRPr>
          </a:p>
          <a:p>
            <a:pPr marL="113664">
              <a:lnSpc>
                <a:spcPct val="100000"/>
              </a:lnSpc>
              <a:spcBef>
                <a:spcPts val="1540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CT-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950" spc="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Arm-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Assisted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43300" y="2959100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IMAGE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62450" y="2928620"/>
            <a:ext cx="1381125" cy="3873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No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CT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PURESIGHT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optical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reflectors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43300" y="3452495"/>
            <a:ext cx="2247900" cy="16256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LANDMARK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Bone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morphing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1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(ADAPTIVE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Tracking)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PROCEDURE</a:t>
            </a:r>
            <a:r>
              <a:rPr dirty="0" baseline="3086" sz="1350" spc="667" b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</a:t>
            </a:r>
            <a:r>
              <a:rPr dirty="0" sz="1050" spc="-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+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UKA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(unicompartmental)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ALIGNMENT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FA,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Inverse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KA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PROADJUST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165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Planning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43300" y="5245100"/>
            <a:ext cx="520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IMPLANT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62450" y="5205095"/>
            <a:ext cx="1466850" cy="40640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ATTUNE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SIGMA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HP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Partial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43300" y="5768975"/>
            <a:ext cx="45148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DESIGN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62450" y="5728970"/>
            <a:ext cx="147320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9000"/>
              </a:lnSpc>
              <a:spcBef>
                <a:spcPts val="100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Bed-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mounted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compact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design;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no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cutting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blocks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210299" y="1428750"/>
            <a:ext cx="2705100" cy="5153025"/>
            <a:chOff x="6210299" y="1428750"/>
            <a:chExt cx="2705100" cy="5153025"/>
          </a:xfrm>
        </p:grpSpPr>
        <p:sp>
          <p:nvSpPr>
            <p:cNvPr id="29" name="object 29"/>
            <p:cNvSpPr/>
            <p:nvPr/>
          </p:nvSpPr>
          <p:spPr>
            <a:xfrm>
              <a:off x="6210299" y="1428750"/>
              <a:ext cx="2705100" cy="5153025"/>
            </a:xfrm>
            <a:custGeom>
              <a:avLst/>
              <a:gdLst/>
              <a:ahLst/>
              <a:cxnLst/>
              <a:rect l="l" t="t" r="r" b="b"/>
              <a:pathLst>
                <a:path w="2705100" h="5153025">
                  <a:moveTo>
                    <a:pt x="2705099" y="5153024"/>
                  </a:moveTo>
                  <a:lnTo>
                    <a:pt x="0" y="5153024"/>
                  </a:lnTo>
                  <a:lnTo>
                    <a:pt x="0" y="0"/>
                  </a:lnTo>
                  <a:lnTo>
                    <a:pt x="2705099" y="0"/>
                  </a:lnTo>
                  <a:lnTo>
                    <a:pt x="2705099" y="5153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10287" y="1428762"/>
              <a:ext cx="2705100" cy="1104900"/>
            </a:xfrm>
            <a:custGeom>
              <a:avLst/>
              <a:gdLst/>
              <a:ahLst/>
              <a:cxnLst/>
              <a:rect l="l" t="t" r="r" b="b"/>
              <a:pathLst>
                <a:path w="2705100" h="1104900">
                  <a:moveTo>
                    <a:pt x="1847850" y="910602"/>
                  </a:moveTo>
                  <a:lnTo>
                    <a:pt x="1823072" y="885825"/>
                  </a:lnTo>
                  <a:lnTo>
                    <a:pt x="234340" y="885825"/>
                  </a:lnTo>
                  <a:lnTo>
                    <a:pt x="209550" y="910602"/>
                  </a:lnTo>
                  <a:lnTo>
                    <a:pt x="209550" y="1076325"/>
                  </a:lnTo>
                  <a:lnTo>
                    <a:pt x="209550" y="1080109"/>
                  </a:lnTo>
                  <a:lnTo>
                    <a:pt x="234340" y="1104900"/>
                  </a:lnTo>
                  <a:lnTo>
                    <a:pt x="1823072" y="1104900"/>
                  </a:lnTo>
                  <a:lnTo>
                    <a:pt x="1847850" y="1080109"/>
                  </a:lnTo>
                  <a:lnTo>
                    <a:pt x="1847850" y="910602"/>
                  </a:lnTo>
                  <a:close/>
                </a:path>
                <a:path w="2705100" h="1104900">
                  <a:moveTo>
                    <a:pt x="2705100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2705100" y="47625"/>
                  </a:lnTo>
                  <a:lnTo>
                    <a:pt x="2705100" y="0"/>
                  </a:lnTo>
                  <a:close/>
                </a:path>
              </a:pathLst>
            </a:custGeom>
            <a:solidFill>
              <a:srgbClr val="FDB91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6419849" y="1606471"/>
            <a:ext cx="2286635" cy="8985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r>
              <a:rPr dirty="0" sz="950" b="1">
                <a:solidFill>
                  <a:srgbClr val="B8860A"/>
                </a:solidFill>
                <a:latin typeface="Arial"/>
                <a:cs typeface="Arial"/>
              </a:rPr>
              <a:t>S</a:t>
            </a:r>
            <a:r>
              <a:rPr dirty="0" sz="950" spc="-105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8860A"/>
                </a:solidFill>
                <a:latin typeface="Arial"/>
                <a:cs typeface="Arial"/>
              </a:rPr>
              <a:t>T</a:t>
            </a:r>
            <a:r>
              <a:rPr dirty="0" sz="950" spc="-100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950" spc="65" b="1">
                <a:solidFill>
                  <a:srgbClr val="B8860A"/>
                </a:solidFill>
                <a:latin typeface="Arial"/>
                <a:cs typeface="Arial"/>
              </a:rPr>
              <a:t>RY</a:t>
            </a:r>
            <a:r>
              <a:rPr dirty="0" sz="950" spc="-105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8860A"/>
                </a:solidFill>
                <a:latin typeface="Arial"/>
                <a:cs typeface="Arial"/>
              </a:rPr>
              <a:t>K</a:t>
            </a:r>
            <a:r>
              <a:rPr dirty="0" sz="950" spc="-100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B8860A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B8860A"/>
                </a:solidFill>
                <a:latin typeface="Arial"/>
                <a:cs typeface="Arial"/>
              </a:rPr>
              <a:t>R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r>
              <a:rPr dirty="0" sz="1800" b="1">
                <a:solidFill>
                  <a:srgbClr val="1A1A2E"/>
                </a:solidFill>
                <a:latin typeface="Arial"/>
                <a:cs typeface="Arial"/>
              </a:rPr>
              <a:t>Mako </a:t>
            </a:r>
            <a:r>
              <a:rPr dirty="0" sz="1800" spc="-10" b="1">
                <a:solidFill>
                  <a:srgbClr val="1A1A2E"/>
                </a:solidFill>
                <a:latin typeface="Arial"/>
                <a:cs typeface="Arial"/>
              </a:rPr>
              <a:t>SmartRobotics</a:t>
            </a:r>
            <a:endParaRPr sz="1800">
              <a:latin typeface="Arial"/>
              <a:cs typeface="Arial"/>
            </a:endParaRPr>
          </a:p>
          <a:p>
            <a:pPr marL="113664">
              <a:lnSpc>
                <a:spcPct val="100000"/>
              </a:lnSpc>
              <a:spcBef>
                <a:spcPts val="1540"/>
              </a:spcBef>
            </a:pPr>
            <a:r>
              <a:rPr dirty="0" sz="950" spc="-10" b="1">
                <a:solidFill>
                  <a:srgbClr val="333333"/>
                </a:solidFill>
                <a:latin typeface="Arial"/>
                <a:cs typeface="Arial"/>
              </a:rPr>
              <a:t>CT-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Based</a:t>
            </a:r>
            <a:r>
              <a:rPr dirty="0" sz="950" spc="10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Arm-</a:t>
            </a:r>
            <a:r>
              <a:rPr dirty="0" sz="950" spc="-10" b="1">
                <a:solidFill>
                  <a:srgbClr val="333333"/>
                </a:solidFill>
                <a:latin typeface="Arial"/>
                <a:cs typeface="Arial"/>
              </a:rPr>
              <a:t>Assisted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19849" y="2682875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IMAGE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39000" y="2652395"/>
            <a:ext cx="139128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3100"/>
              </a:lnSpc>
              <a:spcBef>
                <a:spcPts val="100"/>
              </a:spcBef>
            </a:pP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Pre-op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CT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required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2D3748"/>
                </a:solidFill>
                <a:latin typeface="Arial"/>
                <a:cs typeface="Arial"/>
              </a:rPr>
              <a:t>—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3D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virtual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model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19849" y="3166745"/>
            <a:ext cx="2223135" cy="14541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LANDMARK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CT-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based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3D</a:t>
            </a:r>
            <a:r>
              <a:rPr dirty="0" sz="1050" spc="-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virtual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anatomy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(36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CT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points)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PROCEDURE</a:t>
            </a:r>
            <a:r>
              <a:rPr dirty="0" baseline="3086" sz="1350" spc="667" b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THA, PKA,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Spine,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Shoulder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(5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types)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ALIGNMENT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Functional</a:t>
            </a:r>
            <a:r>
              <a:rPr dirty="0" sz="1050" spc="-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Positioning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3D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endParaRPr sz="10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19849" y="4787900"/>
            <a:ext cx="520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IMPLANT</a:t>
            </a:r>
            <a:endParaRPr sz="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9000" y="4757420"/>
            <a:ext cx="135318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3100"/>
              </a:lnSpc>
              <a:spcBef>
                <a:spcPts val="100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Triathlon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multi-specialty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19849" y="5311775"/>
            <a:ext cx="4006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SCALE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39000" y="5281295"/>
            <a:ext cx="142303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2.5M+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procedures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|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47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countries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|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800+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studies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086849" y="1428750"/>
            <a:ext cx="2705100" cy="5153025"/>
            <a:chOff x="9086849" y="1428750"/>
            <a:chExt cx="2705100" cy="5153025"/>
          </a:xfrm>
        </p:grpSpPr>
        <p:sp>
          <p:nvSpPr>
            <p:cNvPr id="40" name="object 40"/>
            <p:cNvSpPr/>
            <p:nvPr/>
          </p:nvSpPr>
          <p:spPr>
            <a:xfrm>
              <a:off x="9086849" y="1428750"/>
              <a:ext cx="2705100" cy="5153025"/>
            </a:xfrm>
            <a:custGeom>
              <a:avLst/>
              <a:gdLst/>
              <a:ahLst/>
              <a:cxnLst/>
              <a:rect l="l" t="t" r="r" b="b"/>
              <a:pathLst>
                <a:path w="2705100" h="5153025">
                  <a:moveTo>
                    <a:pt x="2705099" y="5153024"/>
                  </a:moveTo>
                  <a:lnTo>
                    <a:pt x="0" y="5153024"/>
                  </a:lnTo>
                  <a:lnTo>
                    <a:pt x="0" y="0"/>
                  </a:lnTo>
                  <a:lnTo>
                    <a:pt x="2705099" y="0"/>
                  </a:lnTo>
                  <a:lnTo>
                    <a:pt x="2705099" y="5153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086837" y="1428762"/>
              <a:ext cx="2705100" cy="1381125"/>
            </a:xfrm>
            <a:custGeom>
              <a:avLst/>
              <a:gdLst/>
              <a:ahLst/>
              <a:cxnLst/>
              <a:rect l="l" t="t" r="r" b="b"/>
              <a:pathLst>
                <a:path w="2705100" h="1381125">
                  <a:moveTo>
                    <a:pt x="1495425" y="1186827"/>
                  </a:moveTo>
                  <a:lnTo>
                    <a:pt x="1470647" y="1162050"/>
                  </a:lnTo>
                  <a:lnTo>
                    <a:pt x="234340" y="1162050"/>
                  </a:lnTo>
                  <a:lnTo>
                    <a:pt x="209550" y="1186827"/>
                  </a:lnTo>
                  <a:lnTo>
                    <a:pt x="209550" y="1352550"/>
                  </a:lnTo>
                  <a:lnTo>
                    <a:pt x="209550" y="1356334"/>
                  </a:lnTo>
                  <a:lnTo>
                    <a:pt x="234340" y="1381112"/>
                  </a:lnTo>
                  <a:lnTo>
                    <a:pt x="1470647" y="1381112"/>
                  </a:lnTo>
                  <a:lnTo>
                    <a:pt x="1495425" y="1356334"/>
                  </a:lnTo>
                  <a:lnTo>
                    <a:pt x="1495425" y="1186827"/>
                  </a:lnTo>
                  <a:close/>
                </a:path>
                <a:path w="2705100" h="1381125">
                  <a:moveTo>
                    <a:pt x="2705100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2705100" y="47625"/>
                  </a:lnTo>
                  <a:lnTo>
                    <a:pt x="2705100" y="0"/>
                  </a:lnTo>
                  <a:close/>
                </a:path>
              </a:pathLst>
            </a:custGeom>
            <a:solidFill>
              <a:srgbClr val="0054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9296400" y="1606471"/>
            <a:ext cx="1550035" cy="11747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ctr" marR="224154">
              <a:lnSpc>
                <a:spcPct val="100000"/>
              </a:lnSpc>
              <a:spcBef>
                <a:spcPts val="425"/>
              </a:spcBef>
            </a:pP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S</a:t>
            </a:r>
            <a:r>
              <a:rPr dirty="0" sz="950" spc="-110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T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H</a:t>
            </a:r>
            <a:r>
              <a:rPr dirty="0" sz="950" spc="33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+</a:t>
            </a:r>
            <a:r>
              <a:rPr dirty="0" sz="950" spc="340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N</a:t>
            </a:r>
            <a:r>
              <a:rPr dirty="0" sz="950" spc="-110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P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8B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00548B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00548B"/>
                </a:solidFill>
                <a:latin typeface="Arial"/>
                <a:cs typeface="Arial"/>
              </a:rPr>
              <a:t>W</a:t>
            </a:r>
            <a:endParaRPr sz="950">
              <a:latin typeface="Arial"/>
              <a:cs typeface="Arial"/>
            </a:endParaRPr>
          </a:p>
          <a:p>
            <a:pPr marR="5080">
              <a:lnSpc>
                <a:spcPct val="100699"/>
              </a:lnSpc>
              <a:spcBef>
                <a:spcPts val="545"/>
              </a:spcBef>
            </a:pPr>
            <a:r>
              <a:rPr dirty="0" sz="1800" b="1">
                <a:solidFill>
                  <a:srgbClr val="1A1A2E"/>
                </a:solidFill>
                <a:latin typeface="Arial"/>
                <a:cs typeface="Arial"/>
              </a:rPr>
              <a:t>CORI </a:t>
            </a:r>
            <a:r>
              <a:rPr dirty="0" sz="1800" spc="-10" b="1">
                <a:solidFill>
                  <a:srgbClr val="1A1A2E"/>
                </a:solidFill>
                <a:latin typeface="Arial"/>
                <a:cs typeface="Arial"/>
              </a:rPr>
              <a:t>Surgical System</a:t>
            </a:r>
            <a:endParaRPr sz="1800">
              <a:latin typeface="Arial"/>
              <a:cs typeface="Arial"/>
            </a:endParaRPr>
          </a:p>
          <a:p>
            <a:pPr algn="ctr" marR="253365">
              <a:lnSpc>
                <a:spcPct val="100000"/>
              </a:lnSpc>
              <a:spcBef>
                <a:spcPts val="1540"/>
              </a:spcBef>
            </a:pP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CT-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95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Handheld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96400" y="2959100"/>
            <a:ext cx="3873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IMAGE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115549" y="2928620"/>
            <a:ext cx="1183640" cy="57785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R="5080">
              <a:lnSpc>
                <a:spcPct val="116100"/>
              </a:lnSpc>
              <a:spcBef>
                <a:spcPts val="60"/>
              </a:spcBef>
            </a:pP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Image-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agnostic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(CT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optional)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smart mapping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296400" y="3623945"/>
            <a:ext cx="2277745" cy="164465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LANDMARK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Intraoperative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3D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smart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joint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mapping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PROCEDURE</a:t>
            </a:r>
            <a:r>
              <a:rPr dirty="0" baseline="3086" sz="1350" spc="667" b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TKA, UKA,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Revision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1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</a:t>
            </a:r>
            <a:r>
              <a:rPr dirty="0" sz="1050" spc="-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(1st in</a:t>
            </a:r>
            <a:r>
              <a:rPr dirty="0" sz="1050" spc="-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US),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THA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nav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818515" algn="l"/>
              </a:tabLst>
            </a:pPr>
            <a:r>
              <a:rPr dirty="0" baseline="3086" sz="1350" spc="-15" b="1">
                <a:solidFill>
                  <a:srgbClr val="878787"/>
                </a:solidFill>
                <a:latin typeface="Arial"/>
                <a:cs typeface="Arial"/>
              </a:rPr>
              <a:t>ALIGNMENT</a:t>
            </a:r>
            <a:r>
              <a:rPr dirty="0" baseline="3086" sz="1350" b="1">
                <a:solidFill>
                  <a:srgbClr val="878787"/>
                </a:solidFill>
                <a:latin typeface="Arial"/>
                <a:cs typeface="Arial"/>
              </a:rPr>
              <a:t>	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MA,</a:t>
            </a:r>
            <a:r>
              <a:rPr dirty="0" sz="1050" spc="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KA</a:t>
            </a:r>
            <a:r>
              <a:rPr dirty="0" sz="1050" spc="-5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real-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time</a:t>
            </a:r>
            <a:endParaRPr sz="1050">
              <a:latin typeface="Arial"/>
              <a:cs typeface="Arial"/>
            </a:endParaRPr>
          </a:p>
          <a:p>
            <a:pPr marL="818515">
              <a:lnSpc>
                <a:spcPct val="100000"/>
              </a:lnSpc>
              <a:spcBef>
                <a:spcPts val="24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planning</a:t>
            </a:r>
            <a:r>
              <a:rPr dirty="0" sz="1050" spc="-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intraoperatively</a:t>
            </a:r>
            <a:endParaRPr sz="10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296400" y="5435600"/>
            <a:ext cx="520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IMPLANT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115549" y="5405120"/>
            <a:ext cx="1414780" cy="3873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JOURNEY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II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+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LEGION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Revision</a:t>
            </a:r>
            <a:r>
              <a:rPr dirty="0" sz="1050" spc="-4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96400" y="5959475"/>
            <a:ext cx="45148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878787"/>
                </a:solidFill>
                <a:latin typeface="Arial"/>
                <a:cs typeface="Arial"/>
              </a:rPr>
              <a:t>DESIGN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115549" y="5928995"/>
            <a:ext cx="125793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Portable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handheld;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smallest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OR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footprint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6199" y="6581775"/>
            <a:ext cx="12096750" cy="9525"/>
          </a:xfrm>
          <a:custGeom>
            <a:avLst/>
            <a:gdLst/>
            <a:ahLst/>
            <a:cxnLst/>
            <a:rect l="l" t="t" r="r" b="b"/>
            <a:pathLst>
              <a:path w="12096750" h="9525">
                <a:moveTo>
                  <a:pt x="12096749" y="9524"/>
                </a:moveTo>
                <a:lnTo>
                  <a:pt x="0" y="9524"/>
                </a:lnTo>
                <a:lnTo>
                  <a:pt x="0" y="0"/>
                </a:lnTo>
                <a:lnTo>
                  <a:pt x="12096749" y="0"/>
                </a:lnTo>
                <a:lnTo>
                  <a:pt x="120967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539750" y="6635750"/>
            <a:ext cx="47948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JnJMedTech.com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Stryker.com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Smith-Nephew.com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ZimmerBiomet.com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2950" cy="6858000"/>
            <a:chOff x="0" y="0"/>
            <a:chExt cx="121729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72950" cy="6858000"/>
            </a:xfrm>
            <a:custGeom>
              <a:avLst/>
              <a:gdLst/>
              <a:ahLst/>
              <a:cxnLst/>
              <a:rect l="l" t="t" r="r" b="b"/>
              <a:pathLst>
                <a:path w="12172950" h="6858000">
                  <a:moveTo>
                    <a:pt x="121729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057275"/>
                  </a:lnTo>
                  <a:lnTo>
                    <a:pt x="12172937" y="1057275"/>
                  </a:lnTo>
                  <a:lnTo>
                    <a:pt x="121729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19175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pc="-20"/>
              <a:t>Feature-by-</a:t>
            </a:r>
            <a:r>
              <a:rPr dirty="0"/>
              <a:t>Feature</a:t>
            </a:r>
            <a:r>
              <a:rPr dirty="0" spc="-40"/>
              <a:t> </a:t>
            </a:r>
            <a:r>
              <a:rPr dirty="0" spc="-10"/>
              <a:t>Comparison</a:t>
            </a: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Key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differentiators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across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the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four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competing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robotic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platforms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for</a:t>
            </a:r>
            <a:r>
              <a:rPr dirty="0" sz="1250" spc="1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TKA</a:t>
            </a:r>
            <a:r>
              <a:rPr dirty="0" sz="1250" spc="-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in</a:t>
            </a:r>
            <a:r>
              <a:rPr dirty="0" sz="1250" spc="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B8C7D8"/>
                </a:solidFill>
                <a:latin typeface="Arial"/>
                <a:cs typeface="Arial"/>
              </a:rPr>
              <a:t>India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7199" y="1223963"/>
          <a:ext cx="11410950" cy="4323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8350"/>
                <a:gridCol w="2495550"/>
                <a:gridCol w="2266950"/>
                <a:gridCol w="2266950"/>
                <a:gridCol w="2266950"/>
              </a:tblGrid>
              <a:tr h="35687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Parameter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lnB w="28575">
                      <a:solidFill>
                        <a:srgbClr val="F0A500"/>
                      </a:solidFill>
                      <a:prstDash val="solid"/>
                    </a:lnB>
                    <a:solidFill>
                      <a:srgbClr val="E7EDF5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(ZB)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lnB w="28575">
                      <a:solidFill>
                        <a:srgbClr val="F0A500"/>
                      </a:solidFill>
                      <a:prstDash val="soli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VELYS</a:t>
                      </a:r>
                      <a:r>
                        <a:rPr dirty="0" sz="10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(J&amp;J)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lnB w="28575">
                      <a:solidFill>
                        <a:srgbClr val="F0A500"/>
                      </a:solidFill>
                      <a:prstDash val="solid"/>
                    </a:lnB>
                    <a:solidFill>
                      <a:srgbClr val="C70F2E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1050" spc="-3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(Stryker)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lnB w="28575">
                      <a:solidFill>
                        <a:srgbClr val="F0A500"/>
                      </a:solidFill>
                      <a:prstDash val="solid"/>
                    </a:lnB>
                    <a:solidFill>
                      <a:srgbClr val="FDB912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CORI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(S+N)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lnB w="28575">
                      <a:solidFill>
                        <a:srgbClr val="F0A500"/>
                      </a:solidFill>
                      <a:prstDash val="solid"/>
                    </a:lnB>
                    <a:solidFill>
                      <a:srgbClr val="00548B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PRE-OP</a:t>
                      </a:r>
                      <a:r>
                        <a:rPr dirty="0" sz="950" spc="2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950" spc="2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SCAN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28575">
                      <a:solidFill>
                        <a:srgbClr val="F0A500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7EDF5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105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28575">
                      <a:solidFill>
                        <a:srgbClr val="F0A500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28575">
                      <a:solidFill>
                        <a:srgbClr val="F0A500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728980">
                        <a:lnSpc>
                          <a:spcPct val="113100"/>
                        </a:lnSpc>
                        <a:spcBef>
                          <a:spcPts val="620"/>
                        </a:spcBef>
                      </a:pP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r>
                        <a:rPr dirty="0" sz="10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(adds</a:t>
                      </a:r>
                      <a:r>
                        <a:rPr dirty="0" sz="1050" spc="-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10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radiation)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8740">
                    <a:lnT w="28575">
                      <a:solidFill>
                        <a:srgbClr val="F0A500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Optional</a:t>
                      </a:r>
                      <a:r>
                        <a:rPr dirty="0" sz="1050" spc="-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(image-agnostic)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28575">
                      <a:solidFill>
                        <a:srgbClr val="F0A500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spc="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LANDMARK</a:t>
                      </a:r>
                      <a:r>
                        <a:rPr dirty="0" sz="950" spc="36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COUNT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1050" spc="-3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anatomical</a:t>
                      </a:r>
                      <a:r>
                        <a:rPr dirty="0" sz="1050" spc="-3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landmarks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Bone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morphing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(optical)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1050" spc="-4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3D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virtual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model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</a:t>
                      </a:r>
                      <a:r>
                        <a:rPr dirty="0" sz="1050" spc="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smart</a:t>
                      </a:r>
                      <a:r>
                        <a:rPr dirty="0" sz="1050" spc="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mapping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</a:tr>
              <a:tr h="53276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spc="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ALIGNMENT</a:t>
                      </a:r>
                      <a:r>
                        <a:rPr dirty="0" sz="950" spc="8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OPTIONS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7EDF5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223520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MA,</a:t>
                      </a:r>
                      <a:r>
                        <a:rPr dirty="0" sz="1050" spc="-3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KA,</a:t>
                      </a:r>
                      <a:r>
                        <a:rPr dirty="0" sz="1050" spc="-3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FA,</a:t>
                      </a:r>
                      <a:r>
                        <a:rPr dirty="0" sz="1050" spc="-3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IKA</a:t>
                      </a:r>
                      <a:r>
                        <a:rPr dirty="0" sz="1050" spc="-6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1050" spc="-3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KA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(only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robot)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947419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MA,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KA,</a:t>
                      </a:r>
                      <a:r>
                        <a:rPr dirty="0" sz="1050" spc="-1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FA,</a:t>
                      </a:r>
                      <a:r>
                        <a:rPr dirty="0" sz="1050" spc="-1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IKA</a:t>
                      </a:r>
                      <a:r>
                        <a:rPr dirty="0" sz="1050" spc="-7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via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PROADJUST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Functional</a:t>
                      </a:r>
                      <a:r>
                        <a:rPr dirty="0" sz="1050" spc="-4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1050" spc="-4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Positioning</a:t>
                      </a:r>
                      <a:r>
                        <a:rPr dirty="0" sz="1050" spc="-4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(3D)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MA,</a:t>
                      </a:r>
                      <a:r>
                        <a:rPr dirty="0" sz="1050" spc="1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KA</a:t>
                      </a:r>
                      <a:r>
                        <a:rPr dirty="0" sz="1050" spc="-4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(real-time)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SOFT</a:t>
                      </a:r>
                      <a:r>
                        <a:rPr dirty="0" sz="950" spc="2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TISSUE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322580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Active</a:t>
                      </a:r>
                      <a:r>
                        <a:rPr dirty="0" sz="1050" spc="-1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Track</a:t>
                      </a:r>
                      <a:r>
                        <a:rPr dirty="0" sz="1050" spc="-1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050" spc="-1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bone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pinning needed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ACCUBALANCE</a:t>
                      </a:r>
                      <a:r>
                        <a:rPr dirty="0" sz="1050" spc="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Graph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balancing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426720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Tensioner</a:t>
                      </a:r>
                      <a:r>
                        <a:rPr dirty="0" sz="1050" spc="-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6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AccuStop haptic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 gap</a:t>
                      </a:r>
                      <a:r>
                        <a:rPr dirty="0" sz="1050" spc="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balancing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spc="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PROCEDURE</a:t>
                      </a:r>
                      <a:r>
                        <a:rPr dirty="0" sz="950" spc="3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SCOPE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7EDF5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TKA</a:t>
                      </a:r>
                      <a:r>
                        <a:rPr dirty="0" sz="1050" spc="-6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(primary)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TKA</a:t>
                      </a:r>
                      <a:r>
                        <a:rPr dirty="0" sz="1050" spc="-6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UKA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TKA,</a:t>
                      </a:r>
                      <a:r>
                        <a:rPr dirty="0" sz="105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THA,</a:t>
                      </a:r>
                      <a:r>
                        <a:rPr dirty="0" sz="105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PKA,</a:t>
                      </a:r>
                      <a:r>
                        <a:rPr dirty="0" sz="105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Spine,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Shoulder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TKA,</a:t>
                      </a:r>
                      <a:r>
                        <a:rPr dirty="0" sz="1050" spc="-1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UKA,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Revision,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THA</a:t>
                      </a:r>
                      <a:r>
                        <a:rPr dirty="0" sz="1050" spc="-7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nav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950" spc="2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ECOSYSTEM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252729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ZBEdge</a:t>
                      </a:r>
                      <a:r>
                        <a:rPr dirty="0" sz="1050" spc="-5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Analytics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1050" spc="-1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5yr</a:t>
                      </a:r>
                      <a:r>
                        <a:rPr dirty="0" sz="105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J&amp;J</a:t>
                      </a:r>
                      <a:r>
                        <a:rPr dirty="0" sz="1050" spc="-1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Institute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library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Stryker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dirty="0" sz="1050" spc="-5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Academy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S+N</a:t>
                      </a:r>
                      <a:r>
                        <a:rPr dirty="0" sz="1050" spc="-6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Academy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Online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GLOBAL</a:t>
                      </a:r>
                      <a:r>
                        <a:rPr dirty="0" sz="950" spc="3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7EDF5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Growing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(FDA</a:t>
                      </a:r>
                      <a:r>
                        <a:rPr dirty="0" sz="1050" spc="-6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cleared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Nov</a:t>
                      </a:r>
                      <a:r>
                        <a:rPr dirty="0" sz="1050" spc="-2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2025)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800+</a:t>
                      </a:r>
                      <a:r>
                        <a:rPr dirty="0" sz="105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publications;</a:t>
                      </a:r>
                      <a:r>
                        <a:rPr dirty="0" sz="105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2.5M+</a:t>
                      </a:r>
                      <a:r>
                        <a:rPr dirty="0" sz="1050" spc="-1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cases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cadaver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76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9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2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334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411480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105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built</a:t>
                      </a:r>
                      <a:r>
                        <a:rPr dirty="0" sz="105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05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105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long-</a:t>
                      </a:r>
                      <a:r>
                        <a:rPr dirty="0" sz="105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term </a:t>
                      </a: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commitment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Strong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(DePuy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network,</a:t>
                      </a:r>
                      <a:r>
                        <a:rPr dirty="0" sz="1050" spc="-2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dirty="0" sz="1050" spc="-3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CSRs)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584835">
                        <a:lnSpc>
                          <a:spcPct val="113100"/>
                        </a:lnSpc>
                        <a:spcBef>
                          <a:spcPts val="545"/>
                        </a:spcBef>
                      </a:pP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Strong</a:t>
                      </a:r>
                      <a:r>
                        <a:rPr dirty="0" sz="1050" spc="-3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competitor,</a:t>
                      </a:r>
                      <a:r>
                        <a:rPr dirty="0" sz="1050" spc="-3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large </a:t>
                      </a:r>
                      <a:r>
                        <a:rPr dirty="0" sz="10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installed </a:t>
                      </a:r>
                      <a:r>
                        <a:rPr dirty="0" sz="1050" spc="-2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base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69215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dirty="0" sz="105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Limited</a:t>
                      </a:r>
                      <a:r>
                        <a:rPr dirty="0" sz="1050" spc="-35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presence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0170">
                    <a:lnT w="9525">
                      <a:solidFill>
                        <a:srgbClr val="D0D9E4"/>
                      </a:solidFill>
                      <a:prstDash val="solid"/>
                    </a:lnT>
                    <a:lnB w="9525">
                      <a:solidFill>
                        <a:srgbClr val="D0D9E4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76199" y="6600825"/>
            <a:ext cx="12096750" cy="9525"/>
          </a:xfrm>
          <a:custGeom>
            <a:avLst/>
            <a:gdLst/>
            <a:ahLst/>
            <a:cxnLst/>
            <a:rect l="l" t="t" r="r" b="b"/>
            <a:pathLst>
              <a:path w="12096750" h="9525">
                <a:moveTo>
                  <a:pt x="12096749" y="9524"/>
                </a:moveTo>
                <a:lnTo>
                  <a:pt x="0" y="9524"/>
                </a:lnTo>
                <a:lnTo>
                  <a:pt x="0" y="0"/>
                </a:lnTo>
                <a:lnTo>
                  <a:pt x="12096749" y="0"/>
                </a:lnTo>
                <a:lnTo>
                  <a:pt x="120967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39750" y="6645275"/>
            <a:ext cx="6807834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JnJMedTech.com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Stryker.com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Smith-Nephew.com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ZimmerBiomet.com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Press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Release,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Nov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B8B8B"/>
                </a:solidFill>
                <a:latin typeface="Arial"/>
                <a:cs typeface="Arial"/>
              </a:rPr>
              <a:t>2025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2950" cy="6858000"/>
            <a:chOff x="0" y="0"/>
            <a:chExt cx="121729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72950" cy="6858000"/>
            </a:xfrm>
            <a:custGeom>
              <a:avLst/>
              <a:gdLst/>
              <a:ahLst/>
              <a:cxnLst/>
              <a:rect l="l" t="t" r="r" b="b"/>
              <a:pathLst>
                <a:path w="12172950" h="6858000">
                  <a:moveTo>
                    <a:pt x="121729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057275"/>
                  </a:lnTo>
                  <a:lnTo>
                    <a:pt x="12172937" y="1057275"/>
                  </a:lnTo>
                  <a:lnTo>
                    <a:pt x="121729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019175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/>
              <a:t>ROSA</a:t>
            </a:r>
            <a:r>
              <a:rPr dirty="0" spc="-155"/>
              <a:t> </a:t>
            </a:r>
            <a:r>
              <a:rPr dirty="0"/>
              <a:t>Competitive</a:t>
            </a:r>
            <a:r>
              <a:rPr dirty="0" spc="-155"/>
              <a:t> </a:t>
            </a:r>
            <a:r>
              <a:rPr dirty="0"/>
              <a:t>Advantages</a:t>
            </a:r>
            <a:r>
              <a:rPr dirty="0" spc="-55"/>
              <a:t> </a:t>
            </a:r>
            <a:r>
              <a:rPr dirty="0"/>
              <a:t>—</a:t>
            </a:r>
            <a:r>
              <a:rPr dirty="0" spc="-50"/>
              <a:t> </a:t>
            </a:r>
            <a:r>
              <a:rPr dirty="0"/>
              <a:t>What</a:t>
            </a:r>
            <a:r>
              <a:rPr dirty="0" spc="-50"/>
              <a:t> </a:t>
            </a:r>
            <a:r>
              <a:rPr dirty="0"/>
              <a:t>Sets</a:t>
            </a:r>
            <a:r>
              <a:rPr dirty="0" spc="-55"/>
              <a:t> </a:t>
            </a:r>
            <a:r>
              <a:rPr dirty="0"/>
              <a:t>Us</a:t>
            </a:r>
            <a:r>
              <a:rPr dirty="0" spc="-155"/>
              <a:t> </a:t>
            </a:r>
            <a:r>
              <a:rPr dirty="0" spc="-10"/>
              <a:t>Apart</a:t>
            </a: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Evidence-based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differentiators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and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objection-handling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scripts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for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the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sales</a:t>
            </a:r>
            <a:r>
              <a:rPr dirty="0" sz="1250" spc="5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spc="-20" b="0">
                <a:solidFill>
                  <a:srgbClr val="B8C7D8"/>
                </a:solidFill>
                <a:latin typeface="Arial"/>
                <a:cs typeface="Arial"/>
              </a:rPr>
              <a:t>team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52449" y="1057275"/>
            <a:ext cx="5048250" cy="5543550"/>
            <a:chOff x="552449" y="1057275"/>
            <a:chExt cx="5048250" cy="5543550"/>
          </a:xfrm>
        </p:grpSpPr>
        <p:sp>
          <p:nvSpPr>
            <p:cNvPr id="7" name="object 7"/>
            <p:cNvSpPr/>
            <p:nvPr/>
          </p:nvSpPr>
          <p:spPr>
            <a:xfrm>
              <a:off x="5581649" y="1057275"/>
              <a:ext cx="19050" cy="5543550"/>
            </a:xfrm>
            <a:custGeom>
              <a:avLst/>
              <a:gdLst/>
              <a:ahLst/>
              <a:cxnLst/>
              <a:rect l="l" t="t" r="r" b="b"/>
              <a:pathLst>
                <a:path w="19050" h="5543550">
                  <a:moveTo>
                    <a:pt x="19049" y="5543549"/>
                  </a:moveTo>
                  <a:lnTo>
                    <a:pt x="0" y="5543549"/>
                  </a:lnTo>
                  <a:lnTo>
                    <a:pt x="0" y="0"/>
                  </a:lnTo>
                  <a:lnTo>
                    <a:pt x="19049" y="0"/>
                  </a:lnTo>
                  <a:lnTo>
                    <a:pt x="19049" y="5543549"/>
                  </a:lnTo>
                  <a:close/>
                </a:path>
              </a:pathLst>
            </a:custGeom>
            <a:solidFill>
              <a:srgbClr val="D0D9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52449" y="1533525"/>
              <a:ext cx="4724400" cy="19050"/>
            </a:xfrm>
            <a:custGeom>
              <a:avLst/>
              <a:gdLst/>
              <a:ahLst/>
              <a:cxnLst/>
              <a:rect l="l" t="t" r="r" b="b"/>
              <a:pathLst>
                <a:path w="4724400" h="19050">
                  <a:moveTo>
                    <a:pt x="47243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4724399" y="0"/>
                  </a:lnTo>
                  <a:lnTo>
                    <a:pt x="47243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52449" y="1762125"/>
              <a:ext cx="285750" cy="285750"/>
            </a:xfrm>
            <a:custGeom>
              <a:avLst/>
              <a:gdLst/>
              <a:ahLst/>
              <a:cxnLst/>
              <a:rect l="l" t="t" r="r" b="b"/>
              <a:pathLst>
                <a:path w="285750" h="285750">
                  <a:moveTo>
                    <a:pt x="142874" y="285749"/>
                  </a:moveTo>
                  <a:lnTo>
                    <a:pt x="101399" y="279599"/>
                  </a:lnTo>
                  <a:lnTo>
                    <a:pt x="63497" y="261670"/>
                  </a:lnTo>
                  <a:lnTo>
                    <a:pt x="32429" y="233514"/>
                  </a:lnTo>
                  <a:lnTo>
                    <a:pt x="10875" y="197550"/>
                  </a:lnTo>
                  <a:lnTo>
                    <a:pt x="686" y="156879"/>
                  </a:lnTo>
                  <a:lnTo>
                    <a:pt x="0" y="142874"/>
                  </a:lnTo>
                  <a:lnTo>
                    <a:pt x="171" y="135855"/>
                  </a:lnTo>
                  <a:lnTo>
                    <a:pt x="8348" y="94749"/>
                  </a:lnTo>
                  <a:lnTo>
                    <a:pt x="28121" y="57756"/>
                  </a:lnTo>
                  <a:lnTo>
                    <a:pt x="57756" y="28120"/>
                  </a:lnTo>
                  <a:lnTo>
                    <a:pt x="94749" y="8347"/>
                  </a:lnTo>
                  <a:lnTo>
                    <a:pt x="135855" y="171"/>
                  </a:lnTo>
                  <a:lnTo>
                    <a:pt x="142874" y="0"/>
                  </a:lnTo>
                  <a:lnTo>
                    <a:pt x="149894" y="171"/>
                  </a:lnTo>
                  <a:lnTo>
                    <a:pt x="191000" y="8347"/>
                  </a:lnTo>
                  <a:lnTo>
                    <a:pt x="227992" y="28120"/>
                  </a:lnTo>
                  <a:lnTo>
                    <a:pt x="257628" y="57756"/>
                  </a:lnTo>
                  <a:lnTo>
                    <a:pt x="277401" y="94749"/>
                  </a:lnTo>
                  <a:lnTo>
                    <a:pt x="285578" y="135855"/>
                  </a:lnTo>
                  <a:lnTo>
                    <a:pt x="285749" y="142874"/>
                  </a:lnTo>
                  <a:lnTo>
                    <a:pt x="285578" y="149894"/>
                  </a:lnTo>
                  <a:lnTo>
                    <a:pt x="277401" y="191000"/>
                  </a:lnTo>
                  <a:lnTo>
                    <a:pt x="257628" y="227992"/>
                  </a:lnTo>
                  <a:lnTo>
                    <a:pt x="227992" y="257628"/>
                  </a:lnTo>
                  <a:lnTo>
                    <a:pt x="191000" y="277401"/>
                  </a:lnTo>
                  <a:lnTo>
                    <a:pt x="149894" y="285578"/>
                  </a:lnTo>
                  <a:lnTo>
                    <a:pt x="142874" y="2857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39750" y="1244600"/>
            <a:ext cx="35883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1200" spc="1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+</a:t>
            </a:r>
            <a:r>
              <a:rPr dirty="0" sz="120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55" b="1">
                <a:solidFill>
                  <a:srgbClr val="F0A500"/>
                </a:solidFill>
                <a:latin typeface="Arial"/>
                <a:cs typeface="Arial"/>
              </a:rPr>
              <a:t>OPTIMIZE</a:t>
            </a:r>
            <a:r>
              <a:rPr dirty="0" sz="1200" spc="1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200" spc="1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55" b="1">
                <a:solidFill>
                  <a:srgbClr val="F0A500"/>
                </a:solidFill>
                <a:latin typeface="Arial"/>
                <a:cs typeface="Arial"/>
              </a:rPr>
              <a:t>UNIQUE</a:t>
            </a:r>
            <a:r>
              <a:rPr dirty="0" sz="1200" spc="1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35" b="1">
                <a:solidFill>
                  <a:srgbClr val="F0A500"/>
                </a:solidFill>
                <a:latin typeface="Arial"/>
                <a:cs typeface="Arial"/>
              </a:rPr>
              <a:t>ADVANTAGES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208" y="1778000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8850" y="1704033"/>
            <a:ext cx="1908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Anatomical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Landmarks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52749" y="1743075"/>
            <a:ext cx="609600" cy="171450"/>
          </a:xfrm>
          <a:custGeom>
            <a:avLst/>
            <a:gdLst/>
            <a:ahLst/>
            <a:cxnLst/>
            <a:rect l="l" t="t" r="r" b="b"/>
            <a:pathLst>
              <a:path w="609600" h="171450">
                <a:moveTo>
                  <a:pt x="584813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584813" y="0"/>
                </a:lnTo>
                <a:lnTo>
                  <a:pt x="609599" y="24785"/>
                </a:lnTo>
                <a:lnTo>
                  <a:pt x="609599" y="146664"/>
                </a:lnTo>
                <a:lnTo>
                  <a:pt x="588459" y="170724"/>
                </a:lnTo>
                <a:lnTo>
                  <a:pt x="584813" y="171449"/>
                </a:lnTo>
                <a:close/>
              </a:path>
            </a:pathLst>
          </a:custGeom>
          <a:solidFill>
            <a:srgbClr val="B8860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017738" y="1739900"/>
            <a:ext cx="47688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vs </a:t>
            </a:r>
            <a:r>
              <a:rPr dirty="0" sz="900" spc="-20" b="1">
                <a:solidFill>
                  <a:srgbClr val="FFFFFF"/>
                </a:solidFill>
                <a:latin typeface="Arial"/>
                <a:cs typeface="Arial"/>
              </a:rPr>
              <a:t>Mako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8850" y="1909445"/>
            <a:ext cx="4087495" cy="568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1050" spc="-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uses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90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anatomical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landmarks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with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CT-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free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bone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morphing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vs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Mako's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36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CT-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based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reference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points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more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intra-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op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data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points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without</a:t>
            </a:r>
            <a:r>
              <a:rPr dirty="0" sz="1050" spc="-4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radiation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cost.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2449" y="26384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4" y="285749"/>
                </a:moveTo>
                <a:lnTo>
                  <a:pt x="101399" y="279599"/>
                </a:lnTo>
                <a:lnTo>
                  <a:pt x="63497" y="261670"/>
                </a:lnTo>
                <a:lnTo>
                  <a:pt x="32429" y="233514"/>
                </a:lnTo>
                <a:lnTo>
                  <a:pt x="10875" y="197550"/>
                </a:lnTo>
                <a:lnTo>
                  <a:pt x="686" y="156879"/>
                </a:lnTo>
                <a:lnTo>
                  <a:pt x="0" y="142874"/>
                </a:lnTo>
                <a:lnTo>
                  <a:pt x="171" y="135855"/>
                </a:lnTo>
                <a:lnTo>
                  <a:pt x="8348" y="94749"/>
                </a:lnTo>
                <a:lnTo>
                  <a:pt x="28121" y="57756"/>
                </a:lnTo>
                <a:lnTo>
                  <a:pt x="57756" y="28120"/>
                </a:lnTo>
                <a:lnTo>
                  <a:pt x="94749" y="8348"/>
                </a:lnTo>
                <a:lnTo>
                  <a:pt x="135855" y="171"/>
                </a:lnTo>
                <a:lnTo>
                  <a:pt x="142874" y="0"/>
                </a:lnTo>
                <a:lnTo>
                  <a:pt x="149894" y="171"/>
                </a:lnTo>
                <a:lnTo>
                  <a:pt x="191000" y="8348"/>
                </a:lnTo>
                <a:lnTo>
                  <a:pt x="227992" y="28121"/>
                </a:lnTo>
                <a:lnTo>
                  <a:pt x="257628" y="57756"/>
                </a:lnTo>
                <a:lnTo>
                  <a:pt x="277401" y="94749"/>
                </a:lnTo>
                <a:lnTo>
                  <a:pt x="285578" y="135855"/>
                </a:lnTo>
                <a:lnTo>
                  <a:pt x="285749" y="142874"/>
                </a:lnTo>
                <a:lnTo>
                  <a:pt x="285578" y="149893"/>
                </a:lnTo>
                <a:lnTo>
                  <a:pt x="277401" y="191000"/>
                </a:lnTo>
                <a:lnTo>
                  <a:pt x="257628" y="227992"/>
                </a:lnTo>
                <a:lnTo>
                  <a:pt x="227992" y="257628"/>
                </a:lnTo>
                <a:lnTo>
                  <a:pt x="191000" y="277401"/>
                </a:lnTo>
                <a:lnTo>
                  <a:pt x="149894" y="285578"/>
                </a:lnTo>
                <a:lnTo>
                  <a:pt x="142874" y="2857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40208" y="2654300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8850" y="2580333"/>
            <a:ext cx="23736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Only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Automated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KA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20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World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19474" y="2619375"/>
            <a:ext cx="457200" cy="171450"/>
          </a:xfrm>
          <a:custGeom>
            <a:avLst/>
            <a:gdLst/>
            <a:ahLst/>
            <a:cxnLst/>
            <a:rect l="l" t="t" r="r" b="b"/>
            <a:pathLst>
              <a:path w="457200" h="171450">
                <a:moveTo>
                  <a:pt x="4324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432414" y="0"/>
                </a:lnTo>
                <a:lnTo>
                  <a:pt x="457199" y="24785"/>
                </a:lnTo>
                <a:lnTo>
                  <a:pt x="457199" y="146664"/>
                </a:lnTo>
                <a:lnTo>
                  <a:pt x="436059" y="170724"/>
                </a:lnTo>
                <a:lnTo>
                  <a:pt x="432414" y="17144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482677" y="2616200"/>
            <a:ext cx="326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dirty="0" sz="9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8850" y="2785745"/>
            <a:ext cx="4279900" cy="568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1050" spc="-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Kinematic</a:t>
            </a:r>
            <a:r>
              <a:rPr dirty="0" sz="1050" spc="-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Alignment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is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the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industry's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ONLY</a:t>
            </a:r>
            <a:r>
              <a:rPr dirty="0" sz="1050" spc="-4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automated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KA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feature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resurfaces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the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knee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to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its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pre-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arthritic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position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with</a:t>
            </a:r>
            <a:r>
              <a:rPr dirty="0" sz="1050" spc="-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no</a:t>
            </a:r>
            <a:r>
              <a:rPr dirty="0" sz="1050" spc="-1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manual input.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52449" y="35147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4" y="285749"/>
                </a:moveTo>
                <a:lnTo>
                  <a:pt x="101399" y="279599"/>
                </a:lnTo>
                <a:lnTo>
                  <a:pt x="63497" y="261670"/>
                </a:lnTo>
                <a:lnTo>
                  <a:pt x="32429" y="233514"/>
                </a:lnTo>
                <a:lnTo>
                  <a:pt x="10875" y="197550"/>
                </a:lnTo>
                <a:lnTo>
                  <a:pt x="686" y="156879"/>
                </a:lnTo>
                <a:lnTo>
                  <a:pt x="0" y="142874"/>
                </a:lnTo>
                <a:lnTo>
                  <a:pt x="171" y="135855"/>
                </a:lnTo>
                <a:lnTo>
                  <a:pt x="8348" y="94748"/>
                </a:lnTo>
                <a:lnTo>
                  <a:pt x="28121" y="57756"/>
                </a:lnTo>
                <a:lnTo>
                  <a:pt x="57756" y="28120"/>
                </a:lnTo>
                <a:lnTo>
                  <a:pt x="94749" y="8347"/>
                </a:lnTo>
                <a:lnTo>
                  <a:pt x="135855" y="171"/>
                </a:lnTo>
                <a:lnTo>
                  <a:pt x="142874" y="0"/>
                </a:lnTo>
                <a:lnTo>
                  <a:pt x="149894" y="171"/>
                </a:lnTo>
                <a:lnTo>
                  <a:pt x="191000" y="8347"/>
                </a:lnTo>
                <a:lnTo>
                  <a:pt x="227992" y="28120"/>
                </a:lnTo>
                <a:lnTo>
                  <a:pt x="257628" y="57756"/>
                </a:lnTo>
                <a:lnTo>
                  <a:pt x="277401" y="94748"/>
                </a:lnTo>
                <a:lnTo>
                  <a:pt x="285578" y="135855"/>
                </a:lnTo>
                <a:lnTo>
                  <a:pt x="285749" y="142874"/>
                </a:lnTo>
                <a:lnTo>
                  <a:pt x="285578" y="149893"/>
                </a:lnTo>
                <a:lnTo>
                  <a:pt x="277401" y="191000"/>
                </a:lnTo>
                <a:lnTo>
                  <a:pt x="257628" y="227992"/>
                </a:lnTo>
                <a:lnTo>
                  <a:pt x="227992" y="257628"/>
                </a:lnTo>
                <a:lnTo>
                  <a:pt x="191000" y="277401"/>
                </a:lnTo>
                <a:lnTo>
                  <a:pt x="149894" y="285578"/>
                </a:lnTo>
                <a:lnTo>
                  <a:pt x="142874" y="2857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40208" y="3530600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58850" y="3456633"/>
            <a:ext cx="15163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46% Faster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Planning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62224" y="3495675"/>
            <a:ext cx="457200" cy="171450"/>
          </a:xfrm>
          <a:custGeom>
            <a:avLst/>
            <a:gdLst/>
            <a:ahLst/>
            <a:cxnLst/>
            <a:rect l="l" t="t" r="r" b="b"/>
            <a:pathLst>
              <a:path w="457200" h="171450">
                <a:moveTo>
                  <a:pt x="4324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432414" y="0"/>
                </a:lnTo>
                <a:lnTo>
                  <a:pt x="457199" y="24785"/>
                </a:lnTo>
                <a:lnTo>
                  <a:pt x="457199" y="146664"/>
                </a:lnTo>
                <a:lnTo>
                  <a:pt x="436059" y="170724"/>
                </a:lnTo>
                <a:lnTo>
                  <a:pt x="432414" y="17144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625129" y="3492500"/>
            <a:ext cx="326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dirty="0" sz="9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8850" y="3662045"/>
            <a:ext cx="409003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Planning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reduces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average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planning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time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by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46%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via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customised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surgeon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profiles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highest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OR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efficiency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in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the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category.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52449" y="42100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4" y="285749"/>
                </a:moveTo>
                <a:lnTo>
                  <a:pt x="101399" y="279599"/>
                </a:lnTo>
                <a:lnTo>
                  <a:pt x="63497" y="261670"/>
                </a:lnTo>
                <a:lnTo>
                  <a:pt x="32429" y="233514"/>
                </a:lnTo>
                <a:lnTo>
                  <a:pt x="10875" y="197550"/>
                </a:lnTo>
                <a:lnTo>
                  <a:pt x="686" y="156879"/>
                </a:lnTo>
                <a:lnTo>
                  <a:pt x="0" y="142874"/>
                </a:lnTo>
                <a:lnTo>
                  <a:pt x="171" y="135855"/>
                </a:lnTo>
                <a:lnTo>
                  <a:pt x="8348" y="94748"/>
                </a:lnTo>
                <a:lnTo>
                  <a:pt x="28121" y="57756"/>
                </a:lnTo>
                <a:lnTo>
                  <a:pt x="57756" y="28120"/>
                </a:lnTo>
                <a:lnTo>
                  <a:pt x="94749" y="8347"/>
                </a:lnTo>
                <a:lnTo>
                  <a:pt x="135855" y="171"/>
                </a:lnTo>
                <a:lnTo>
                  <a:pt x="142874" y="0"/>
                </a:lnTo>
                <a:lnTo>
                  <a:pt x="149894" y="171"/>
                </a:lnTo>
                <a:lnTo>
                  <a:pt x="191000" y="8347"/>
                </a:lnTo>
                <a:lnTo>
                  <a:pt x="227992" y="28120"/>
                </a:lnTo>
                <a:lnTo>
                  <a:pt x="257628" y="57756"/>
                </a:lnTo>
                <a:lnTo>
                  <a:pt x="277401" y="94749"/>
                </a:lnTo>
                <a:lnTo>
                  <a:pt x="285578" y="135855"/>
                </a:lnTo>
                <a:lnTo>
                  <a:pt x="285749" y="142874"/>
                </a:lnTo>
                <a:lnTo>
                  <a:pt x="285578" y="149893"/>
                </a:lnTo>
                <a:lnTo>
                  <a:pt x="277401" y="190999"/>
                </a:lnTo>
                <a:lnTo>
                  <a:pt x="257628" y="227992"/>
                </a:lnTo>
                <a:lnTo>
                  <a:pt x="227992" y="257628"/>
                </a:lnTo>
                <a:lnTo>
                  <a:pt x="191000" y="277401"/>
                </a:lnTo>
                <a:lnTo>
                  <a:pt x="149894" y="285578"/>
                </a:lnTo>
                <a:lnTo>
                  <a:pt x="142874" y="2857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40208" y="4225925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8850" y="4151958"/>
            <a:ext cx="17278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Pre-Op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CT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 Required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771774" y="4191000"/>
            <a:ext cx="600075" cy="171450"/>
          </a:xfrm>
          <a:custGeom>
            <a:avLst/>
            <a:gdLst/>
            <a:ahLst/>
            <a:cxnLst/>
            <a:rect l="l" t="t" r="r" b="b"/>
            <a:pathLst>
              <a:path w="600075" h="171450">
                <a:moveTo>
                  <a:pt x="575289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4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575289" y="0"/>
                </a:lnTo>
                <a:lnTo>
                  <a:pt x="600074" y="24785"/>
                </a:lnTo>
                <a:lnTo>
                  <a:pt x="600074" y="146664"/>
                </a:lnTo>
                <a:lnTo>
                  <a:pt x="578934" y="170724"/>
                </a:lnTo>
                <a:lnTo>
                  <a:pt x="575289" y="171449"/>
                </a:lnTo>
                <a:close/>
              </a:path>
            </a:pathLst>
          </a:custGeom>
          <a:solidFill>
            <a:srgbClr val="B8860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836465" y="4187825"/>
            <a:ext cx="47688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vs </a:t>
            </a:r>
            <a:r>
              <a:rPr dirty="0" sz="900" spc="-20" b="1">
                <a:solidFill>
                  <a:srgbClr val="FFFFFF"/>
                </a:solidFill>
                <a:latin typeface="Arial"/>
                <a:cs typeface="Arial"/>
              </a:rPr>
              <a:t>Mako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8850" y="4357370"/>
            <a:ext cx="4112260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Eliminates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CT</a:t>
            </a:r>
            <a:r>
              <a:rPr dirty="0" sz="1050" spc="-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scan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cost,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scheduling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delay,</a:t>
            </a:r>
            <a:r>
              <a:rPr dirty="0" sz="1050" spc="-3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radiation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exposure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A5467"/>
                </a:solidFill>
                <a:latin typeface="Arial"/>
                <a:cs typeface="Arial"/>
              </a:rPr>
              <a:t>—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significant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advantage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in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price-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sensitive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Indian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market.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52449" y="49053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4" y="285749"/>
                </a:moveTo>
                <a:lnTo>
                  <a:pt x="101399" y="279598"/>
                </a:lnTo>
                <a:lnTo>
                  <a:pt x="63497" y="261670"/>
                </a:lnTo>
                <a:lnTo>
                  <a:pt x="32429" y="233514"/>
                </a:lnTo>
                <a:lnTo>
                  <a:pt x="10875" y="197550"/>
                </a:lnTo>
                <a:lnTo>
                  <a:pt x="686" y="156879"/>
                </a:lnTo>
                <a:lnTo>
                  <a:pt x="0" y="142874"/>
                </a:lnTo>
                <a:lnTo>
                  <a:pt x="171" y="135855"/>
                </a:lnTo>
                <a:lnTo>
                  <a:pt x="8348" y="94748"/>
                </a:lnTo>
                <a:lnTo>
                  <a:pt x="28121" y="57756"/>
                </a:lnTo>
                <a:lnTo>
                  <a:pt x="57756" y="28120"/>
                </a:lnTo>
                <a:lnTo>
                  <a:pt x="94749" y="8347"/>
                </a:lnTo>
                <a:lnTo>
                  <a:pt x="135855" y="171"/>
                </a:lnTo>
                <a:lnTo>
                  <a:pt x="142874" y="0"/>
                </a:lnTo>
                <a:lnTo>
                  <a:pt x="149894" y="171"/>
                </a:lnTo>
                <a:lnTo>
                  <a:pt x="191000" y="8347"/>
                </a:lnTo>
                <a:lnTo>
                  <a:pt x="227992" y="28120"/>
                </a:lnTo>
                <a:lnTo>
                  <a:pt x="257628" y="57756"/>
                </a:lnTo>
                <a:lnTo>
                  <a:pt x="277401" y="94748"/>
                </a:lnTo>
                <a:lnTo>
                  <a:pt x="285578" y="135855"/>
                </a:lnTo>
                <a:lnTo>
                  <a:pt x="285749" y="142874"/>
                </a:lnTo>
                <a:lnTo>
                  <a:pt x="285578" y="149894"/>
                </a:lnTo>
                <a:lnTo>
                  <a:pt x="277401" y="191000"/>
                </a:lnTo>
                <a:lnTo>
                  <a:pt x="257628" y="227992"/>
                </a:lnTo>
                <a:lnTo>
                  <a:pt x="227992" y="257628"/>
                </a:lnTo>
                <a:lnTo>
                  <a:pt x="191000" y="277401"/>
                </a:lnTo>
                <a:lnTo>
                  <a:pt x="149894" y="285578"/>
                </a:lnTo>
                <a:lnTo>
                  <a:pt x="142874" y="2857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40208" y="4921250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58850" y="4847283"/>
            <a:ext cx="2159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5-Year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Warranty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mymobility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200399" y="4886325"/>
            <a:ext cx="457200" cy="171450"/>
          </a:xfrm>
          <a:custGeom>
            <a:avLst/>
            <a:gdLst/>
            <a:ahLst/>
            <a:cxnLst/>
            <a:rect l="l" t="t" r="r" b="b"/>
            <a:pathLst>
              <a:path w="457200" h="171450">
                <a:moveTo>
                  <a:pt x="432414" y="171449"/>
                </a:moveTo>
                <a:lnTo>
                  <a:pt x="24785" y="171449"/>
                </a:lnTo>
                <a:lnTo>
                  <a:pt x="21140" y="170724"/>
                </a:lnTo>
                <a:lnTo>
                  <a:pt x="0" y="146663"/>
                </a:lnTo>
                <a:lnTo>
                  <a:pt x="0" y="142874"/>
                </a:lnTo>
                <a:lnTo>
                  <a:pt x="0" y="24785"/>
                </a:lnTo>
                <a:lnTo>
                  <a:pt x="24785" y="0"/>
                </a:lnTo>
                <a:lnTo>
                  <a:pt x="432414" y="0"/>
                </a:lnTo>
                <a:lnTo>
                  <a:pt x="457199" y="24785"/>
                </a:lnTo>
                <a:lnTo>
                  <a:pt x="457199" y="146663"/>
                </a:lnTo>
                <a:lnTo>
                  <a:pt x="436059" y="170724"/>
                </a:lnTo>
                <a:lnTo>
                  <a:pt x="432414" y="17144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3267620" y="4883150"/>
            <a:ext cx="326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dirty="0" sz="9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9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58850" y="5052695"/>
            <a:ext cx="402399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Industry-first</a:t>
            </a:r>
            <a:r>
              <a:rPr dirty="0" sz="1050" spc="-4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5-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year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comprehensive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warranty</a:t>
            </a:r>
            <a:r>
              <a:rPr dirty="0" sz="1050" spc="-3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with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1050" spc="-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4A5467"/>
                </a:solidFill>
                <a:latin typeface="Arial"/>
                <a:cs typeface="Arial"/>
              </a:rPr>
              <a:t>+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mymobility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digital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care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no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competitor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offers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4A5467"/>
                </a:solidFill>
                <a:latin typeface="Arial"/>
                <a:cs typeface="Arial"/>
              </a:rPr>
              <a:t>this</a:t>
            </a:r>
            <a:r>
              <a:rPr dirty="0" sz="105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4A5467"/>
                </a:solidFill>
                <a:latin typeface="Arial"/>
                <a:cs typeface="Arial"/>
              </a:rPr>
              <a:t>bundle.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600699" y="1057275"/>
            <a:ext cx="6572250" cy="5543550"/>
            <a:chOff x="5600699" y="1057275"/>
            <a:chExt cx="6572250" cy="5543550"/>
          </a:xfrm>
        </p:grpSpPr>
        <p:sp>
          <p:nvSpPr>
            <p:cNvPr id="41" name="object 41"/>
            <p:cNvSpPr/>
            <p:nvPr/>
          </p:nvSpPr>
          <p:spPr>
            <a:xfrm>
              <a:off x="5600699" y="1057275"/>
              <a:ext cx="6572250" cy="5543550"/>
            </a:xfrm>
            <a:custGeom>
              <a:avLst/>
              <a:gdLst/>
              <a:ahLst/>
              <a:cxnLst/>
              <a:rect l="l" t="t" r="r" b="b"/>
              <a:pathLst>
                <a:path w="6572250" h="5543550">
                  <a:moveTo>
                    <a:pt x="6572249" y="5543549"/>
                  </a:moveTo>
                  <a:lnTo>
                    <a:pt x="0" y="5543549"/>
                  </a:lnTo>
                  <a:lnTo>
                    <a:pt x="0" y="0"/>
                  </a:lnTo>
                  <a:lnTo>
                    <a:pt x="6572249" y="0"/>
                  </a:lnTo>
                  <a:lnTo>
                    <a:pt x="6572249" y="5543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905499" y="1533525"/>
              <a:ext cx="5886450" cy="19050"/>
            </a:xfrm>
            <a:custGeom>
              <a:avLst/>
              <a:gdLst/>
              <a:ahLst/>
              <a:cxnLst/>
              <a:rect l="l" t="t" r="r" b="b"/>
              <a:pathLst>
                <a:path w="5886450" h="19050">
                  <a:moveTo>
                    <a:pt x="588644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5886449" y="0"/>
                  </a:lnTo>
                  <a:lnTo>
                    <a:pt x="588644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5892799" y="1244600"/>
            <a:ext cx="2702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 b="1">
                <a:solidFill>
                  <a:srgbClr val="F0A500"/>
                </a:solidFill>
                <a:latin typeface="Arial"/>
                <a:cs typeface="Arial"/>
              </a:rPr>
              <a:t>OBJECTION</a:t>
            </a:r>
            <a:r>
              <a:rPr dirty="0" sz="1200" spc="1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60" b="1">
                <a:solidFill>
                  <a:srgbClr val="F0A500"/>
                </a:solidFill>
                <a:latin typeface="Arial"/>
                <a:cs typeface="Arial"/>
              </a:rPr>
              <a:t>HANDLING</a:t>
            </a:r>
            <a:r>
              <a:rPr dirty="0" sz="12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50" b="1">
                <a:solidFill>
                  <a:srgbClr val="F0A500"/>
                </a:solidFill>
                <a:latin typeface="Arial"/>
                <a:cs typeface="Arial"/>
              </a:rPr>
              <a:t>SCRIPTS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905499" y="1743075"/>
            <a:ext cx="5886450" cy="1104900"/>
            <a:chOff x="5905499" y="1743075"/>
            <a:chExt cx="5886450" cy="1104900"/>
          </a:xfrm>
        </p:grpSpPr>
        <p:sp>
          <p:nvSpPr>
            <p:cNvPr id="45" name="object 45"/>
            <p:cNvSpPr/>
            <p:nvPr/>
          </p:nvSpPr>
          <p:spPr>
            <a:xfrm>
              <a:off x="5924549" y="1743075"/>
              <a:ext cx="5867400" cy="1104900"/>
            </a:xfrm>
            <a:custGeom>
              <a:avLst/>
              <a:gdLst/>
              <a:ahLst/>
              <a:cxnLst/>
              <a:rect l="l" t="t" r="r" b="b"/>
              <a:pathLst>
                <a:path w="5867400" h="1104900">
                  <a:moveTo>
                    <a:pt x="5850874" y="1104899"/>
                  </a:moveTo>
                  <a:lnTo>
                    <a:pt x="0" y="1104899"/>
                  </a:lnTo>
                  <a:lnTo>
                    <a:pt x="0" y="0"/>
                  </a:lnTo>
                  <a:lnTo>
                    <a:pt x="5850874" y="0"/>
                  </a:lnTo>
                  <a:lnTo>
                    <a:pt x="5853303" y="483"/>
                  </a:lnTo>
                  <a:lnTo>
                    <a:pt x="5867398" y="16523"/>
                  </a:lnTo>
                  <a:lnTo>
                    <a:pt x="5867398" y="1088375"/>
                  </a:lnTo>
                  <a:lnTo>
                    <a:pt x="5850874" y="110489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905499" y="1743075"/>
              <a:ext cx="38100" cy="1104900"/>
            </a:xfrm>
            <a:custGeom>
              <a:avLst/>
              <a:gdLst/>
              <a:ahLst/>
              <a:cxnLst/>
              <a:rect l="l" t="t" r="r" b="b"/>
              <a:pathLst>
                <a:path w="38100" h="1104900">
                  <a:moveTo>
                    <a:pt x="38099" y="1104899"/>
                  </a:moveTo>
                  <a:lnTo>
                    <a:pt x="13789" y="1104899"/>
                  </a:lnTo>
                  <a:lnTo>
                    <a:pt x="9299" y="1103039"/>
                  </a:lnTo>
                  <a:lnTo>
                    <a:pt x="1859" y="1095600"/>
                  </a:lnTo>
                  <a:lnTo>
                    <a:pt x="0" y="1091110"/>
                  </a:lnTo>
                  <a:lnTo>
                    <a:pt x="0" y="13789"/>
                  </a:lnTo>
                  <a:lnTo>
                    <a:pt x="1859" y="9299"/>
                  </a:lnTo>
                  <a:lnTo>
                    <a:pt x="9299" y="1859"/>
                  </a:lnTo>
                  <a:lnTo>
                    <a:pt x="13789" y="0"/>
                  </a:lnTo>
                  <a:lnTo>
                    <a:pt x="38099" y="0"/>
                  </a:lnTo>
                  <a:lnTo>
                    <a:pt x="38099" y="11048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6064249" y="1776095"/>
            <a:ext cx="5600065" cy="968375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"Mako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has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2.5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million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cases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and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800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studies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—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ROSA</a:t>
            </a:r>
            <a:r>
              <a:rPr dirty="0" sz="1050" spc="-5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can't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match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that."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  <a:spcBef>
                <a:spcPts val="15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Response: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Mako's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volume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real,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but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requires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CT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scan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every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patient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adding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Rs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8,000–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15,000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cost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7–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10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days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delay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per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case.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1050" spc="-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delivers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same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precision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with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90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landmarks,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no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CT,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automated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KA</a:t>
            </a:r>
            <a:r>
              <a:rPr dirty="0" sz="1050" spc="-7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market.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Clinical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outcomes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now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comparable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growing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evidence.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905499" y="2981325"/>
            <a:ext cx="5886450" cy="914400"/>
            <a:chOff x="5905499" y="2981325"/>
            <a:chExt cx="5886450" cy="914400"/>
          </a:xfrm>
        </p:grpSpPr>
        <p:sp>
          <p:nvSpPr>
            <p:cNvPr id="49" name="object 49"/>
            <p:cNvSpPr/>
            <p:nvPr/>
          </p:nvSpPr>
          <p:spPr>
            <a:xfrm>
              <a:off x="5924549" y="2981325"/>
              <a:ext cx="5867400" cy="914400"/>
            </a:xfrm>
            <a:custGeom>
              <a:avLst/>
              <a:gdLst/>
              <a:ahLst/>
              <a:cxnLst/>
              <a:rect l="l" t="t" r="r" b="b"/>
              <a:pathLst>
                <a:path w="5867400" h="914400">
                  <a:moveTo>
                    <a:pt x="5850874" y="914399"/>
                  </a:moveTo>
                  <a:lnTo>
                    <a:pt x="0" y="914399"/>
                  </a:lnTo>
                  <a:lnTo>
                    <a:pt x="0" y="0"/>
                  </a:lnTo>
                  <a:lnTo>
                    <a:pt x="5850874" y="0"/>
                  </a:lnTo>
                  <a:lnTo>
                    <a:pt x="5853303" y="483"/>
                  </a:lnTo>
                  <a:lnTo>
                    <a:pt x="5867398" y="16523"/>
                  </a:lnTo>
                  <a:lnTo>
                    <a:pt x="5867398" y="897875"/>
                  </a:lnTo>
                  <a:lnTo>
                    <a:pt x="5850874" y="91439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905499" y="2981325"/>
              <a:ext cx="38100" cy="914400"/>
            </a:xfrm>
            <a:custGeom>
              <a:avLst/>
              <a:gdLst/>
              <a:ahLst/>
              <a:cxnLst/>
              <a:rect l="l" t="t" r="r" b="b"/>
              <a:pathLst>
                <a:path w="38100" h="914400">
                  <a:moveTo>
                    <a:pt x="38099" y="914399"/>
                  </a:moveTo>
                  <a:lnTo>
                    <a:pt x="13789" y="914399"/>
                  </a:lnTo>
                  <a:lnTo>
                    <a:pt x="9299" y="912539"/>
                  </a:lnTo>
                  <a:lnTo>
                    <a:pt x="1859" y="905100"/>
                  </a:lnTo>
                  <a:lnTo>
                    <a:pt x="0" y="900610"/>
                  </a:lnTo>
                  <a:lnTo>
                    <a:pt x="0" y="13789"/>
                  </a:lnTo>
                  <a:lnTo>
                    <a:pt x="1859" y="9299"/>
                  </a:lnTo>
                  <a:lnTo>
                    <a:pt x="9299" y="1859"/>
                  </a:lnTo>
                  <a:lnTo>
                    <a:pt x="13789" y="0"/>
                  </a:lnTo>
                  <a:lnTo>
                    <a:pt x="38099" y="0"/>
                  </a:lnTo>
                  <a:lnTo>
                    <a:pt x="38099" y="9143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6064249" y="3014345"/>
            <a:ext cx="5522595" cy="777875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"VELYS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also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covers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TKA</a:t>
            </a:r>
            <a:r>
              <a:rPr dirty="0" sz="1050" spc="-5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+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UKA</a:t>
            </a:r>
            <a:r>
              <a:rPr dirty="0" sz="1050" spc="-5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—</a:t>
            </a:r>
            <a:r>
              <a:rPr dirty="0" sz="1050" spc="-2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ROSA</a:t>
            </a:r>
            <a:r>
              <a:rPr dirty="0" sz="1050" spc="-5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is</a:t>
            </a:r>
            <a:r>
              <a:rPr dirty="0" sz="1050" spc="-1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limited."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10100"/>
              </a:lnSpc>
              <a:spcBef>
                <a:spcPts val="185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Response: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1050" spc="-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optimised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highest-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volume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procedure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TKA.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OptimiZe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Planning,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automated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KA,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1050" spc="-6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Active</a:t>
            </a:r>
            <a:r>
              <a:rPr dirty="0" sz="1050" spc="-4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Track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differentiated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features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VELYS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does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not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offer.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Persona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Knee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also</a:t>
            </a:r>
            <a:r>
              <a:rPr dirty="0" sz="1050" spc="-1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fastest-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growing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TKA</a:t>
            </a:r>
            <a:r>
              <a:rPr dirty="0" sz="1050" spc="-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implant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globally.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905499" y="4029075"/>
            <a:ext cx="5886450" cy="923925"/>
            <a:chOff x="5905499" y="4029075"/>
            <a:chExt cx="5886450" cy="923925"/>
          </a:xfrm>
        </p:grpSpPr>
        <p:sp>
          <p:nvSpPr>
            <p:cNvPr id="53" name="object 53"/>
            <p:cNvSpPr/>
            <p:nvPr/>
          </p:nvSpPr>
          <p:spPr>
            <a:xfrm>
              <a:off x="5924549" y="4029075"/>
              <a:ext cx="5867400" cy="923925"/>
            </a:xfrm>
            <a:custGeom>
              <a:avLst/>
              <a:gdLst/>
              <a:ahLst/>
              <a:cxnLst/>
              <a:rect l="l" t="t" r="r" b="b"/>
              <a:pathLst>
                <a:path w="5867400" h="923925">
                  <a:moveTo>
                    <a:pt x="5850874" y="923924"/>
                  </a:moveTo>
                  <a:lnTo>
                    <a:pt x="0" y="923924"/>
                  </a:lnTo>
                  <a:lnTo>
                    <a:pt x="0" y="0"/>
                  </a:lnTo>
                  <a:lnTo>
                    <a:pt x="5850874" y="0"/>
                  </a:lnTo>
                  <a:lnTo>
                    <a:pt x="5853303" y="483"/>
                  </a:lnTo>
                  <a:lnTo>
                    <a:pt x="5867398" y="16523"/>
                  </a:lnTo>
                  <a:lnTo>
                    <a:pt x="5867398" y="907400"/>
                  </a:lnTo>
                  <a:lnTo>
                    <a:pt x="5850874" y="9239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905499" y="4029075"/>
              <a:ext cx="38100" cy="923925"/>
            </a:xfrm>
            <a:custGeom>
              <a:avLst/>
              <a:gdLst/>
              <a:ahLst/>
              <a:cxnLst/>
              <a:rect l="l" t="t" r="r" b="b"/>
              <a:pathLst>
                <a:path w="38100" h="923925">
                  <a:moveTo>
                    <a:pt x="38099" y="923924"/>
                  </a:moveTo>
                  <a:lnTo>
                    <a:pt x="13789" y="923924"/>
                  </a:lnTo>
                  <a:lnTo>
                    <a:pt x="9299" y="922064"/>
                  </a:lnTo>
                  <a:lnTo>
                    <a:pt x="1859" y="914625"/>
                  </a:lnTo>
                  <a:lnTo>
                    <a:pt x="0" y="910134"/>
                  </a:lnTo>
                  <a:lnTo>
                    <a:pt x="0" y="13789"/>
                  </a:lnTo>
                  <a:lnTo>
                    <a:pt x="1859" y="9299"/>
                  </a:lnTo>
                  <a:lnTo>
                    <a:pt x="9299" y="1859"/>
                  </a:lnTo>
                  <a:lnTo>
                    <a:pt x="13789" y="0"/>
                  </a:lnTo>
                  <a:lnTo>
                    <a:pt x="38099" y="0"/>
                  </a:lnTo>
                  <a:lnTo>
                    <a:pt x="38099" y="9239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6064249" y="4062095"/>
            <a:ext cx="5235575" cy="78740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"CORI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is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handheld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and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portable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—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easier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to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use."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  <a:spcBef>
                <a:spcPts val="15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Response: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CORI's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handheld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design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newer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still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building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evidence.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ROSA's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5-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year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warranty</a:t>
            </a:r>
            <a:r>
              <a:rPr dirty="0" sz="1050" spc="-5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ecosystem,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mymobility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patient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app,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ZBEdge</a:t>
            </a:r>
            <a:r>
              <a:rPr dirty="0" sz="1050" spc="-6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Analytics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create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total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care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package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that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handheld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system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cannot</a:t>
            </a:r>
            <a:r>
              <a:rPr dirty="0" sz="1050" spc="-2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replicate.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905499" y="5086350"/>
            <a:ext cx="5886450" cy="923925"/>
            <a:chOff x="5905499" y="5086350"/>
            <a:chExt cx="5886450" cy="923925"/>
          </a:xfrm>
        </p:grpSpPr>
        <p:sp>
          <p:nvSpPr>
            <p:cNvPr id="57" name="object 57"/>
            <p:cNvSpPr/>
            <p:nvPr/>
          </p:nvSpPr>
          <p:spPr>
            <a:xfrm>
              <a:off x="5924549" y="5086350"/>
              <a:ext cx="5867400" cy="923925"/>
            </a:xfrm>
            <a:custGeom>
              <a:avLst/>
              <a:gdLst/>
              <a:ahLst/>
              <a:cxnLst/>
              <a:rect l="l" t="t" r="r" b="b"/>
              <a:pathLst>
                <a:path w="5867400" h="923925">
                  <a:moveTo>
                    <a:pt x="5850874" y="923924"/>
                  </a:moveTo>
                  <a:lnTo>
                    <a:pt x="0" y="923924"/>
                  </a:lnTo>
                  <a:lnTo>
                    <a:pt x="0" y="0"/>
                  </a:lnTo>
                  <a:lnTo>
                    <a:pt x="5850874" y="0"/>
                  </a:lnTo>
                  <a:lnTo>
                    <a:pt x="5853303" y="483"/>
                  </a:lnTo>
                  <a:lnTo>
                    <a:pt x="5867398" y="16523"/>
                  </a:lnTo>
                  <a:lnTo>
                    <a:pt x="5867398" y="907400"/>
                  </a:lnTo>
                  <a:lnTo>
                    <a:pt x="5850874" y="9239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905499" y="5086350"/>
              <a:ext cx="38100" cy="923925"/>
            </a:xfrm>
            <a:custGeom>
              <a:avLst/>
              <a:gdLst/>
              <a:ahLst/>
              <a:cxnLst/>
              <a:rect l="l" t="t" r="r" b="b"/>
              <a:pathLst>
                <a:path w="38100" h="923925">
                  <a:moveTo>
                    <a:pt x="38099" y="923924"/>
                  </a:moveTo>
                  <a:lnTo>
                    <a:pt x="13789" y="923924"/>
                  </a:lnTo>
                  <a:lnTo>
                    <a:pt x="9299" y="922064"/>
                  </a:lnTo>
                  <a:lnTo>
                    <a:pt x="1859" y="914625"/>
                  </a:lnTo>
                  <a:lnTo>
                    <a:pt x="0" y="910135"/>
                  </a:lnTo>
                  <a:lnTo>
                    <a:pt x="0" y="13789"/>
                  </a:lnTo>
                  <a:lnTo>
                    <a:pt x="1859" y="9298"/>
                  </a:lnTo>
                  <a:lnTo>
                    <a:pt x="9299" y="1859"/>
                  </a:lnTo>
                  <a:lnTo>
                    <a:pt x="13789" y="0"/>
                  </a:lnTo>
                  <a:lnTo>
                    <a:pt x="38099" y="0"/>
                  </a:lnTo>
                  <a:lnTo>
                    <a:pt x="38099" y="9239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/>
          <p:cNvSpPr txBox="1"/>
          <p:nvPr/>
        </p:nvSpPr>
        <p:spPr>
          <a:xfrm>
            <a:off x="6064249" y="5119370"/>
            <a:ext cx="5570220" cy="78740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15"/>
              </a:spcBef>
            </a:pP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"Why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should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we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choose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ZB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—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you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have</a:t>
            </a:r>
            <a:r>
              <a:rPr dirty="0" sz="1050" spc="-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C70F2E"/>
                </a:solidFill>
                <a:latin typeface="Arial"/>
                <a:cs typeface="Arial"/>
              </a:rPr>
              <a:t>fewer</a:t>
            </a:r>
            <a:r>
              <a:rPr dirty="0" sz="1050" spc="-10" b="1">
                <a:solidFill>
                  <a:srgbClr val="C70F2E"/>
                </a:solidFill>
                <a:latin typeface="Arial"/>
                <a:cs typeface="Arial"/>
              </a:rPr>
              <a:t> CSRs?"</a:t>
            </a:r>
            <a:endParaRPr sz="1050">
              <a:latin typeface="Arial"/>
              <a:cs typeface="Arial"/>
            </a:endParaRPr>
          </a:p>
          <a:p>
            <a:pPr algn="just" marL="12700" marR="5080">
              <a:lnSpc>
                <a:spcPct val="113100"/>
              </a:lnSpc>
              <a:spcBef>
                <a:spcPts val="15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Response:</a:t>
            </a:r>
            <a:r>
              <a:rPr dirty="0" sz="105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We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are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actively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addressing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coverage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gaps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(target: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8–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10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CSRs).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ZB's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GCC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built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in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India</a:t>
            </a:r>
            <a:r>
              <a:rPr dirty="0" sz="1050" spc="-3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demonstrates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long-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term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commitment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unmatched</a:t>
            </a:r>
            <a:r>
              <a:rPr dirty="0" sz="1050" spc="-3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by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any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competitor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dirty="0" sz="1050" spc="-25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ROSA</a:t>
            </a:r>
            <a:r>
              <a:rPr dirty="0" sz="1050" spc="-7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Optimize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direct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India-</a:t>
            </a:r>
            <a:r>
              <a:rPr dirty="0" sz="1050">
                <a:solidFill>
                  <a:srgbClr val="2D3748"/>
                </a:solidFill>
                <a:latin typeface="Arial"/>
                <a:cs typeface="Arial"/>
              </a:rPr>
              <a:t>market</a:t>
            </a:r>
            <a:r>
              <a:rPr dirty="0" sz="1050" spc="-10">
                <a:solidFill>
                  <a:srgbClr val="2D3748"/>
                </a:solidFill>
                <a:latin typeface="Arial"/>
                <a:cs typeface="Arial"/>
              </a:rPr>
              <a:t> investment.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6199" y="6600825"/>
            <a:ext cx="12096750" cy="9525"/>
          </a:xfrm>
          <a:custGeom>
            <a:avLst/>
            <a:gdLst/>
            <a:ahLst/>
            <a:cxnLst/>
            <a:rect l="l" t="t" r="r" b="b"/>
            <a:pathLst>
              <a:path w="12096750" h="9525">
                <a:moveTo>
                  <a:pt x="12096749" y="9524"/>
                </a:moveTo>
                <a:lnTo>
                  <a:pt x="0" y="9524"/>
                </a:lnTo>
                <a:lnTo>
                  <a:pt x="0" y="0"/>
                </a:lnTo>
                <a:lnTo>
                  <a:pt x="12096749" y="0"/>
                </a:lnTo>
                <a:lnTo>
                  <a:pt x="120967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539750" y="6645275"/>
            <a:ext cx="558101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ZimmerBiomet.com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ROSA OptimiZe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FDA Clearance,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Nov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2025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JnJMedTech.com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Stryker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Mako</a:t>
            </a:r>
            <a:r>
              <a:rPr dirty="0" sz="800" spc="3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TKA 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(2026)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72950" cy="6858000"/>
          </a:xfrm>
          <a:custGeom>
            <a:avLst/>
            <a:gdLst/>
            <a:ahLst/>
            <a:cxnLst/>
            <a:rect l="l" t="t" r="r" b="b"/>
            <a:pathLst>
              <a:path w="12172950" h="6858000">
                <a:moveTo>
                  <a:pt x="12172937" y="0"/>
                </a:moveTo>
                <a:lnTo>
                  <a:pt x="76187" y="0"/>
                </a:lnTo>
                <a:lnTo>
                  <a:pt x="0" y="0"/>
                </a:lnTo>
                <a:lnTo>
                  <a:pt x="0" y="6857987"/>
                </a:lnTo>
                <a:lnTo>
                  <a:pt x="76187" y="6857987"/>
                </a:lnTo>
                <a:lnTo>
                  <a:pt x="76187" y="1057275"/>
                </a:lnTo>
                <a:lnTo>
                  <a:pt x="12172937" y="1057275"/>
                </a:lnTo>
                <a:lnTo>
                  <a:pt x="1217293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/>
              <a:t>India</a:t>
            </a:r>
            <a:r>
              <a:rPr dirty="0" spc="-20"/>
              <a:t> </a:t>
            </a:r>
            <a:r>
              <a:rPr dirty="0"/>
              <a:t>Competitive</a:t>
            </a:r>
            <a:r>
              <a:rPr dirty="0" spc="-20"/>
              <a:t> </a:t>
            </a:r>
            <a:r>
              <a:rPr dirty="0"/>
              <a:t>Battlefield</a:t>
            </a:r>
            <a:r>
              <a:rPr dirty="0" spc="-15"/>
              <a:t> </a:t>
            </a:r>
            <a:r>
              <a:rPr dirty="0"/>
              <a:t>—</a:t>
            </a:r>
            <a:r>
              <a:rPr dirty="0" spc="-20"/>
              <a:t> </a:t>
            </a:r>
            <a:r>
              <a:rPr dirty="0"/>
              <a:t>ROSA</a:t>
            </a:r>
            <a:r>
              <a:rPr dirty="0" spc="-125"/>
              <a:t> </a:t>
            </a:r>
            <a:r>
              <a:rPr dirty="0"/>
              <a:t>vs.</a:t>
            </a:r>
            <a:r>
              <a:rPr dirty="0" spc="-15"/>
              <a:t> </a:t>
            </a:r>
            <a:r>
              <a:rPr dirty="0"/>
              <a:t>The</a:t>
            </a:r>
            <a:r>
              <a:rPr dirty="0" spc="-20"/>
              <a:t> </a:t>
            </a:r>
            <a:r>
              <a:rPr dirty="0" spc="-10"/>
              <a:t>Market</a:t>
            </a: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Threat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assessment</a:t>
            </a:r>
            <a:r>
              <a:rPr dirty="0" sz="1250" spc="4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and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ROSA</a:t>
            </a:r>
            <a:r>
              <a:rPr dirty="0" sz="1250" spc="-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sales</a:t>
            </a:r>
            <a:r>
              <a:rPr dirty="0" sz="1250" spc="4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priorities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for</a:t>
            </a:r>
            <a:r>
              <a:rPr dirty="0" sz="1250" spc="4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Indian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Key</a:t>
            </a:r>
            <a:r>
              <a:rPr dirty="0" sz="1250" spc="-3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Accounts</a:t>
            </a:r>
            <a:r>
              <a:rPr dirty="0" sz="1250" spc="4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and</a:t>
            </a:r>
            <a:r>
              <a:rPr dirty="0" sz="1250" spc="40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b="0">
                <a:solidFill>
                  <a:srgbClr val="B8C7D8"/>
                </a:solidFill>
                <a:latin typeface="Arial"/>
                <a:cs typeface="Arial"/>
              </a:rPr>
              <a:t>Corporate</a:t>
            </a:r>
            <a:r>
              <a:rPr dirty="0" sz="1250" spc="45" b="0">
                <a:solidFill>
                  <a:srgbClr val="B8C7D8"/>
                </a:solidFill>
                <a:latin typeface="Arial"/>
                <a:cs typeface="Arial"/>
              </a:rPr>
              <a:t> </a:t>
            </a:r>
            <a:r>
              <a:rPr dirty="0" sz="1250" spc="-10" b="0">
                <a:solidFill>
                  <a:srgbClr val="B8C7D8"/>
                </a:solidFill>
                <a:latin typeface="Arial"/>
                <a:cs typeface="Arial"/>
              </a:rPr>
              <a:t>Hospitals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2449" y="1247775"/>
            <a:ext cx="3609975" cy="2238375"/>
            <a:chOff x="552449" y="1247775"/>
            <a:chExt cx="3609975" cy="2238375"/>
          </a:xfrm>
        </p:grpSpPr>
        <p:sp>
          <p:nvSpPr>
            <p:cNvPr id="5" name="object 5"/>
            <p:cNvSpPr/>
            <p:nvPr/>
          </p:nvSpPr>
          <p:spPr>
            <a:xfrm>
              <a:off x="552449" y="1247775"/>
              <a:ext cx="3609975" cy="2238375"/>
            </a:xfrm>
            <a:custGeom>
              <a:avLst/>
              <a:gdLst/>
              <a:ahLst/>
              <a:cxnLst/>
              <a:rect l="l" t="t" r="r" b="b"/>
              <a:pathLst>
                <a:path w="3609975" h="2238375">
                  <a:moveTo>
                    <a:pt x="3609974" y="2238374"/>
                  </a:moveTo>
                  <a:lnTo>
                    <a:pt x="0" y="2238374"/>
                  </a:lnTo>
                  <a:lnTo>
                    <a:pt x="0" y="0"/>
                  </a:lnTo>
                  <a:lnTo>
                    <a:pt x="3609974" y="0"/>
                  </a:lnTo>
                  <a:lnTo>
                    <a:pt x="3609974" y="2238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2449" y="1247775"/>
              <a:ext cx="3609975" cy="38100"/>
            </a:xfrm>
            <a:custGeom>
              <a:avLst/>
              <a:gdLst/>
              <a:ahLst/>
              <a:cxnLst/>
              <a:rect l="l" t="t" r="r" b="b"/>
              <a:pathLst>
                <a:path w="3609975" h="38100">
                  <a:moveTo>
                    <a:pt x="360997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3609974" y="0"/>
                  </a:lnTo>
                  <a:lnTo>
                    <a:pt x="3609974" y="38099"/>
                  </a:lnTo>
                  <a:close/>
                </a:path>
              </a:pathLst>
            </a:custGeom>
            <a:solidFill>
              <a:srgbClr val="FDB912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333874" y="1247775"/>
            <a:ext cx="3619500" cy="2238375"/>
            <a:chOff x="4333874" y="1247775"/>
            <a:chExt cx="3619500" cy="2238375"/>
          </a:xfrm>
        </p:grpSpPr>
        <p:sp>
          <p:nvSpPr>
            <p:cNvPr id="8" name="object 8"/>
            <p:cNvSpPr/>
            <p:nvPr/>
          </p:nvSpPr>
          <p:spPr>
            <a:xfrm>
              <a:off x="4333874" y="1247775"/>
              <a:ext cx="3619500" cy="2238375"/>
            </a:xfrm>
            <a:custGeom>
              <a:avLst/>
              <a:gdLst/>
              <a:ahLst/>
              <a:cxnLst/>
              <a:rect l="l" t="t" r="r" b="b"/>
              <a:pathLst>
                <a:path w="3619500" h="2238375">
                  <a:moveTo>
                    <a:pt x="3619499" y="2238374"/>
                  </a:moveTo>
                  <a:lnTo>
                    <a:pt x="0" y="2238374"/>
                  </a:lnTo>
                  <a:lnTo>
                    <a:pt x="0" y="0"/>
                  </a:lnTo>
                  <a:lnTo>
                    <a:pt x="3619499" y="0"/>
                  </a:lnTo>
                  <a:lnTo>
                    <a:pt x="3619499" y="2238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33874" y="1247775"/>
              <a:ext cx="3619500" cy="38100"/>
            </a:xfrm>
            <a:custGeom>
              <a:avLst/>
              <a:gdLst/>
              <a:ahLst/>
              <a:cxnLst/>
              <a:rect l="l" t="t" r="r" b="b"/>
              <a:pathLst>
                <a:path w="3619500" h="38100">
                  <a:moveTo>
                    <a:pt x="36194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3619499" y="0"/>
                  </a:lnTo>
                  <a:lnTo>
                    <a:pt x="3619499" y="38099"/>
                  </a:lnTo>
                  <a:close/>
                </a:path>
              </a:pathLst>
            </a:custGeom>
            <a:solidFill>
              <a:srgbClr val="C70F2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8124824" y="1247775"/>
            <a:ext cx="3609975" cy="2238375"/>
            <a:chOff x="8124824" y="1247775"/>
            <a:chExt cx="3609975" cy="2238375"/>
          </a:xfrm>
        </p:grpSpPr>
        <p:sp>
          <p:nvSpPr>
            <p:cNvPr id="11" name="object 11"/>
            <p:cNvSpPr/>
            <p:nvPr/>
          </p:nvSpPr>
          <p:spPr>
            <a:xfrm>
              <a:off x="8124824" y="1247775"/>
              <a:ext cx="3609975" cy="2238375"/>
            </a:xfrm>
            <a:custGeom>
              <a:avLst/>
              <a:gdLst/>
              <a:ahLst/>
              <a:cxnLst/>
              <a:rect l="l" t="t" r="r" b="b"/>
              <a:pathLst>
                <a:path w="3609975" h="2238375">
                  <a:moveTo>
                    <a:pt x="3609974" y="2238374"/>
                  </a:moveTo>
                  <a:lnTo>
                    <a:pt x="0" y="2238374"/>
                  </a:lnTo>
                  <a:lnTo>
                    <a:pt x="0" y="0"/>
                  </a:lnTo>
                  <a:lnTo>
                    <a:pt x="3609974" y="0"/>
                  </a:lnTo>
                  <a:lnTo>
                    <a:pt x="3609974" y="22383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124824" y="1247775"/>
              <a:ext cx="3609975" cy="38100"/>
            </a:xfrm>
            <a:custGeom>
              <a:avLst/>
              <a:gdLst/>
              <a:ahLst/>
              <a:cxnLst/>
              <a:rect l="l" t="t" r="r" b="b"/>
              <a:pathLst>
                <a:path w="3609975" h="38100">
                  <a:moveTo>
                    <a:pt x="3609974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3609974" y="0"/>
                  </a:lnTo>
                  <a:lnTo>
                    <a:pt x="3609974" y="38099"/>
                  </a:lnTo>
                  <a:close/>
                </a:path>
              </a:pathLst>
            </a:custGeom>
            <a:solidFill>
              <a:srgbClr val="00548B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76199" y="1019175"/>
          <a:ext cx="12172950" cy="4789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250"/>
                <a:gridCol w="3609975"/>
                <a:gridCol w="171450"/>
                <a:gridCol w="3619500"/>
                <a:gridCol w="171450"/>
                <a:gridCol w="3609975"/>
                <a:gridCol w="438150"/>
              </a:tblGrid>
              <a:tr h="2618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Stryker</a:t>
                      </a:r>
                      <a:r>
                        <a:rPr dirty="0" sz="1200" spc="-1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PRIMARY</a:t>
                      </a:r>
                      <a:r>
                        <a:rPr dirty="0" sz="1200" spc="-3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7145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Level: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Strong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brand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6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volume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indent="-132080">
                        <a:lnSpc>
                          <a:spcPct val="100000"/>
                        </a:lnSpc>
                        <a:spcBef>
                          <a:spcPts val="66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353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Largest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installed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base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 Apollo,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Fortis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references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indent="-132080">
                        <a:lnSpc>
                          <a:spcPct val="100000"/>
                        </a:lnSpc>
                        <a:spcBef>
                          <a:spcPts val="58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353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Multi-specialty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(TKA+THA+Spine)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single</a:t>
                      </a:r>
                      <a:r>
                        <a:rPr dirty="0" sz="950" spc="9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vendor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pitch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indent="-132080">
                        <a:lnSpc>
                          <a:spcPct val="100000"/>
                        </a:lnSpc>
                        <a:spcBef>
                          <a:spcPts val="58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353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800+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community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trust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indent="-132080">
                        <a:lnSpc>
                          <a:spcPct val="100000"/>
                        </a:lnSpc>
                        <a:spcBef>
                          <a:spcPts val="66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353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Weakness: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950" spc="5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(cost+delay);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5yr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marR="386080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480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Counter: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landmarks;</a:t>
                      </a:r>
                      <a:r>
                        <a:rPr dirty="0" sz="950" spc="7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CT;</a:t>
                      </a:r>
                      <a:r>
                        <a:rPr dirty="0" sz="950" spc="7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KA; </a:t>
                      </a:r>
                      <a:r>
                        <a:rPr dirty="0" sz="950" spc="-2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46%</a:t>
                      </a:r>
                      <a:r>
                        <a:rPr dirty="0" sz="950" spc="5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faster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planning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  <a:lnB w="38100">
                      <a:solidFill>
                        <a:srgbClr val="F0A5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J&amp;J</a:t>
                      </a:r>
                      <a:r>
                        <a:rPr dirty="0" sz="1200" spc="-2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VELYS</a:t>
                      </a:r>
                      <a:r>
                        <a:rPr dirty="0" sz="1200" spc="-2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200" spc="-1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MAJOR</a:t>
                      </a:r>
                      <a:r>
                        <a:rPr dirty="0" sz="1200" spc="-2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73990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Level: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7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DePuy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strength</a:t>
                      </a:r>
                      <a:r>
                        <a:rPr dirty="0" sz="950" spc="6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(9</a:t>
                      </a:r>
                      <a:r>
                        <a:rPr dirty="0" sz="950" spc="7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CSRs)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indent="-132080">
                        <a:lnSpc>
                          <a:spcPct val="100000"/>
                        </a:lnSpc>
                        <a:spcBef>
                          <a:spcPts val="66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607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dirty="0" sz="950" spc="4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CSRs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4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vs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CSRs</a:t>
                      </a:r>
                      <a:r>
                        <a:rPr dirty="0" sz="950" spc="4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coverage</a:t>
                      </a:r>
                      <a:r>
                        <a:rPr dirty="0" sz="950" spc="4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advantage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indent="-132080">
                        <a:lnSpc>
                          <a:spcPct val="100000"/>
                        </a:lnSpc>
                        <a:spcBef>
                          <a:spcPts val="58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607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TKA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UKA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coverage;</a:t>
                      </a:r>
                      <a:r>
                        <a:rPr dirty="0" sz="950" spc="-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ATTUNE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brand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legacy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indent="-132080">
                        <a:lnSpc>
                          <a:spcPct val="100000"/>
                        </a:lnSpc>
                        <a:spcBef>
                          <a:spcPts val="58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607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Compact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bed-mounted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smaller</a:t>
                      </a:r>
                      <a:r>
                        <a:rPr dirty="0" sz="950" spc="8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950" spc="9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footprint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marR="759460" indent="-132080">
                        <a:lnSpc>
                          <a:spcPct val="118400"/>
                        </a:lnSpc>
                        <a:spcBef>
                          <a:spcPts val="45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Weakness: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KA;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5yr</a:t>
                      </a:r>
                      <a:r>
                        <a:rPr dirty="0" sz="950" spc="7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warranty 	ecosystem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marR="241300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Counter: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KA;</a:t>
                      </a:r>
                      <a:r>
                        <a:rPr dirty="0" sz="950" spc="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Active</a:t>
                      </a:r>
                      <a:r>
                        <a:rPr dirty="0" sz="950" spc="5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Track;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mymobility 	bundle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  <a:lnB w="38100">
                      <a:solidFill>
                        <a:srgbClr val="F0A5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S+N</a:t>
                      </a:r>
                      <a:r>
                        <a:rPr dirty="0" sz="1200" spc="-2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CORI</a:t>
                      </a:r>
                      <a:r>
                        <a:rPr dirty="0" sz="1200" spc="-1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200" spc="-1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EMERGING</a:t>
                      </a:r>
                      <a:r>
                        <a:rPr dirty="0" sz="1200" spc="-2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6827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Threat</a:t>
                      </a:r>
                      <a:r>
                        <a:rPr dirty="0" sz="950" spc="7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Level:</a:t>
                      </a:r>
                      <a:r>
                        <a:rPr dirty="0" sz="950" spc="7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MEDIUM</a:t>
                      </a:r>
                      <a:r>
                        <a:rPr dirty="0" sz="950" spc="8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7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Limited</a:t>
                      </a:r>
                      <a:r>
                        <a:rPr dirty="0" sz="950" spc="75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8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C70F2E"/>
                          </a:solidFill>
                          <a:latin typeface="Arial"/>
                          <a:cs typeface="Arial"/>
                        </a:rPr>
                        <a:t>presence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indent="-132080">
                        <a:lnSpc>
                          <a:spcPct val="100000"/>
                        </a:lnSpc>
                        <a:spcBef>
                          <a:spcPts val="66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0355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First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revision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robot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US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50" spc="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differentiation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indent="-132080">
                        <a:lnSpc>
                          <a:spcPct val="100000"/>
                        </a:lnSpc>
                        <a:spcBef>
                          <a:spcPts val="58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0355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Handheld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design</a:t>
                      </a:r>
                      <a:r>
                        <a:rPr dirty="0" sz="950" spc="7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appeals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newer,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smaller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hospitals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marR="1200785" indent="-132080">
                        <a:lnSpc>
                          <a:spcPct val="125000"/>
                        </a:lnSpc>
                        <a:spcBef>
                          <a:spcPts val="300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Weakness: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Limited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7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installed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base;</a:t>
                      </a:r>
                      <a:r>
                        <a:rPr dirty="0" sz="950" spc="7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8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full </a:t>
                      </a:r>
                      <a:r>
                        <a:rPr dirty="0" sz="950" spc="-2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ecosystem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marR="879475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003366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Counter:</a:t>
                      </a:r>
                      <a:r>
                        <a:rPr dirty="0" sz="950" spc="1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ROSA's</a:t>
                      </a:r>
                      <a:r>
                        <a:rPr dirty="0" sz="950" spc="114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proven</a:t>
                      </a:r>
                      <a:r>
                        <a:rPr dirty="0" sz="950" spc="114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arm-assisted</a:t>
                      </a:r>
                      <a:r>
                        <a:rPr dirty="0" sz="950" spc="114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accuracy;</a:t>
                      </a:r>
                      <a:r>
                        <a:rPr dirty="0" sz="950" spc="114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full </a:t>
                      </a:r>
                      <a:r>
                        <a:rPr dirty="0" sz="950" spc="-2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ZBEdge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Analytics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65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6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4A5467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71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Priority Sales</a:t>
                      </a:r>
                      <a:r>
                        <a:rPr dirty="0" sz="1200" spc="-4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Actions — Corporate 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Hospitals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03530" marR="165735" indent="-132080">
                        <a:lnSpc>
                          <a:spcPct val="125000"/>
                        </a:lnSpc>
                        <a:spcBef>
                          <a:spcPts val="62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480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Apollo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Fortis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Max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Manipal: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Lead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Optimize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no-CT</a:t>
                      </a:r>
                      <a:r>
                        <a:rPr dirty="0" sz="9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advantage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Mako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marR="264160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480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Quantify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9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savings: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8,000–15,000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cases/year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Rs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8–15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lakhs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saved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annually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marR="664845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480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Position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5-year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patient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satisfaction</a:t>
                      </a:r>
                      <a:r>
                        <a:rPr dirty="0" sz="950" spc="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differentiator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3530" marR="312420" indent="-132080">
                        <a:lnSpc>
                          <a:spcPct val="125000"/>
                        </a:lnSpc>
                        <a:spcBef>
                          <a:spcPts val="300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480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commitment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narrative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"Your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robot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serviced</a:t>
                      </a:r>
                      <a:r>
                        <a:rPr dirty="0" sz="9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India,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9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abroad"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42875">
                    <a:lnT w="38100">
                      <a:solidFill>
                        <a:srgbClr val="F0A500"/>
                      </a:solidFill>
                      <a:prstDash val="solid"/>
                    </a:lnT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Priority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1200" spc="-5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Actions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KOLs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06070" marR="236220" indent="-132080">
                        <a:lnSpc>
                          <a:spcPct val="125000"/>
                        </a:lnSpc>
                        <a:spcBef>
                          <a:spcPts val="62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Demonstrate</a:t>
                      </a:r>
                      <a:r>
                        <a:rPr dirty="0" sz="950" spc="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950" spc="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</a:t>
                      </a:r>
                      <a:r>
                        <a:rPr dirty="0" sz="95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50" spc="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competitor</a:t>
                      </a:r>
                      <a:r>
                        <a:rPr dirty="0" sz="950" spc="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offers</a:t>
                      </a:r>
                      <a:r>
                        <a:rPr dirty="0" sz="950" spc="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this;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position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future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alignment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science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marR="323850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Landmarking: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show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variability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reduction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data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manual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landmark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marking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marR="809625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Leverage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ZBEdge</a:t>
                      </a:r>
                      <a:r>
                        <a:rPr dirty="0" sz="95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Analytics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research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publications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build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6070" marR="234315" indent="-132080">
                        <a:lnSpc>
                          <a:spcPct val="125000"/>
                        </a:lnSpc>
                        <a:spcBef>
                          <a:spcPts val="300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7340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Active</a:t>
                      </a:r>
                      <a:r>
                        <a:rPr dirty="0" sz="9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Track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demonstration: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cut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without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pinning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show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ergonomic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50" spc="8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time</a:t>
                      </a:r>
                      <a:r>
                        <a:rPr dirty="0" sz="950" spc="8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advantage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42875">
                    <a:lnT w="38100">
                      <a:solidFill>
                        <a:srgbClr val="F0A500"/>
                      </a:solidFill>
                      <a:prstDash val="solid"/>
                    </a:lnT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1200" spc="-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Priorities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(30</a:t>
                      </a:r>
                      <a:r>
                        <a:rPr dirty="0" sz="1200" spc="-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Days)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00355" marR="189865" indent="-132080">
                        <a:lnSpc>
                          <a:spcPct val="125000"/>
                        </a:lnSpc>
                        <a:spcBef>
                          <a:spcPts val="62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Prepare</a:t>
                      </a:r>
                      <a:r>
                        <a:rPr dirty="0" sz="950" spc="1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</a:t>
                      </a:r>
                      <a:r>
                        <a:rPr dirty="0" sz="950" spc="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950" spc="1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cost-per-case</a:t>
                      </a:r>
                      <a:r>
                        <a:rPr dirty="0" sz="950" spc="1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comparison</a:t>
                      </a:r>
                      <a:r>
                        <a:rPr dirty="0" sz="950" spc="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sheet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(with</a:t>
                      </a:r>
                      <a:r>
                        <a:rPr dirty="0" sz="9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950" spc="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9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included)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marR="233045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Create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 vs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VELYS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surgical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feature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comparison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dirty="0" sz="9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950" spc="10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detailing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marR="600075" indent="-132080">
                        <a:lnSpc>
                          <a:spcPct val="118400"/>
                        </a:lnSpc>
                        <a:spcBef>
                          <a:spcPts val="375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Train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Recon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CSRs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9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KA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objection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handling</a:t>
                      </a:r>
                      <a:r>
                        <a:rPr dirty="0" sz="95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script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300355" marR="237490" indent="-132080">
                        <a:lnSpc>
                          <a:spcPct val="125000"/>
                        </a:lnSpc>
                        <a:spcBef>
                          <a:spcPts val="300"/>
                        </a:spcBef>
                        <a:buClr>
                          <a:srgbClr val="F0A500"/>
                        </a:buClr>
                        <a:buFont typeface="Arial"/>
                        <a:buChar char="•"/>
                        <a:tabLst>
                          <a:tab pos="301625" algn="l"/>
                        </a:tabLst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Share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competitive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intelligence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deck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9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next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National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9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Meeting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42875">
                    <a:lnT w="38100">
                      <a:solidFill>
                        <a:srgbClr val="F0A500"/>
                      </a:solidFill>
                      <a:prstDash val="solid"/>
                    </a:lnT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552449" y="5981700"/>
            <a:ext cx="11182350" cy="571500"/>
          </a:xfrm>
          <a:prstGeom prst="rect">
            <a:avLst/>
          </a:prstGeom>
          <a:solidFill>
            <a:srgbClr val="1A794A"/>
          </a:solidFill>
        </p:spPr>
        <p:txBody>
          <a:bodyPr wrap="square" lIns="0" tIns="100965" rIns="0" bIns="0" rtlCol="0" vert="horz">
            <a:spAutoFit/>
          </a:bodyPr>
          <a:lstStyle/>
          <a:p>
            <a:pPr marL="171450" marR="322580">
              <a:lnSpc>
                <a:spcPts val="1350"/>
              </a:lnSpc>
              <a:spcBef>
                <a:spcPts val="795"/>
              </a:spcBef>
            </a:pP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FFFF"/>
                </a:solidFill>
                <a:latin typeface="Arial"/>
                <a:cs typeface="Arial"/>
              </a:rPr>
              <a:t>Message:</a:t>
            </a:r>
            <a:r>
              <a:rPr dirty="0" sz="12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+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OptimiZe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is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the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only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robot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with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automated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KA,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no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CT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requirement,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90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anatomical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landmarks,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and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5-year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warranty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20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India's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most</a:t>
            </a:r>
            <a:r>
              <a:rPr dirty="0" sz="1200" spc="-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comprehensive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robotic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TKA</a:t>
            </a:r>
            <a:r>
              <a:rPr dirty="0" sz="1200" spc="-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package.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199" y="6648450"/>
            <a:ext cx="12096750" cy="9525"/>
          </a:xfrm>
          <a:custGeom>
            <a:avLst/>
            <a:gdLst/>
            <a:ahLst/>
            <a:cxnLst/>
            <a:rect l="l" t="t" r="r" b="b"/>
            <a:pathLst>
              <a:path w="12096750" h="9525">
                <a:moveTo>
                  <a:pt x="12096749" y="9524"/>
                </a:moveTo>
                <a:lnTo>
                  <a:pt x="0" y="9524"/>
                </a:lnTo>
                <a:lnTo>
                  <a:pt x="0" y="0"/>
                </a:lnTo>
                <a:lnTo>
                  <a:pt x="12096749" y="0"/>
                </a:lnTo>
                <a:lnTo>
                  <a:pt x="120967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39750" y="6692900"/>
            <a:ext cx="651065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Field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Feedback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India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Sales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Intelligence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2025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ZimmerBiomet.com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Stryker.com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JnJMedTech.com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Smith-</a:t>
            </a:r>
            <a:r>
              <a:rPr dirty="0" sz="800" spc="-10">
                <a:solidFill>
                  <a:srgbClr val="8B8B8B"/>
                </a:solidFill>
                <a:latin typeface="Arial"/>
                <a:cs typeface="Arial"/>
              </a:rPr>
              <a:t>Nephew.com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2026-10-09T08:27:40Z</dcterms:created>
  <dcterms:modified xsi:type="dcterms:W3CDTF">2026-10-09T08:27:40Z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v12.0.20182.1</vt:lpwstr>
  </property>
  <property fmtid="{D5CDD505-2E9C-101B-9397-08002B2CF9AE}" pid="3" name="Created">
    <vt:filetime>2026-10-09T00:00:00Z</vt:filetime>
  </property>
  <property fmtid="{D5CDD505-2E9C-101B-9397-08002B2CF9AE}" pid="4" name="Producer">
    <vt:lpwstr>PyPDF2</vt:lpwstr>
  </property>
  <property fmtid="{D5CDD505-2E9C-101B-9397-08002B2CF9AE}" pid="5" name="LastSaved">
    <vt:filetime>2026-10-09T00:00:00Z</vt:filetime>
  </property>
</Properties>
</file>