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jpg" ContentType="image/jp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2204700" cy="6870700"/>
  <p:notesSz cx="12204700" cy="68707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5352" y="2129917"/>
            <a:ext cx="10373995" cy="1442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0705" y="3847592"/>
            <a:ext cx="8543290" cy="171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0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Priority</a:t>
            </a:r>
            <a:r>
              <a:rPr dirty="0" spc="35"/>
              <a:t> </a:t>
            </a:r>
            <a:r>
              <a:rPr dirty="0"/>
              <a:t>Roadmap</a:t>
            </a:r>
            <a:r>
              <a:rPr dirty="0" spc="35"/>
              <a:t> </a:t>
            </a:r>
            <a:r>
              <a:rPr dirty="0"/>
              <a:t>Part</a:t>
            </a:r>
            <a:r>
              <a:rPr dirty="0" spc="35"/>
              <a:t> </a:t>
            </a:r>
            <a:fld id="{81D60167-4931-47E6-BA6A-407CBD079E47}" type="slidenum">
              <a:rPr dirty="0"/>
              <a:t>#</a:t>
            </a:fld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0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153899" y="0"/>
            <a:ext cx="38100" cy="6858000"/>
          </a:xfrm>
          <a:custGeom>
            <a:avLst/>
            <a:gdLst/>
            <a:ahLst/>
            <a:cxnLst/>
            <a:rect l="l" t="t" r="r" b="b"/>
            <a:pathLst>
              <a:path w="38100" h="6858000">
                <a:moveTo>
                  <a:pt x="380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38099" y="0"/>
                </a:lnTo>
                <a:lnTo>
                  <a:pt x="38099" y="68579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0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Priority</a:t>
            </a:r>
            <a:r>
              <a:rPr dirty="0" spc="35"/>
              <a:t> </a:t>
            </a:r>
            <a:r>
              <a:rPr dirty="0"/>
              <a:t>Roadmap</a:t>
            </a:r>
            <a:r>
              <a:rPr dirty="0" spc="35"/>
              <a:t> </a:t>
            </a:r>
            <a:r>
              <a:rPr dirty="0"/>
              <a:t>Part</a:t>
            </a:r>
            <a:r>
              <a:rPr dirty="0" spc="35"/>
              <a:t> </a:t>
            </a:r>
            <a:fld id="{81D60167-4931-47E6-BA6A-407CBD079E47}" type="slidenum">
              <a:rPr dirty="0"/>
              <a:t>#</a:t>
            </a:fld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0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153899" y="0"/>
            <a:ext cx="38100" cy="6858000"/>
          </a:xfrm>
          <a:custGeom>
            <a:avLst/>
            <a:gdLst/>
            <a:ahLst/>
            <a:cxnLst/>
            <a:rect l="l" t="t" r="r" b="b"/>
            <a:pathLst>
              <a:path w="38100" h="6858000">
                <a:moveTo>
                  <a:pt x="380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38099" y="0"/>
                </a:lnTo>
                <a:lnTo>
                  <a:pt x="38099" y="68579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10235" y="1580261"/>
            <a:ext cx="5309044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85420" y="1580261"/>
            <a:ext cx="5309044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0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Priority</a:t>
            </a:r>
            <a:r>
              <a:rPr dirty="0" spc="35"/>
              <a:t> </a:t>
            </a:r>
            <a:r>
              <a:rPr dirty="0"/>
              <a:t>Roadmap</a:t>
            </a:r>
            <a:r>
              <a:rPr dirty="0" spc="35"/>
              <a:t> </a:t>
            </a:r>
            <a:r>
              <a:rPr dirty="0"/>
              <a:t>Part</a:t>
            </a:r>
            <a:r>
              <a:rPr dirty="0" spc="35"/>
              <a:t> </a:t>
            </a:r>
            <a:fld id="{81D60167-4931-47E6-BA6A-407CBD079E47}" type="slidenum">
              <a:rPr dirty="0"/>
              <a:t>#</a:t>
            </a:fld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0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0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Priority</a:t>
            </a:r>
            <a:r>
              <a:rPr dirty="0" spc="35"/>
              <a:t> </a:t>
            </a:r>
            <a:r>
              <a:rPr dirty="0"/>
              <a:t>Roadmap</a:t>
            </a:r>
            <a:r>
              <a:rPr dirty="0" spc="35"/>
              <a:t> </a:t>
            </a:r>
            <a:r>
              <a:rPr dirty="0"/>
              <a:t>Part</a:t>
            </a:r>
            <a:r>
              <a:rPr dirty="0" spc="35"/>
              <a:t> </a:t>
            </a:r>
            <a:fld id="{81D60167-4931-47E6-BA6A-407CBD079E47}" type="slidenum">
              <a:rPr dirty="0"/>
              <a:t>#</a:t>
            </a:fld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0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0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Priority</a:t>
            </a:r>
            <a:r>
              <a:rPr dirty="0" spc="35"/>
              <a:t> </a:t>
            </a:r>
            <a:r>
              <a:rPr dirty="0"/>
              <a:t>Roadmap</a:t>
            </a:r>
            <a:r>
              <a:rPr dirty="0" spc="35"/>
              <a:t> </a:t>
            </a:r>
            <a:r>
              <a:rPr dirty="0"/>
              <a:t>Part</a:t>
            </a:r>
            <a:r>
              <a:rPr dirty="0" spc="35"/>
              <a:t> </a:t>
            </a:r>
            <a:fld id="{81D60167-4931-47E6-BA6A-407CBD079E47}" type="slidenum">
              <a:rPr dirty="0"/>
              <a:t>#</a:t>
            </a:fld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0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153899" y="0"/>
            <a:ext cx="38100" cy="6858000"/>
          </a:xfrm>
          <a:custGeom>
            <a:avLst/>
            <a:gdLst/>
            <a:ahLst/>
            <a:cxnLst/>
            <a:rect l="l" t="t" r="r" b="b"/>
            <a:pathLst>
              <a:path w="38100" h="6858000">
                <a:moveTo>
                  <a:pt x="380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38099" y="0"/>
                </a:lnTo>
                <a:lnTo>
                  <a:pt x="38099" y="68579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11"/>
            <a:ext cx="12153900" cy="6858000"/>
          </a:xfrm>
          <a:custGeom>
            <a:avLst/>
            <a:gdLst/>
            <a:ahLst/>
            <a:cxnLst/>
            <a:rect l="l" t="t" r="r" b="b"/>
            <a:pathLst>
              <a:path w="12153900" h="6858000">
                <a:moveTo>
                  <a:pt x="12153887" y="0"/>
                </a:moveTo>
                <a:lnTo>
                  <a:pt x="76187" y="0"/>
                </a:lnTo>
                <a:lnTo>
                  <a:pt x="0" y="0"/>
                </a:lnTo>
                <a:lnTo>
                  <a:pt x="0" y="6857987"/>
                </a:lnTo>
                <a:lnTo>
                  <a:pt x="76187" y="6857987"/>
                </a:lnTo>
                <a:lnTo>
                  <a:pt x="76187" y="771525"/>
                </a:lnTo>
                <a:lnTo>
                  <a:pt x="12153887" y="771525"/>
                </a:lnTo>
                <a:lnTo>
                  <a:pt x="12153887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199" y="733424"/>
            <a:ext cx="12077700" cy="38100"/>
          </a:xfrm>
          <a:custGeom>
            <a:avLst/>
            <a:gdLst/>
            <a:ahLst/>
            <a:cxnLst/>
            <a:rect l="l" t="t" r="r" b="b"/>
            <a:pathLst>
              <a:path w="12077700" h="38100">
                <a:moveTo>
                  <a:pt x="12077699" y="38099"/>
                </a:moveTo>
                <a:lnTo>
                  <a:pt x="0" y="38099"/>
                </a:lnTo>
                <a:lnTo>
                  <a:pt x="0" y="0"/>
                </a:lnTo>
                <a:lnTo>
                  <a:pt x="12077699" y="0"/>
                </a:lnTo>
                <a:lnTo>
                  <a:pt x="12077699" y="380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6399" y="27304"/>
            <a:ext cx="8504555" cy="602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0235" y="1580261"/>
            <a:ext cx="10984230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8299" y="6674249"/>
            <a:ext cx="3862070" cy="14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06399" y="6664724"/>
            <a:ext cx="5067300" cy="14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CBD5D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0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Priority</a:t>
            </a:r>
            <a:r>
              <a:rPr dirty="0" spc="35"/>
              <a:t> </a:t>
            </a:r>
            <a:r>
              <a:rPr dirty="0"/>
              <a:t>Roadmap</a:t>
            </a:r>
            <a:r>
              <a:rPr dirty="0" spc="35"/>
              <a:t> </a:t>
            </a:r>
            <a:r>
              <a:rPr dirty="0"/>
              <a:t>Part</a:t>
            </a:r>
            <a:r>
              <a:rPr dirty="0" spc="35"/>
              <a:t> </a:t>
            </a:r>
            <a:fld id="{81D60167-4931-47E6-BA6A-407CBD079E47}" type="slidenum">
              <a:rPr dirty="0"/>
              <a:t>#</a:t>
            </a:fld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0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image" Target="../media/image5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76199" y="361949"/>
              <a:ext cx="12058650" cy="6067425"/>
            </a:xfrm>
            <a:custGeom>
              <a:avLst/>
              <a:gdLst/>
              <a:ahLst/>
              <a:cxnLst/>
              <a:rect l="l" t="t" r="r" b="b"/>
              <a:pathLst>
                <a:path w="12058650" h="6067425">
                  <a:moveTo>
                    <a:pt x="0" y="6067424"/>
                  </a:moveTo>
                  <a:lnTo>
                    <a:pt x="12058648" y="6067424"/>
                  </a:lnTo>
                  <a:lnTo>
                    <a:pt x="12058648" y="0"/>
                  </a:lnTo>
                  <a:lnTo>
                    <a:pt x="0" y="0"/>
                  </a:lnTo>
                  <a:lnTo>
                    <a:pt x="0" y="60674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11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361950"/>
                  </a:lnTo>
                  <a:lnTo>
                    <a:pt x="12134837" y="36195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825500" y="53975"/>
            <a:ext cx="1718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ZIMMER</a:t>
            </a:r>
            <a:r>
              <a:rPr dirty="0" sz="1200" spc="-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BIOMET</a:t>
            </a:r>
            <a:r>
              <a:rPr dirty="0" sz="120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INDIA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23310" y="53975"/>
            <a:ext cx="42627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ORTHOPEDIC</a:t>
            </a:r>
            <a:r>
              <a:rPr dirty="0" sz="1200" spc="-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KNEE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ROBOTIC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DIVISION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75" b="1">
                <a:solidFill>
                  <a:srgbClr val="003366"/>
                </a:solidFill>
                <a:latin typeface="Arial"/>
                <a:cs typeface="Arial"/>
              </a:rPr>
              <a:t>·</a:t>
            </a:r>
            <a:r>
              <a:rPr dirty="0" sz="120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AUGUST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2026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7724" y="1285874"/>
            <a:ext cx="2771775" cy="295275"/>
          </a:xfrm>
          <a:prstGeom prst="rect">
            <a:avLst/>
          </a:prstGeom>
          <a:solidFill>
            <a:srgbClr val="003366"/>
          </a:solidFill>
          <a:ln w="19049">
            <a:solidFill>
              <a:srgbClr val="F0A500"/>
            </a:solidFill>
          </a:ln>
        </p:spPr>
        <p:txBody>
          <a:bodyPr wrap="square" lIns="0" tIns="50800" rIns="0" bIns="0" rtlCol="0" vert="horz">
            <a:spAutoFit/>
          </a:bodyPr>
          <a:lstStyle/>
          <a:p>
            <a:pPr marL="200025">
              <a:lnSpc>
                <a:spcPct val="100000"/>
              </a:lnSpc>
              <a:spcBef>
                <a:spcPts val="400"/>
              </a:spcBef>
            </a:pPr>
            <a:r>
              <a:rPr dirty="0" sz="1100" spc="65" b="1">
                <a:solidFill>
                  <a:srgbClr val="F0A500"/>
                </a:solidFill>
                <a:latin typeface="Arial"/>
                <a:cs typeface="Arial"/>
              </a:rPr>
              <a:t>FIELD</a:t>
            </a:r>
            <a:r>
              <a:rPr dirty="0" sz="1100" spc="17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spc="75" b="1">
                <a:solidFill>
                  <a:srgbClr val="F0A500"/>
                </a:solidFill>
                <a:latin typeface="Arial"/>
                <a:cs typeface="Arial"/>
              </a:rPr>
              <a:t>INTELLIGENCE</a:t>
            </a:r>
            <a:r>
              <a:rPr dirty="0" sz="1100" spc="1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spc="60" b="1">
                <a:solidFill>
                  <a:srgbClr val="F0A500"/>
                </a:solidFill>
                <a:latin typeface="Arial"/>
                <a:cs typeface="Arial"/>
              </a:rPr>
              <a:t>REPORT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5500" y="1730375"/>
            <a:ext cx="7538084" cy="204851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12700" marR="548005">
              <a:lnSpc>
                <a:spcPts val="5030"/>
              </a:lnSpc>
              <a:spcBef>
                <a:spcPts val="425"/>
              </a:spcBef>
            </a:pPr>
            <a:r>
              <a:rPr dirty="0" sz="4350" b="1">
                <a:solidFill>
                  <a:srgbClr val="FFFFFF"/>
                </a:solidFill>
                <a:latin typeface="Arial"/>
                <a:cs typeface="Arial"/>
              </a:rPr>
              <a:t>ZB</a:t>
            </a:r>
            <a:r>
              <a:rPr dirty="0" sz="435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50" b="1">
                <a:solidFill>
                  <a:srgbClr val="FFFFFF"/>
                </a:solidFill>
                <a:latin typeface="Arial"/>
                <a:cs typeface="Arial"/>
              </a:rPr>
              <a:t>India</a:t>
            </a:r>
            <a:r>
              <a:rPr dirty="0" sz="435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50" b="1">
                <a:solidFill>
                  <a:srgbClr val="FFFFFF"/>
                </a:solidFill>
                <a:latin typeface="Arial"/>
                <a:cs typeface="Arial"/>
              </a:rPr>
              <a:t>Sales</a:t>
            </a:r>
            <a:r>
              <a:rPr dirty="0" sz="435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350" spc="-10" b="1">
                <a:solidFill>
                  <a:srgbClr val="FFFFFF"/>
                </a:solidFill>
                <a:latin typeface="Arial"/>
                <a:cs typeface="Arial"/>
              </a:rPr>
              <a:t>Intelligence </a:t>
            </a:r>
            <a:r>
              <a:rPr dirty="0" sz="4350" spc="-20" b="1">
                <a:solidFill>
                  <a:srgbClr val="F0A500"/>
                </a:solidFill>
                <a:latin typeface="Arial"/>
                <a:cs typeface="Arial"/>
              </a:rPr>
              <a:t>Comprehensive</a:t>
            </a:r>
            <a:r>
              <a:rPr dirty="0" sz="4350" spc="-2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4350" spc="-10" b="1">
                <a:solidFill>
                  <a:srgbClr val="F0A500"/>
                </a:solidFill>
                <a:latin typeface="Arial"/>
                <a:cs typeface="Arial"/>
              </a:rPr>
              <a:t>Analysis</a:t>
            </a:r>
            <a:endParaRPr sz="4350">
              <a:latin typeface="Arial"/>
              <a:cs typeface="Arial"/>
            </a:endParaRPr>
          </a:p>
          <a:p>
            <a:pPr marL="12700" marR="5080">
              <a:lnSpc>
                <a:spcPct val="113599"/>
              </a:lnSpc>
              <a:spcBef>
                <a:spcPts val="1045"/>
              </a:spcBef>
            </a:pPr>
            <a:r>
              <a:rPr dirty="0" sz="1650">
                <a:solidFill>
                  <a:srgbClr val="FEFEFE"/>
                </a:solidFill>
                <a:latin typeface="Arial"/>
                <a:cs typeface="Arial"/>
              </a:rPr>
              <a:t>Evidence-based priority improvement roadmap derived from 66 field </a:t>
            </a:r>
            <a:r>
              <a:rPr dirty="0" sz="1650" spc="-10">
                <a:solidFill>
                  <a:srgbClr val="FEFEFE"/>
                </a:solidFill>
                <a:latin typeface="Arial"/>
                <a:cs typeface="Arial"/>
              </a:rPr>
              <a:t>submissions </a:t>
            </a:r>
            <a:r>
              <a:rPr dirty="0" sz="1650">
                <a:solidFill>
                  <a:srgbClr val="FEFEFE"/>
                </a:solidFill>
                <a:latin typeface="Arial"/>
                <a:cs typeface="Arial"/>
              </a:rPr>
              <a:t>across 8 territories —</a:t>
            </a:r>
            <a:r>
              <a:rPr dirty="0" sz="1650" spc="-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EFEFE"/>
                </a:solidFill>
                <a:latin typeface="Arial"/>
                <a:cs typeface="Arial"/>
              </a:rPr>
              <a:t>August </a:t>
            </a:r>
            <a:r>
              <a:rPr dirty="0" sz="1650" spc="-2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38199" y="4076699"/>
            <a:ext cx="1952625" cy="2009775"/>
            <a:chOff x="838199" y="4076699"/>
            <a:chExt cx="1952625" cy="2009775"/>
          </a:xfrm>
        </p:grpSpPr>
        <p:sp>
          <p:nvSpPr>
            <p:cNvPr id="10" name="object 10"/>
            <p:cNvSpPr/>
            <p:nvPr/>
          </p:nvSpPr>
          <p:spPr>
            <a:xfrm>
              <a:off x="838199" y="4076699"/>
              <a:ext cx="952500" cy="38100"/>
            </a:xfrm>
            <a:custGeom>
              <a:avLst/>
              <a:gdLst/>
              <a:ahLst/>
              <a:cxnLst/>
              <a:rect l="l" t="t" r="r" b="b"/>
              <a:pathLst>
                <a:path w="952500" h="38100">
                  <a:moveTo>
                    <a:pt x="9524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952499" y="0"/>
                  </a:lnTo>
                  <a:lnTo>
                    <a:pt x="9524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38199" y="4943474"/>
              <a:ext cx="1952625" cy="1143000"/>
            </a:xfrm>
            <a:custGeom>
              <a:avLst/>
              <a:gdLst/>
              <a:ahLst/>
              <a:cxnLst/>
              <a:rect l="l" t="t" r="r" b="b"/>
              <a:pathLst>
                <a:path w="1952625" h="1143000">
                  <a:moveTo>
                    <a:pt x="1952624" y="1142999"/>
                  </a:moveTo>
                  <a:lnTo>
                    <a:pt x="0" y="1142999"/>
                  </a:lnTo>
                  <a:lnTo>
                    <a:pt x="0" y="0"/>
                  </a:lnTo>
                  <a:lnTo>
                    <a:pt x="1952624" y="0"/>
                  </a:lnTo>
                  <a:lnTo>
                    <a:pt x="1952624" y="1142999"/>
                  </a:lnTo>
                  <a:close/>
                </a:path>
              </a:pathLst>
            </a:custGeom>
            <a:solidFill>
              <a:srgbClr val="0044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38199" y="4943474"/>
              <a:ext cx="1952625" cy="38100"/>
            </a:xfrm>
            <a:custGeom>
              <a:avLst/>
              <a:gdLst/>
              <a:ahLst/>
              <a:cxnLst/>
              <a:rect l="l" t="t" r="r" b="b"/>
              <a:pathLst>
                <a:path w="1952625" h="38100">
                  <a:moveTo>
                    <a:pt x="195262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952624" y="0"/>
                  </a:lnTo>
                  <a:lnTo>
                    <a:pt x="1952624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38187" y="4943487"/>
              <a:ext cx="1952625" cy="1143000"/>
            </a:xfrm>
            <a:custGeom>
              <a:avLst/>
              <a:gdLst/>
              <a:ahLst/>
              <a:cxnLst/>
              <a:rect l="l" t="t" r="r" b="b"/>
              <a:pathLst>
                <a:path w="1952625" h="1143000">
                  <a:moveTo>
                    <a:pt x="1952625" y="0"/>
                  </a:moveTo>
                  <a:lnTo>
                    <a:pt x="1943100" y="38100"/>
                  </a:lnTo>
                  <a:lnTo>
                    <a:pt x="1943100" y="1133475"/>
                  </a:lnTo>
                  <a:lnTo>
                    <a:pt x="9525" y="113347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133475"/>
                  </a:lnTo>
                  <a:lnTo>
                    <a:pt x="0" y="1143000"/>
                  </a:lnTo>
                  <a:lnTo>
                    <a:pt x="9525" y="1143000"/>
                  </a:lnTo>
                  <a:lnTo>
                    <a:pt x="1943100" y="1143000"/>
                  </a:lnTo>
                  <a:lnTo>
                    <a:pt x="1952625" y="1143000"/>
                  </a:lnTo>
                  <a:lnTo>
                    <a:pt x="1952625" y="1133475"/>
                  </a:lnTo>
                  <a:lnTo>
                    <a:pt x="1952625" y="0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847724" y="4878577"/>
            <a:ext cx="1933575" cy="1002030"/>
          </a:xfrm>
          <a:prstGeom prst="rect">
            <a:avLst/>
          </a:prstGeom>
        </p:spPr>
        <p:txBody>
          <a:bodyPr wrap="square" lIns="0" tIns="20764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635"/>
              </a:spcBef>
            </a:pPr>
            <a:r>
              <a:rPr dirty="0" sz="3600" spc="-25" b="1">
                <a:solidFill>
                  <a:srgbClr val="F0A500"/>
                </a:solidFill>
                <a:latin typeface="Arial"/>
                <a:cs typeface="Arial"/>
              </a:rPr>
              <a:t>66</a:t>
            </a:r>
            <a:endParaRPr sz="36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  <a:spcBef>
                <a:spcPts val="50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Entries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Analysed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981324" y="4943474"/>
            <a:ext cx="1952625" cy="1143000"/>
            <a:chOff x="2981324" y="4943474"/>
            <a:chExt cx="1952625" cy="1143000"/>
          </a:xfrm>
        </p:grpSpPr>
        <p:sp>
          <p:nvSpPr>
            <p:cNvPr id="16" name="object 16"/>
            <p:cNvSpPr/>
            <p:nvPr/>
          </p:nvSpPr>
          <p:spPr>
            <a:xfrm>
              <a:off x="2981324" y="4943474"/>
              <a:ext cx="1952625" cy="1143000"/>
            </a:xfrm>
            <a:custGeom>
              <a:avLst/>
              <a:gdLst/>
              <a:ahLst/>
              <a:cxnLst/>
              <a:rect l="l" t="t" r="r" b="b"/>
              <a:pathLst>
                <a:path w="1952625" h="1143000">
                  <a:moveTo>
                    <a:pt x="1952624" y="1142999"/>
                  </a:moveTo>
                  <a:lnTo>
                    <a:pt x="0" y="1142999"/>
                  </a:lnTo>
                  <a:lnTo>
                    <a:pt x="0" y="0"/>
                  </a:lnTo>
                  <a:lnTo>
                    <a:pt x="1952624" y="0"/>
                  </a:lnTo>
                  <a:lnTo>
                    <a:pt x="1952624" y="1142999"/>
                  </a:lnTo>
                  <a:close/>
                </a:path>
              </a:pathLst>
            </a:custGeom>
            <a:solidFill>
              <a:srgbClr val="0044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981324" y="4943474"/>
              <a:ext cx="1952625" cy="38100"/>
            </a:xfrm>
            <a:custGeom>
              <a:avLst/>
              <a:gdLst/>
              <a:ahLst/>
              <a:cxnLst/>
              <a:rect l="l" t="t" r="r" b="b"/>
              <a:pathLst>
                <a:path w="1952625" h="38100">
                  <a:moveTo>
                    <a:pt x="195262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952624" y="0"/>
                  </a:lnTo>
                  <a:lnTo>
                    <a:pt x="1952624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981312" y="4943487"/>
              <a:ext cx="1952625" cy="1143000"/>
            </a:xfrm>
            <a:custGeom>
              <a:avLst/>
              <a:gdLst/>
              <a:ahLst/>
              <a:cxnLst/>
              <a:rect l="l" t="t" r="r" b="b"/>
              <a:pathLst>
                <a:path w="1952625" h="1143000">
                  <a:moveTo>
                    <a:pt x="1952625" y="0"/>
                  </a:moveTo>
                  <a:lnTo>
                    <a:pt x="1943100" y="38100"/>
                  </a:lnTo>
                  <a:lnTo>
                    <a:pt x="1943100" y="1133475"/>
                  </a:lnTo>
                  <a:lnTo>
                    <a:pt x="9525" y="113347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133475"/>
                  </a:lnTo>
                  <a:lnTo>
                    <a:pt x="0" y="1143000"/>
                  </a:lnTo>
                  <a:lnTo>
                    <a:pt x="9525" y="1143000"/>
                  </a:lnTo>
                  <a:lnTo>
                    <a:pt x="1943100" y="1143000"/>
                  </a:lnTo>
                  <a:lnTo>
                    <a:pt x="1952625" y="1143000"/>
                  </a:lnTo>
                  <a:lnTo>
                    <a:pt x="1952625" y="1133475"/>
                  </a:lnTo>
                  <a:lnTo>
                    <a:pt x="1952625" y="0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2990849" y="4878577"/>
            <a:ext cx="1933575" cy="1002030"/>
          </a:xfrm>
          <a:prstGeom prst="rect">
            <a:avLst/>
          </a:prstGeom>
        </p:spPr>
        <p:txBody>
          <a:bodyPr wrap="square" lIns="0" tIns="207645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1635"/>
              </a:spcBef>
            </a:pPr>
            <a:r>
              <a:rPr dirty="0" sz="3600" spc="-50" b="1">
                <a:solidFill>
                  <a:srgbClr val="F0A500"/>
                </a:solidFill>
                <a:latin typeface="Arial"/>
                <a:cs typeface="Arial"/>
              </a:rPr>
              <a:t>8</a:t>
            </a:r>
            <a:endParaRPr sz="3600">
              <a:latin typeface="Arial"/>
              <a:cs typeface="Arial"/>
            </a:endParaRPr>
          </a:p>
          <a:p>
            <a:pPr algn="ctr" marL="5080">
              <a:lnSpc>
                <a:spcPct val="100000"/>
              </a:lnSpc>
              <a:spcBef>
                <a:spcPts val="50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Territories</a:t>
            </a:r>
            <a:r>
              <a:rPr dirty="0" sz="1100" spc="-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Covered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124449" y="4943474"/>
            <a:ext cx="1962150" cy="1143000"/>
            <a:chOff x="5124449" y="4943474"/>
            <a:chExt cx="1962150" cy="1143000"/>
          </a:xfrm>
        </p:grpSpPr>
        <p:sp>
          <p:nvSpPr>
            <p:cNvPr id="21" name="object 21"/>
            <p:cNvSpPr/>
            <p:nvPr/>
          </p:nvSpPr>
          <p:spPr>
            <a:xfrm>
              <a:off x="5124449" y="4943474"/>
              <a:ext cx="1962150" cy="1143000"/>
            </a:xfrm>
            <a:custGeom>
              <a:avLst/>
              <a:gdLst/>
              <a:ahLst/>
              <a:cxnLst/>
              <a:rect l="l" t="t" r="r" b="b"/>
              <a:pathLst>
                <a:path w="1962150" h="1143000">
                  <a:moveTo>
                    <a:pt x="1962149" y="1142999"/>
                  </a:moveTo>
                  <a:lnTo>
                    <a:pt x="0" y="1142999"/>
                  </a:lnTo>
                  <a:lnTo>
                    <a:pt x="0" y="0"/>
                  </a:lnTo>
                  <a:lnTo>
                    <a:pt x="1962149" y="0"/>
                  </a:lnTo>
                  <a:lnTo>
                    <a:pt x="1962149" y="1142999"/>
                  </a:lnTo>
                  <a:close/>
                </a:path>
              </a:pathLst>
            </a:custGeom>
            <a:solidFill>
              <a:srgbClr val="0044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124449" y="4943474"/>
              <a:ext cx="1962150" cy="38100"/>
            </a:xfrm>
            <a:custGeom>
              <a:avLst/>
              <a:gdLst/>
              <a:ahLst/>
              <a:cxnLst/>
              <a:rect l="l" t="t" r="r" b="b"/>
              <a:pathLst>
                <a:path w="1962150" h="38100">
                  <a:moveTo>
                    <a:pt x="19621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962149" y="0"/>
                  </a:lnTo>
                  <a:lnTo>
                    <a:pt x="19621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124437" y="4943487"/>
              <a:ext cx="1962150" cy="1143000"/>
            </a:xfrm>
            <a:custGeom>
              <a:avLst/>
              <a:gdLst/>
              <a:ahLst/>
              <a:cxnLst/>
              <a:rect l="l" t="t" r="r" b="b"/>
              <a:pathLst>
                <a:path w="1962150" h="1143000">
                  <a:moveTo>
                    <a:pt x="1962150" y="0"/>
                  </a:moveTo>
                  <a:lnTo>
                    <a:pt x="1952625" y="38100"/>
                  </a:lnTo>
                  <a:lnTo>
                    <a:pt x="1952625" y="1133475"/>
                  </a:lnTo>
                  <a:lnTo>
                    <a:pt x="9525" y="113347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133475"/>
                  </a:lnTo>
                  <a:lnTo>
                    <a:pt x="0" y="1143000"/>
                  </a:lnTo>
                  <a:lnTo>
                    <a:pt x="9525" y="1143000"/>
                  </a:lnTo>
                  <a:lnTo>
                    <a:pt x="1952625" y="1143000"/>
                  </a:lnTo>
                  <a:lnTo>
                    <a:pt x="1962150" y="1143000"/>
                  </a:lnTo>
                  <a:lnTo>
                    <a:pt x="1962150" y="1133475"/>
                  </a:lnTo>
                  <a:lnTo>
                    <a:pt x="1962150" y="0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5133974" y="4878577"/>
            <a:ext cx="1943100" cy="1002030"/>
          </a:xfrm>
          <a:prstGeom prst="rect">
            <a:avLst/>
          </a:prstGeom>
        </p:spPr>
        <p:txBody>
          <a:bodyPr wrap="square" lIns="0" tIns="2076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635"/>
              </a:spcBef>
            </a:pPr>
            <a:r>
              <a:rPr dirty="0" sz="3600" spc="-50" b="1">
                <a:solidFill>
                  <a:srgbClr val="F0A500"/>
                </a:solidFill>
                <a:latin typeface="Arial"/>
                <a:cs typeface="Arial"/>
              </a:rPr>
              <a:t>8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Priority Actions</a:t>
            </a:r>
            <a:r>
              <a:rPr dirty="0" sz="1100" spc="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Identified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277099" y="4943474"/>
            <a:ext cx="1952625" cy="1143000"/>
            <a:chOff x="7277099" y="4943474"/>
            <a:chExt cx="1952625" cy="1143000"/>
          </a:xfrm>
        </p:grpSpPr>
        <p:sp>
          <p:nvSpPr>
            <p:cNvPr id="26" name="object 26"/>
            <p:cNvSpPr/>
            <p:nvPr/>
          </p:nvSpPr>
          <p:spPr>
            <a:xfrm>
              <a:off x="7277099" y="4943474"/>
              <a:ext cx="1952625" cy="1143000"/>
            </a:xfrm>
            <a:custGeom>
              <a:avLst/>
              <a:gdLst/>
              <a:ahLst/>
              <a:cxnLst/>
              <a:rect l="l" t="t" r="r" b="b"/>
              <a:pathLst>
                <a:path w="1952625" h="1143000">
                  <a:moveTo>
                    <a:pt x="1952624" y="1142999"/>
                  </a:moveTo>
                  <a:lnTo>
                    <a:pt x="0" y="1142999"/>
                  </a:lnTo>
                  <a:lnTo>
                    <a:pt x="0" y="0"/>
                  </a:lnTo>
                  <a:lnTo>
                    <a:pt x="1952624" y="0"/>
                  </a:lnTo>
                  <a:lnTo>
                    <a:pt x="1952624" y="1142999"/>
                  </a:lnTo>
                  <a:close/>
                </a:path>
              </a:pathLst>
            </a:custGeom>
            <a:solidFill>
              <a:srgbClr val="0044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277099" y="4943474"/>
              <a:ext cx="1952625" cy="38100"/>
            </a:xfrm>
            <a:custGeom>
              <a:avLst/>
              <a:gdLst/>
              <a:ahLst/>
              <a:cxnLst/>
              <a:rect l="l" t="t" r="r" b="b"/>
              <a:pathLst>
                <a:path w="1952625" h="38100">
                  <a:moveTo>
                    <a:pt x="195262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952624" y="0"/>
                  </a:lnTo>
                  <a:lnTo>
                    <a:pt x="1952624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277087" y="4943487"/>
              <a:ext cx="1952625" cy="1143000"/>
            </a:xfrm>
            <a:custGeom>
              <a:avLst/>
              <a:gdLst/>
              <a:ahLst/>
              <a:cxnLst/>
              <a:rect l="l" t="t" r="r" b="b"/>
              <a:pathLst>
                <a:path w="1952625" h="1143000">
                  <a:moveTo>
                    <a:pt x="1952625" y="0"/>
                  </a:moveTo>
                  <a:lnTo>
                    <a:pt x="1943100" y="38100"/>
                  </a:lnTo>
                  <a:lnTo>
                    <a:pt x="1943100" y="1133475"/>
                  </a:lnTo>
                  <a:lnTo>
                    <a:pt x="9525" y="113347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133475"/>
                  </a:lnTo>
                  <a:lnTo>
                    <a:pt x="0" y="1143000"/>
                  </a:lnTo>
                  <a:lnTo>
                    <a:pt x="9525" y="1143000"/>
                  </a:lnTo>
                  <a:lnTo>
                    <a:pt x="1943100" y="1143000"/>
                  </a:lnTo>
                  <a:lnTo>
                    <a:pt x="1952625" y="1143000"/>
                  </a:lnTo>
                  <a:lnTo>
                    <a:pt x="1952625" y="1133475"/>
                  </a:lnTo>
                  <a:lnTo>
                    <a:pt x="1952625" y="0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7286624" y="4878577"/>
            <a:ext cx="1933575" cy="1002030"/>
          </a:xfrm>
          <a:prstGeom prst="rect">
            <a:avLst/>
          </a:prstGeom>
        </p:spPr>
        <p:txBody>
          <a:bodyPr wrap="square" lIns="0" tIns="2076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635"/>
              </a:spcBef>
            </a:pPr>
            <a:r>
              <a:rPr dirty="0" sz="3600" spc="-25" b="1">
                <a:solidFill>
                  <a:srgbClr val="F0A500"/>
                </a:solidFill>
                <a:latin typeface="Arial"/>
                <a:cs typeface="Arial"/>
              </a:rPr>
              <a:t>50%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Team</a:t>
            </a:r>
            <a:r>
              <a:rPr dirty="0" sz="1100" spc="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Misalignment</a:t>
            </a:r>
            <a:r>
              <a:rPr dirty="0" sz="1100" spc="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Rate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9420224" y="4943474"/>
            <a:ext cx="1952625" cy="1143000"/>
            <a:chOff x="9420224" y="4943474"/>
            <a:chExt cx="1952625" cy="1143000"/>
          </a:xfrm>
        </p:grpSpPr>
        <p:sp>
          <p:nvSpPr>
            <p:cNvPr id="31" name="object 31"/>
            <p:cNvSpPr/>
            <p:nvPr/>
          </p:nvSpPr>
          <p:spPr>
            <a:xfrm>
              <a:off x="9420224" y="4943474"/>
              <a:ext cx="1952625" cy="1143000"/>
            </a:xfrm>
            <a:custGeom>
              <a:avLst/>
              <a:gdLst/>
              <a:ahLst/>
              <a:cxnLst/>
              <a:rect l="l" t="t" r="r" b="b"/>
              <a:pathLst>
                <a:path w="1952625" h="1143000">
                  <a:moveTo>
                    <a:pt x="1952624" y="1142999"/>
                  </a:moveTo>
                  <a:lnTo>
                    <a:pt x="0" y="1142999"/>
                  </a:lnTo>
                  <a:lnTo>
                    <a:pt x="0" y="0"/>
                  </a:lnTo>
                  <a:lnTo>
                    <a:pt x="1952624" y="0"/>
                  </a:lnTo>
                  <a:lnTo>
                    <a:pt x="1952624" y="1142999"/>
                  </a:lnTo>
                  <a:close/>
                </a:path>
              </a:pathLst>
            </a:custGeom>
            <a:solidFill>
              <a:srgbClr val="00448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9420224" y="4943474"/>
              <a:ext cx="1952625" cy="38100"/>
            </a:xfrm>
            <a:custGeom>
              <a:avLst/>
              <a:gdLst/>
              <a:ahLst/>
              <a:cxnLst/>
              <a:rect l="l" t="t" r="r" b="b"/>
              <a:pathLst>
                <a:path w="1952625" h="38100">
                  <a:moveTo>
                    <a:pt x="195262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952624" y="0"/>
                  </a:lnTo>
                  <a:lnTo>
                    <a:pt x="1952624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9420212" y="4943487"/>
              <a:ext cx="1952625" cy="1143000"/>
            </a:xfrm>
            <a:custGeom>
              <a:avLst/>
              <a:gdLst/>
              <a:ahLst/>
              <a:cxnLst/>
              <a:rect l="l" t="t" r="r" b="b"/>
              <a:pathLst>
                <a:path w="1952625" h="1143000">
                  <a:moveTo>
                    <a:pt x="1952625" y="0"/>
                  </a:moveTo>
                  <a:lnTo>
                    <a:pt x="1943100" y="38100"/>
                  </a:lnTo>
                  <a:lnTo>
                    <a:pt x="1943100" y="1133475"/>
                  </a:lnTo>
                  <a:lnTo>
                    <a:pt x="9525" y="1133475"/>
                  </a:lnTo>
                  <a:lnTo>
                    <a:pt x="9525" y="38100"/>
                  </a:lnTo>
                  <a:lnTo>
                    <a:pt x="0" y="0"/>
                  </a:lnTo>
                  <a:lnTo>
                    <a:pt x="0" y="1133475"/>
                  </a:lnTo>
                  <a:lnTo>
                    <a:pt x="0" y="1143000"/>
                  </a:lnTo>
                  <a:lnTo>
                    <a:pt x="9525" y="1143000"/>
                  </a:lnTo>
                  <a:lnTo>
                    <a:pt x="1943100" y="1143000"/>
                  </a:lnTo>
                  <a:lnTo>
                    <a:pt x="1952625" y="1143000"/>
                  </a:lnTo>
                  <a:lnTo>
                    <a:pt x="1952625" y="1133475"/>
                  </a:lnTo>
                  <a:lnTo>
                    <a:pt x="1952625" y="0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9429749" y="4878577"/>
            <a:ext cx="1933575" cy="1002030"/>
          </a:xfrm>
          <a:prstGeom prst="rect">
            <a:avLst/>
          </a:prstGeom>
        </p:spPr>
        <p:txBody>
          <a:bodyPr wrap="square" lIns="0" tIns="2076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635"/>
              </a:spcBef>
            </a:pPr>
            <a:r>
              <a:rPr dirty="0" sz="3600" spc="-25" b="1">
                <a:solidFill>
                  <a:srgbClr val="F0A500"/>
                </a:solidFill>
                <a:latin typeface="Arial"/>
                <a:cs typeface="Arial"/>
              </a:rPr>
              <a:t>387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Total</a:t>
            </a:r>
            <a:r>
              <a:rPr dirty="0" sz="1100" spc="2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Problem</a:t>
            </a:r>
            <a:r>
              <a:rPr dirty="0" sz="1100" spc="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Mentions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6199" y="6429374"/>
            <a:ext cx="12058650" cy="428625"/>
            <a:chOff x="76199" y="6429374"/>
            <a:chExt cx="12058650" cy="428625"/>
          </a:xfrm>
        </p:grpSpPr>
        <p:sp>
          <p:nvSpPr>
            <p:cNvPr id="36" name="object 36"/>
            <p:cNvSpPr/>
            <p:nvPr/>
          </p:nvSpPr>
          <p:spPr>
            <a:xfrm>
              <a:off x="76199" y="6429374"/>
              <a:ext cx="12058650" cy="428625"/>
            </a:xfrm>
            <a:custGeom>
              <a:avLst/>
              <a:gdLst/>
              <a:ahLst/>
              <a:cxnLst/>
              <a:rect l="l" t="t" r="r" b="b"/>
              <a:pathLst>
                <a:path w="12058650" h="428625">
                  <a:moveTo>
                    <a:pt x="12058649" y="428624"/>
                  </a:moveTo>
                  <a:lnTo>
                    <a:pt x="0" y="4286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428624"/>
                  </a:lnTo>
                  <a:close/>
                </a:path>
              </a:pathLst>
            </a:custGeom>
            <a:solidFill>
              <a:srgbClr val="0021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6199" y="6429374"/>
              <a:ext cx="12058650" cy="19050"/>
            </a:xfrm>
            <a:custGeom>
              <a:avLst/>
              <a:gdLst/>
              <a:ahLst/>
              <a:cxnLst/>
              <a:rect l="l" t="t" r="r" b="b"/>
              <a:pathLst>
                <a:path w="12058650" h="19050">
                  <a:moveTo>
                    <a:pt x="1205864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19049"/>
                  </a:lnTo>
                  <a:close/>
                </a:path>
              </a:pathLst>
            </a:custGeom>
            <a:solidFill>
              <a:srgbClr val="F0A5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825500" y="6540500"/>
            <a:ext cx="3169920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·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Internal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Use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Only</a:t>
            </a:r>
            <a:endParaRPr sz="11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10785" y="6540500"/>
            <a:ext cx="2075180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ZB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Sales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Intelligence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204700" cy="6858000"/>
          </a:xfrm>
          <a:custGeom>
            <a:avLst/>
            <a:gdLst/>
            <a:ahLst/>
            <a:cxnLst/>
            <a:rect l="l" t="t" r="r" b="b"/>
            <a:pathLst>
              <a:path w="12204700" h="6858000">
                <a:moveTo>
                  <a:pt x="12204190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204190" y="0"/>
                </a:lnTo>
                <a:lnTo>
                  <a:pt x="12204190" y="6857999"/>
                </a:lnTo>
                <a:close/>
              </a:path>
            </a:pathLst>
          </a:custGeom>
          <a:solidFill>
            <a:srgbClr val="F1F5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172948" y="0"/>
            <a:ext cx="31750" cy="6858000"/>
          </a:xfrm>
          <a:custGeom>
            <a:avLst/>
            <a:gdLst/>
            <a:ahLst/>
            <a:cxnLst/>
            <a:rect l="l" t="t" r="r" b="b"/>
            <a:pathLst>
              <a:path w="31750" h="6858000">
                <a:moveTo>
                  <a:pt x="31242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31242" y="0"/>
                </a:lnTo>
                <a:lnTo>
                  <a:pt x="31242" y="68579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72950" cy="6858000"/>
            <a:chOff x="0" y="0"/>
            <a:chExt cx="1217295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11"/>
              <a:ext cx="12172950" cy="6858000"/>
            </a:xfrm>
            <a:custGeom>
              <a:avLst/>
              <a:gdLst/>
              <a:ahLst/>
              <a:cxnLst/>
              <a:rect l="l" t="t" r="r" b="b"/>
              <a:pathLst>
                <a:path w="12172950" h="6858000">
                  <a:moveTo>
                    <a:pt x="121729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219200"/>
                  </a:lnTo>
                  <a:lnTo>
                    <a:pt x="12172937" y="1219200"/>
                  </a:lnTo>
                  <a:lnTo>
                    <a:pt x="121729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6199" y="1181099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34999" y="112133"/>
            <a:ext cx="6046470" cy="819150"/>
          </a:xfrm>
          <a:prstGeom prst="rect"/>
        </p:spPr>
        <p:txBody>
          <a:bodyPr wrap="square" lIns="0" tIns="971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3150">
                <a:solidFill>
                  <a:srgbClr val="FFFFFF"/>
                </a:solidFill>
              </a:rPr>
              <a:t>Executive </a:t>
            </a:r>
            <a:r>
              <a:rPr dirty="0" sz="3150" spc="-10">
                <a:solidFill>
                  <a:srgbClr val="FFFFFF"/>
                </a:solidFill>
              </a:rPr>
              <a:t>Summary</a:t>
            </a:r>
            <a:endParaRPr sz="3150"/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Three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most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urgent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improvement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imperatives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from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66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entries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across</a:t>
            </a:r>
            <a:r>
              <a:rPr dirty="0" sz="1250" spc="40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FEFEFE"/>
                </a:solidFill>
                <a:latin typeface="Arial"/>
                <a:cs typeface="Arial"/>
              </a:rPr>
              <a:t>8</a:t>
            </a:r>
            <a:r>
              <a:rPr dirty="0" sz="1250" spc="45" b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FEFEFE"/>
                </a:solidFill>
                <a:latin typeface="Arial"/>
                <a:cs typeface="Arial"/>
              </a:rPr>
              <a:t>territories</a:t>
            </a:r>
            <a:endParaRPr sz="1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4999" y="1393189"/>
            <a:ext cx="10850880" cy="539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350">
                <a:solidFill>
                  <a:srgbClr val="444444"/>
                </a:solidFill>
                <a:latin typeface="Arial"/>
                <a:cs typeface="Arial"/>
              </a:rPr>
              <a:t>Analysis of 66 field intelligence submissions reveals three </a:t>
            </a:r>
            <a:r>
              <a:rPr dirty="0" sz="1350" b="1">
                <a:solidFill>
                  <a:srgbClr val="444444"/>
                </a:solidFill>
                <a:latin typeface="Arial"/>
                <a:cs typeface="Arial"/>
              </a:rPr>
              <a:t>management-dependent action imperatives </a:t>
            </a:r>
            <a:r>
              <a:rPr dirty="0" sz="1350">
                <a:solidFill>
                  <a:srgbClr val="444444"/>
                </a:solidFill>
                <a:latin typeface="Arial"/>
                <a:cs typeface="Arial"/>
              </a:rPr>
              <a:t>— all require authorisation to </a:t>
            </a:r>
            <a:r>
              <a:rPr dirty="0" sz="1350" spc="-10">
                <a:solidFill>
                  <a:srgbClr val="444444"/>
                </a:solidFill>
                <a:latin typeface="Arial"/>
                <a:cs typeface="Arial"/>
              </a:rPr>
              <a:t>unblock </a:t>
            </a:r>
            <a:r>
              <a:rPr dirty="0" sz="1350">
                <a:solidFill>
                  <a:srgbClr val="444444"/>
                </a:solidFill>
                <a:latin typeface="Arial"/>
                <a:cs typeface="Arial"/>
              </a:rPr>
              <a:t>field execution and drive revenue </a:t>
            </a:r>
            <a:r>
              <a:rPr dirty="0" sz="1350" spc="-10">
                <a:solidFill>
                  <a:srgbClr val="444444"/>
                </a:solidFill>
                <a:latin typeface="Arial"/>
                <a:cs typeface="Arial"/>
              </a:rPr>
              <a:t>recovery.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47699" y="2133599"/>
            <a:ext cx="3514725" cy="4448175"/>
            <a:chOff x="647699" y="2133599"/>
            <a:chExt cx="3514725" cy="4448175"/>
          </a:xfrm>
        </p:grpSpPr>
        <p:sp>
          <p:nvSpPr>
            <p:cNvPr id="10" name="object 10"/>
            <p:cNvSpPr/>
            <p:nvPr/>
          </p:nvSpPr>
          <p:spPr>
            <a:xfrm>
              <a:off x="647699" y="2190749"/>
              <a:ext cx="3514725" cy="4391025"/>
            </a:xfrm>
            <a:custGeom>
              <a:avLst/>
              <a:gdLst/>
              <a:ahLst/>
              <a:cxnLst/>
              <a:rect l="l" t="t" r="r" b="b"/>
              <a:pathLst>
                <a:path w="3514725" h="4391025">
                  <a:moveTo>
                    <a:pt x="0" y="4391024"/>
                  </a:moveTo>
                  <a:lnTo>
                    <a:pt x="3514724" y="4391024"/>
                  </a:lnTo>
                  <a:lnTo>
                    <a:pt x="3514724" y="0"/>
                  </a:lnTo>
                  <a:lnTo>
                    <a:pt x="0" y="0"/>
                  </a:lnTo>
                  <a:lnTo>
                    <a:pt x="0" y="4391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47699" y="2133599"/>
              <a:ext cx="3514725" cy="57150"/>
            </a:xfrm>
            <a:custGeom>
              <a:avLst/>
              <a:gdLst/>
              <a:ahLst/>
              <a:cxnLst/>
              <a:rect l="l" t="t" r="r" b="b"/>
              <a:pathLst>
                <a:path w="3514725" h="57150">
                  <a:moveTo>
                    <a:pt x="3514724" y="57149"/>
                  </a:moveTo>
                  <a:lnTo>
                    <a:pt x="0" y="57149"/>
                  </a:lnTo>
                  <a:lnTo>
                    <a:pt x="0" y="0"/>
                  </a:lnTo>
                  <a:lnTo>
                    <a:pt x="3514724" y="0"/>
                  </a:lnTo>
                  <a:lnTo>
                    <a:pt x="3514724" y="571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47687" y="2133611"/>
              <a:ext cx="3514725" cy="4448175"/>
            </a:xfrm>
            <a:custGeom>
              <a:avLst/>
              <a:gdLst/>
              <a:ahLst/>
              <a:cxnLst/>
              <a:rect l="l" t="t" r="r" b="b"/>
              <a:pathLst>
                <a:path w="3514725" h="4448175">
                  <a:moveTo>
                    <a:pt x="3514725" y="0"/>
                  </a:moveTo>
                  <a:lnTo>
                    <a:pt x="3505200" y="57150"/>
                  </a:lnTo>
                  <a:lnTo>
                    <a:pt x="3505200" y="4438637"/>
                  </a:lnTo>
                  <a:lnTo>
                    <a:pt x="9525" y="4438637"/>
                  </a:lnTo>
                  <a:lnTo>
                    <a:pt x="9525" y="57150"/>
                  </a:lnTo>
                  <a:lnTo>
                    <a:pt x="0" y="0"/>
                  </a:lnTo>
                  <a:lnTo>
                    <a:pt x="0" y="4438637"/>
                  </a:lnTo>
                  <a:lnTo>
                    <a:pt x="0" y="4448162"/>
                  </a:lnTo>
                  <a:lnTo>
                    <a:pt x="9525" y="4448162"/>
                  </a:lnTo>
                  <a:lnTo>
                    <a:pt x="3505200" y="4448162"/>
                  </a:lnTo>
                  <a:lnTo>
                    <a:pt x="3514725" y="4448162"/>
                  </a:lnTo>
                  <a:lnTo>
                    <a:pt x="3514725" y="4438637"/>
                  </a:lnTo>
                  <a:lnTo>
                    <a:pt x="3514725" y="0"/>
                  </a:lnTo>
                  <a:close/>
                </a:path>
              </a:pathLst>
            </a:custGeom>
            <a:solidFill>
              <a:srgbClr val="D0D8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904874" y="2447924"/>
            <a:ext cx="914400" cy="219075"/>
          </a:xfrm>
          <a:prstGeom prst="rect">
            <a:avLst/>
          </a:prstGeom>
          <a:solidFill>
            <a:srgbClr val="BF382A"/>
          </a:solidFill>
        </p:spPr>
        <p:txBody>
          <a:bodyPr wrap="square" lIns="0" tIns="31750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250"/>
              </a:spcBef>
            </a:pP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IMMEDIATE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04874" y="2133599"/>
            <a:ext cx="6972300" cy="4448175"/>
            <a:chOff x="904874" y="2133599"/>
            <a:chExt cx="6972300" cy="4448175"/>
          </a:xfrm>
        </p:grpSpPr>
        <p:sp>
          <p:nvSpPr>
            <p:cNvPr id="15" name="object 15"/>
            <p:cNvSpPr/>
            <p:nvPr/>
          </p:nvSpPr>
          <p:spPr>
            <a:xfrm>
              <a:off x="904874" y="2933699"/>
              <a:ext cx="381000" cy="28575"/>
            </a:xfrm>
            <a:custGeom>
              <a:avLst/>
              <a:gdLst/>
              <a:ahLst/>
              <a:cxnLst/>
              <a:rect l="l" t="t" r="r" b="b"/>
              <a:pathLst>
                <a:path w="381000" h="28575">
                  <a:moveTo>
                    <a:pt x="380999" y="28574"/>
                  </a:moveTo>
                  <a:lnTo>
                    <a:pt x="0" y="28574"/>
                  </a:lnTo>
                  <a:lnTo>
                    <a:pt x="0" y="0"/>
                  </a:lnTo>
                  <a:lnTo>
                    <a:pt x="380999" y="0"/>
                  </a:lnTo>
                  <a:lnTo>
                    <a:pt x="380999" y="285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04874" y="5915024"/>
              <a:ext cx="3000375" cy="9525"/>
            </a:xfrm>
            <a:custGeom>
              <a:avLst/>
              <a:gdLst/>
              <a:ahLst/>
              <a:cxnLst/>
              <a:rect l="l" t="t" r="r" b="b"/>
              <a:pathLst>
                <a:path w="3000375" h="9525">
                  <a:moveTo>
                    <a:pt x="300037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3000374" y="0"/>
                  </a:lnTo>
                  <a:lnTo>
                    <a:pt x="3000374" y="9524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71974" y="2190749"/>
              <a:ext cx="3505200" cy="4391025"/>
            </a:xfrm>
            <a:custGeom>
              <a:avLst/>
              <a:gdLst/>
              <a:ahLst/>
              <a:cxnLst/>
              <a:rect l="l" t="t" r="r" b="b"/>
              <a:pathLst>
                <a:path w="3505200" h="4391025">
                  <a:moveTo>
                    <a:pt x="0" y="4391024"/>
                  </a:moveTo>
                  <a:lnTo>
                    <a:pt x="3505199" y="4391024"/>
                  </a:lnTo>
                  <a:lnTo>
                    <a:pt x="3505199" y="0"/>
                  </a:lnTo>
                  <a:lnTo>
                    <a:pt x="0" y="0"/>
                  </a:lnTo>
                  <a:lnTo>
                    <a:pt x="0" y="4391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371974" y="2133599"/>
              <a:ext cx="3505200" cy="57150"/>
            </a:xfrm>
            <a:custGeom>
              <a:avLst/>
              <a:gdLst/>
              <a:ahLst/>
              <a:cxnLst/>
              <a:rect l="l" t="t" r="r" b="b"/>
              <a:pathLst>
                <a:path w="3505200" h="57150">
                  <a:moveTo>
                    <a:pt x="3505199" y="57149"/>
                  </a:moveTo>
                  <a:lnTo>
                    <a:pt x="0" y="57149"/>
                  </a:lnTo>
                  <a:lnTo>
                    <a:pt x="0" y="0"/>
                  </a:lnTo>
                  <a:lnTo>
                    <a:pt x="3505199" y="0"/>
                  </a:lnTo>
                  <a:lnTo>
                    <a:pt x="3505199" y="571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371962" y="2133611"/>
              <a:ext cx="3505200" cy="4448175"/>
            </a:xfrm>
            <a:custGeom>
              <a:avLst/>
              <a:gdLst/>
              <a:ahLst/>
              <a:cxnLst/>
              <a:rect l="l" t="t" r="r" b="b"/>
              <a:pathLst>
                <a:path w="3505200" h="4448175">
                  <a:moveTo>
                    <a:pt x="3505200" y="0"/>
                  </a:moveTo>
                  <a:lnTo>
                    <a:pt x="3495675" y="57150"/>
                  </a:lnTo>
                  <a:lnTo>
                    <a:pt x="3495675" y="4438637"/>
                  </a:lnTo>
                  <a:lnTo>
                    <a:pt x="9525" y="4438637"/>
                  </a:lnTo>
                  <a:lnTo>
                    <a:pt x="9525" y="57150"/>
                  </a:lnTo>
                  <a:lnTo>
                    <a:pt x="0" y="0"/>
                  </a:lnTo>
                  <a:lnTo>
                    <a:pt x="0" y="4438637"/>
                  </a:lnTo>
                  <a:lnTo>
                    <a:pt x="0" y="4448162"/>
                  </a:lnTo>
                  <a:lnTo>
                    <a:pt x="9525" y="4448162"/>
                  </a:lnTo>
                  <a:lnTo>
                    <a:pt x="3495675" y="4448162"/>
                  </a:lnTo>
                  <a:lnTo>
                    <a:pt x="3505200" y="4448162"/>
                  </a:lnTo>
                  <a:lnTo>
                    <a:pt x="3505200" y="4438637"/>
                  </a:lnTo>
                  <a:lnTo>
                    <a:pt x="3505200" y="0"/>
                  </a:lnTo>
                  <a:close/>
                </a:path>
              </a:pathLst>
            </a:custGeom>
            <a:solidFill>
              <a:srgbClr val="D0D8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892175" y="3052445"/>
            <a:ext cx="2975610" cy="2221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9070">
              <a:lnSpc>
                <a:spcPct val="107600"/>
              </a:lnSpc>
              <a:spcBef>
                <a:spcPts val="100"/>
              </a:spcBef>
            </a:pPr>
            <a:r>
              <a:rPr dirty="0" sz="1800" b="1">
                <a:solidFill>
                  <a:srgbClr val="003366"/>
                </a:solidFill>
                <a:latin typeface="Arial"/>
                <a:cs typeface="Arial"/>
              </a:rPr>
              <a:t>Unify the Implant + </a:t>
            </a:r>
            <a:r>
              <a:rPr dirty="0" sz="1800" spc="-20" b="1">
                <a:solidFill>
                  <a:srgbClr val="003366"/>
                </a:solidFill>
                <a:latin typeface="Arial"/>
                <a:cs typeface="Arial"/>
              </a:rPr>
              <a:t>ROSA </a:t>
            </a:r>
            <a:r>
              <a:rPr dirty="0" sz="1800" b="1">
                <a:solidFill>
                  <a:srgbClr val="003366"/>
                </a:solidFill>
                <a:latin typeface="Arial"/>
                <a:cs typeface="Arial"/>
              </a:rPr>
              <a:t>Selling </a:t>
            </a:r>
            <a:r>
              <a:rPr dirty="0" sz="1800" spc="-10" b="1">
                <a:solidFill>
                  <a:srgbClr val="003366"/>
                </a:solidFill>
                <a:latin typeface="Arial"/>
                <a:cs typeface="Arial"/>
              </a:rPr>
              <a:t>Motion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32000"/>
              </a:lnSpc>
              <a:spcBef>
                <a:spcPts val="760"/>
              </a:spcBef>
            </a:pP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Cited</a:t>
            </a:r>
            <a:r>
              <a:rPr dirty="0" sz="1250" spc="2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as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misaligned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in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50%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of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entries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(33/66). The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#1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internal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drag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on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revenue.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Two</a:t>
            </a:r>
            <a:r>
              <a:rPr dirty="0" sz="1250" spc="2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teams</a:t>
            </a:r>
            <a:r>
              <a:rPr dirty="0" sz="1250" spc="2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are</a:t>
            </a:r>
            <a:r>
              <a:rPr dirty="0" sz="1250" spc="2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competing</a:t>
            </a:r>
            <a:r>
              <a:rPr dirty="0" sz="1250" spc="2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for</a:t>
            </a:r>
            <a:r>
              <a:rPr dirty="0" sz="1250" spc="2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250" spc="2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20">
                <a:solidFill>
                  <a:srgbClr val="545454"/>
                </a:solidFill>
                <a:latin typeface="Arial"/>
                <a:cs typeface="Arial"/>
              </a:rPr>
              <a:t>same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account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instead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of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co-selling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—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creating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confusion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at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hospital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level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545454"/>
                </a:solidFill>
                <a:latin typeface="Arial"/>
                <a:cs typeface="Arial"/>
              </a:rPr>
              <a:t>and</a:t>
            </a:r>
            <a:r>
              <a:rPr dirty="0" sz="1250" spc="50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leaving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revenue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on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25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table.</a:t>
            </a:r>
            <a:endParaRPr sz="12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2175" y="6007099"/>
            <a:ext cx="2788920" cy="35877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280"/>
              </a:lnSpc>
              <a:spcBef>
                <a:spcPts val="200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33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entries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·</a:t>
            </a:r>
            <a:r>
              <a:rPr dirty="0" sz="110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National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Sales</a:t>
            </a:r>
            <a:r>
              <a:rPr dirty="0" sz="110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Head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003366"/>
                </a:solidFill>
                <a:latin typeface="Arial"/>
                <a:cs typeface="Arial"/>
              </a:rPr>
              <a:t>·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Timeline:</a:t>
            </a:r>
            <a:r>
              <a:rPr dirty="0" sz="110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0–30</a:t>
            </a:r>
            <a:r>
              <a:rPr dirty="0" sz="110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29149" y="2447924"/>
            <a:ext cx="914400" cy="219075"/>
          </a:xfrm>
          <a:prstGeom prst="rect">
            <a:avLst/>
          </a:prstGeom>
          <a:solidFill>
            <a:srgbClr val="BF382A"/>
          </a:solidFill>
        </p:spPr>
        <p:txBody>
          <a:bodyPr wrap="square" lIns="0" tIns="31750" rIns="0" bIns="0" rtlCol="0" vert="horz">
            <a:spAutoFit/>
          </a:bodyPr>
          <a:lstStyle/>
          <a:p>
            <a:pPr marL="110489">
              <a:lnSpc>
                <a:spcPct val="100000"/>
              </a:lnSpc>
              <a:spcBef>
                <a:spcPts val="250"/>
              </a:spcBef>
            </a:pP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IMMEDIATE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629149" y="2133599"/>
            <a:ext cx="6972300" cy="4448175"/>
            <a:chOff x="4629149" y="2133599"/>
            <a:chExt cx="6972300" cy="4448175"/>
          </a:xfrm>
        </p:grpSpPr>
        <p:sp>
          <p:nvSpPr>
            <p:cNvPr id="24" name="object 24"/>
            <p:cNvSpPr/>
            <p:nvPr/>
          </p:nvSpPr>
          <p:spPr>
            <a:xfrm>
              <a:off x="4629149" y="2933699"/>
              <a:ext cx="381000" cy="28575"/>
            </a:xfrm>
            <a:custGeom>
              <a:avLst/>
              <a:gdLst/>
              <a:ahLst/>
              <a:cxnLst/>
              <a:rect l="l" t="t" r="r" b="b"/>
              <a:pathLst>
                <a:path w="381000" h="28575">
                  <a:moveTo>
                    <a:pt x="380999" y="28574"/>
                  </a:moveTo>
                  <a:lnTo>
                    <a:pt x="0" y="28574"/>
                  </a:lnTo>
                  <a:lnTo>
                    <a:pt x="0" y="0"/>
                  </a:lnTo>
                  <a:lnTo>
                    <a:pt x="380999" y="0"/>
                  </a:lnTo>
                  <a:lnTo>
                    <a:pt x="380999" y="285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629149" y="5915024"/>
              <a:ext cx="2990850" cy="9525"/>
            </a:xfrm>
            <a:custGeom>
              <a:avLst/>
              <a:gdLst/>
              <a:ahLst/>
              <a:cxnLst/>
              <a:rect l="l" t="t" r="r" b="b"/>
              <a:pathLst>
                <a:path w="2990850" h="9525">
                  <a:moveTo>
                    <a:pt x="29908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2990849" y="0"/>
                  </a:lnTo>
                  <a:lnTo>
                    <a:pt x="2990849" y="9524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086724" y="2190749"/>
              <a:ext cx="3514725" cy="4391025"/>
            </a:xfrm>
            <a:custGeom>
              <a:avLst/>
              <a:gdLst/>
              <a:ahLst/>
              <a:cxnLst/>
              <a:rect l="l" t="t" r="r" b="b"/>
              <a:pathLst>
                <a:path w="3514725" h="4391025">
                  <a:moveTo>
                    <a:pt x="0" y="4391024"/>
                  </a:moveTo>
                  <a:lnTo>
                    <a:pt x="3514724" y="4391024"/>
                  </a:lnTo>
                  <a:lnTo>
                    <a:pt x="3514724" y="0"/>
                  </a:lnTo>
                  <a:lnTo>
                    <a:pt x="0" y="0"/>
                  </a:lnTo>
                  <a:lnTo>
                    <a:pt x="0" y="4391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086724" y="2133599"/>
              <a:ext cx="3514725" cy="57150"/>
            </a:xfrm>
            <a:custGeom>
              <a:avLst/>
              <a:gdLst/>
              <a:ahLst/>
              <a:cxnLst/>
              <a:rect l="l" t="t" r="r" b="b"/>
              <a:pathLst>
                <a:path w="3514725" h="57150">
                  <a:moveTo>
                    <a:pt x="3514724" y="57149"/>
                  </a:moveTo>
                  <a:lnTo>
                    <a:pt x="0" y="57149"/>
                  </a:lnTo>
                  <a:lnTo>
                    <a:pt x="0" y="0"/>
                  </a:lnTo>
                  <a:lnTo>
                    <a:pt x="3514724" y="0"/>
                  </a:lnTo>
                  <a:lnTo>
                    <a:pt x="3514724" y="5714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086712" y="2133611"/>
              <a:ext cx="3514725" cy="4448175"/>
            </a:xfrm>
            <a:custGeom>
              <a:avLst/>
              <a:gdLst/>
              <a:ahLst/>
              <a:cxnLst/>
              <a:rect l="l" t="t" r="r" b="b"/>
              <a:pathLst>
                <a:path w="3514725" h="4448175">
                  <a:moveTo>
                    <a:pt x="3514725" y="0"/>
                  </a:moveTo>
                  <a:lnTo>
                    <a:pt x="3505200" y="57150"/>
                  </a:lnTo>
                  <a:lnTo>
                    <a:pt x="3505200" y="4438637"/>
                  </a:lnTo>
                  <a:lnTo>
                    <a:pt x="9525" y="4438637"/>
                  </a:lnTo>
                  <a:lnTo>
                    <a:pt x="9525" y="57150"/>
                  </a:lnTo>
                  <a:lnTo>
                    <a:pt x="0" y="0"/>
                  </a:lnTo>
                  <a:lnTo>
                    <a:pt x="0" y="4438637"/>
                  </a:lnTo>
                  <a:lnTo>
                    <a:pt x="0" y="4448162"/>
                  </a:lnTo>
                  <a:lnTo>
                    <a:pt x="9525" y="4448162"/>
                  </a:lnTo>
                  <a:lnTo>
                    <a:pt x="3505200" y="4448162"/>
                  </a:lnTo>
                  <a:lnTo>
                    <a:pt x="3514725" y="4448162"/>
                  </a:lnTo>
                  <a:lnTo>
                    <a:pt x="3514725" y="4438637"/>
                  </a:lnTo>
                  <a:lnTo>
                    <a:pt x="3514725" y="0"/>
                  </a:lnTo>
                  <a:close/>
                </a:path>
              </a:pathLst>
            </a:custGeom>
            <a:solidFill>
              <a:srgbClr val="D0D8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4613175" y="3052445"/>
            <a:ext cx="2969260" cy="2469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1590">
              <a:lnSpc>
                <a:spcPct val="107600"/>
              </a:lnSpc>
              <a:spcBef>
                <a:spcPts val="100"/>
              </a:spcBef>
            </a:pPr>
            <a:r>
              <a:rPr dirty="0" sz="1800" b="1">
                <a:solidFill>
                  <a:srgbClr val="8A6100"/>
                </a:solidFill>
                <a:latin typeface="Arial"/>
                <a:cs typeface="Arial"/>
              </a:rPr>
              <a:t>Accelerate ROSA</a:t>
            </a:r>
            <a:r>
              <a:rPr dirty="0" sz="1800" spc="-70" b="1">
                <a:solidFill>
                  <a:srgbClr val="8A610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8A6100"/>
                </a:solidFill>
                <a:latin typeface="Arial"/>
                <a:cs typeface="Arial"/>
              </a:rPr>
              <a:t>Narrative Leadership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44/66</a:t>
            </a:r>
            <a:r>
              <a:rPr dirty="0" sz="1250" spc="2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entries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flag</a:t>
            </a:r>
            <a:r>
              <a:rPr dirty="0" sz="1250" spc="2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this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as</a:t>
            </a:r>
            <a:r>
              <a:rPr dirty="0" sz="1250" spc="2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an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active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31000"/>
              </a:lnSpc>
              <a:spcBef>
                <a:spcPts val="60"/>
              </a:spcBef>
            </a:pP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window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of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opportunity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before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competition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consolidates</a:t>
            </a:r>
            <a:r>
              <a:rPr dirty="0" sz="125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its</a:t>
            </a:r>
            <a:r>
              <a:rPr dirty="0" sz="125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MAKO</a:t>
            </a:r>
            <a:r>
              <a:rPr dirty="0" sz="125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narrative.</a:t>
            </a:r>
            <a:r>
              <a:rPr dirty="0" sz="125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20">
                <a:solidFill>
                  <a:srgbClr val="545454"/>
                </a:solidFill>
                <a:latin typeface="Arial"/>
                <a:cs typeface="Arial"/>
              </a:rPr>
              <a:t>Reps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lack a standardised 90-landmark vs. </a:t>
            </a:r>
            <a:r>
              <a:rPr dirty="0" sz="1250" spc="-25">
                <a:solidFill>
                  <a:srgbClr val="545454"/>
                </a:solidFill>
                <a:latin typeface="Arial"/>
                <a:cs typeface="Arial"/>
              </a:rPr>
              <a:t>36-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landmark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differentiation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script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—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hospital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boards</a:t>
            </a:r>
            <a:r>
              <a:rPr dirty="0" sz="1250" spc="2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are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not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hearing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ZB</a:t>
            </a:r>
            <a:r>
              <a:rPr dirty="0" sz="125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clinical story.</a:t>
            </a:r>
            <a:endParaRPr sz="12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13175" y="6007099"/>
            <a:ext cx="2816225" cy="35877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280"/>
              </a:lnSpc>
              <a:spcBef>
                <a:spcPts val="200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44</a:t>
            </a:r>
            <a:r>
              <a:rPr dirty="0" sz="110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entries</a:t>
            </a:r>
            <a:r>
              <a:rPr dirty="0" sz="110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·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110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Marketing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110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Training</a:t>
            </a:r>
            <a:r>
              <a:rPr dirty="0" sz="110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003366"/>
                </a:solidFill>
                <a:latin typeface="Arial"/>
                <a:cs typeface="Arial"/>
              </a:rPr>
              <a:t>·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Timeline:</a:t>
            </a:r>
            <a:r>
              <a:rPr dirty="0" sz="11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30–60</a:t>
            </a:r>
            <a:r>
              <a:rPr dirty="0" sz="110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43899" y="2447924"/>
            <a:ext cx="542925" cy="219075"/>
          </a:xfrm>
          <a:prstGeom prst="rect">
            <a:avLst/>
          </a:prstGeom>
          <a:solidFill>
            <a:srgbClr val="E67D21"/>
          </a:solidFill>
        </p:spPr>
        <p:txBody>
          <a:bodyPr wrap="square" lIns="0" tIns="31750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250"/>
              </a:spcBef>
            </a:pPr>
            <a:r>
              <a:rPr dirty="0" sz="950" spc="-20" b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endParaRPr sz="9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20726" y="2359025"/>
            <a:ext cx="824801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33165" algn="l"/>
                <a:tab pos="7078345" algn="l"/>
              </a:tabLst>
            </a:pPr>
            <a:r>
              <a:rPr dirty="0" sz="2100" b="1">
                <a:solidFill>
                  <a:srgbClr val="003366"/>
                </a:solidFill>
                <a:latin typeface="Arial"/>
                <a:cs typeface="Arial"/>
              </a:rPr>
              <a:t>Priority </a:t>
            </a:r>
            <a:r>
              <a:rPr dirty="0" sz="2100" spc="-50" b="1">
                <a:solidFill>
                  <a:srgbClr val="003366"/>
                </a:solidFill>
                <a:latin typeface="Arial"/>
                <a:cs typeface="Arial"/>
              </a:rPr>
              <a:t>1</a:t>
            </a:r>
            <a:r>
              <a:rPr dirty="0" sz="2100" b="1">
                <a:solidFill>
                  <a:srgbClr val="003366"/>
                </a:solidFill>
                <a:latin typeface="Arial"/>
                <a:cs typeface="Arial"/>
              </a:rPr>
              <a:t>	</a:t>
            </a:r>
            <a:r>
              <a:rPr dirty="0" sz="2100" b="1">
                <a:solidFill>
                  <a:srgbClr val="F0A500"/>
                </a:solidFill>
                <a:latin typeface="Arial"/>
                <a:cs typeface="Arial"/>
              </a:rPr>
              <a:t>Priority </a:t>
            </a:r>
            <a:r>
              <a:rPr dirty="0" sz="2100" spc="-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r>
              <a:rPr dirty="0" sz="2100" b="1">
                <a:solidFill>
                  <a:srgbClr val="F0A500"/>
                </a:solidFill>
                <a:latin typeface="Arial"/>
                <a:cs typeface="Arial"/>
              </a:rPr>
              <a:t>	</a:t>
            </a:r>
            <a:r>
              <a:rPr dirty="0" sz="2100" b="1">
                <a:solidFill>
                  <a:srgbClr val="1A794A"/>
                </a:solidFill>
                <a:latin typeface="Arial"/>
                <a:cs typeface="Arial"/>
              </a:rPr>
              <a:t>Priority </a:t>
            </a:r>
            <a:r>
              <a:rPr dirty="0" sz="2100" spc="-50" b="1">
                <a:solidFill>
                  <a:srgbClr val="1A794A"/>
                </a:solidFill>
                <a:latin typeface="Arial"/>
                <a:cs typeface="Arial"/>
              </a:rPr>
              <a:t>3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6199" y="2933699"/>
            <a:ext cx="12096750" cy="3657600"/>
            <a:chOff x="76199" y="2933699"/>
            <a:chExt cx="12096750" cy="3657600"/>
          </a:xfrm>
        </p:grpSpPr>
        <p:sp>
          <p:nvSpPr>
            <p:cNvPr id="34" name="object 34"/>
            <p:cNvSpPr/>
            <p:nvPr/>
          </p:nvSpPr>
          <p:spPr>
            <a:xfrm>
              <a:off x="8343899" y="2933699"/>
              <a:ext cx="381000" cy="28575"/>
            </a:xfrm>
            <a:custGeom>
              <a:avLst/>
              <a:gdLst/>
              <a:ahLst/>
              <a:cxnLst/>
              <a:rect l="l" t="t" r="r" b="b"/>
              <a:pathLst>
                <a:path w="381000" h="28575">
                  <a:moveTo>
                    <a:pt x="380999" y="28574"/>
                  </a:moveTo>
                  <a:lnTo>
                    <a:pt x="0" y="28574"/>
                  </a:lnTo>
                  <a:lnTo>
                    <a:pt x="0" y="0"/>
                  </a:lnTo>
                  <a:lnTo>
                    <a:pt x="380999" y="0"/>
                  </a:lnTo>
                  <a:lnTo>
                    <a:pt x="380999" y="28574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343899" y="5915024"/>
              <a:ext cx="3000375" cy="9525"/>
            </a:xfrm>
            <a:custGeom>
              <a:avLst/>
              <a:gdLst/>
              <a:ahLst/>
              <a:cxnLst/>
              <a:rect l="l" t="t" r="r" b="b"/>
              <a:pathLst>
                <a:path w="3000375" h="9525">
                  <a:moveTo>
                    <a:pt x="300037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3000374" y="0"/>
                  </a:lnTo>
                  <a:lnTo>
                    <a:pt x="3000374" y="9524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6199" y="6581774"/>
              <a:ext cx="12096750" cy="9525"/>
            </a:xfrm>
            <a:custGeom>
              <a:avLst/>
              <a:gdLst/>
              <a:ahLst/>
              <a:cxnLst/>
              <a:rect l="l" t="t" r="r" b="b"/>
              <a:pathLst>
                <a:path w="12096750" h="9525">
                  <a:moveTo>
                    <a:pt x="12096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9524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8334325" y="3052445"/>
            <a:ext cx="3004820" cy="2221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926465">
              <a:lnSpc>
                <a:spcPct val="107600"/>
              </a:lnSpc>
              <a:spcBef>
                <a:spcPts val="100"/>
              </a:spcBef>
            </a:pPr>
            <a:r>
              <a:rPr dirty="0" sz="1800" b="1">
                <a:solidFill>
                  <a:srgbClr val="1A794A"/>
                </a:solidFill>
                <a:latin typeface="Arial"/>
                <a:cs typeface="Arial"/>
              </a:rPr>
              <a:t>Activate the </a:t>
            </a:r>
            <a:r>
              <a:rPr dirty="0" sz="1800" spc="-25" b="1">
                <a:solidFill>
                  <a:srgbClr val="1A794A"/>
                </a:solidFill>
                <a:latin typeface="Arial"/>
                <a:cs typeface="Arial"/>
              </a:rPr>
              <a:t>KOL </a:t>
            </a:r>
            <a:r>
              <a:rPr dirty="0" sz="1800" b="1">
                <a:solidFill>
                  <a:srgbClr val="1A794A"/>
                </a:solidFill>
                <a:latin typeface="Arial"/>
                <a:cs typeface="Arial"/>
              </a:rPr>
              <a:t>Champion</a:t>
            </a:r>
            <a:r>
              <a:rPr dirty="0" sz="1800" spc="-9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1A794A"/>
                </a:solidFill>
                <a:latin typeface="Arial"/>
                <a:cs typeface="Arial"/>
              </a:rPr>
              <a:t>Pipeline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32000"/>
              </a:lnSpc>
              <a:spcBef>
                <a:spcPts val="760"/>
              </a:spcBef>
            </a:pP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46/66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entries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show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hospital-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level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surgeon</a:t>
            </a:r>
            <a:r>
              <a:rPr dirty="0" sz="125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champion</a:t>
            </a:r>
            <a:r>
              <a:rPr dirty="0" sz="125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is</a:t>
            </a:r>
            <a:r>
              <a:rPr dirty="0" sz="125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unidentified</a:t>
            </a:r>
            <a:r>
              <a:rPr dirty="0" sz="125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545454"/>
                </a:solidFill>
                <a:latin typeface="Arial"/>
                <a:cs typeface="Arial"/>
              </a:rPr>
              <a:t>or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inactive.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Without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KOL,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preferred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vendor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status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negotiations</a:t>
            </a:r>
            <a:r>
              <a:rPr dirty="0" sz="125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stall,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ROSA</a:t>
            </a:r>
            <a:r>
              <a:rPr dirty="0" sz="1250" spc="-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utilisation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does</a:t>
            </a:r>
            <a:r>
              <a:rPr dirty="0" sz="1250" spc="1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not</a:t>
            </a:r>
            <a:r>
              <a:rPr dirty="0" sz="1250" spc="1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grow,</a:t>
            </a:r>
            <a:r>
              <a:rPr dirty="0" sz="1250" spc="1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and</a:t>
            </a:r>
            <a:r>
              <a:rPr dirty="0" sz="1250" spc="1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250" spc="1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institutional</a:t>
            </a:r>
            <a:r>
              <a:rPr dirty="0" sz="1250" spc="50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access</a:t>
            </a:r>
            <a:r>
              <a:rPr dirty="0" sz="125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pathway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545454"/>
                </a:solidFill>
                <a:latin typeface="Arial"/>
                <a:cs typeface="Arial"/>
              </a:rPr>
              <a:t>stays</a:t>
            </a:r>
            <a:r>
              <a:rPr dirty="0" sz="125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545454"/>
                </a:solidFill>
                <a:latin typeface="Arial"/>
                <a:cs typeface="Arial"/>
              </a:rPr>
              <a:t>blocked.</a:t>
            </a:r>
            <a:endParaRPr sz="12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34325" y="6007099"/>
            <a:ext cx="2943860" cy="3587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46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entries</a:t>
            </a:r>
            <a:r>
              <a:rPr dirty="0" sz="110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·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110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Marketing</a:t>
            </a:r>
            <a:r>
              <a:rPr dirty="0" sz="110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Sales</a:t>
            </a:r>
            <a:r>
              <a:rPr dirty="0" sz="110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003366"/>
                </a:solidFill>
                <a:latin typeface="Arial"/>
                <a:cs typeface="Arial"/>
              </a:rPr>
              <a:t>Head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300"/>
              </a:lnSpc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·</a:t>
            </a:r>
            <a:r>
              <a:rPr dirty="0" sz="110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Timeline:</a:t>
            </a:r>
            <a:r>
              <a:rPr dirty="0" sz="110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0–45</a:t>
            </a:r>
            <a:r>
              <a:rPr dirty="0" sz="110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2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34999" y="6635750"/>
            <a:ext cx="372808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ZB</a:t>
            </a:r>
            <a:r>
              <a:rPr dirty="0" sz="800" spc="2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3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Sales</a:t>
            </a:r>
            <a:r>
              <a:rPr dirty="0" sz="800" spc="3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Intelligence</a:t>
            </a:r>
            <a:r>
              <a:rPr dirty="0" sz="800" spc="3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Report</a:t>
            </a:r>
            <a:r>
              <a:rPr dirty="0" sz="800" spc="3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40">
                <a:solidFill>
                  <a:srgbClr val="8B8B8B"/>
                </a:solidFill>
                <a:latin typeface="Arial"/>
                <a:cs typeface="Arial"/>
              </a:rPr>
              <a:t>·</a:t>
            </a:r>
            <a:r>
              <a:rPr dirty="0" sz="800" spc="-2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August</a:t>
            </a:r>
            <a:r>
              <a:rPr dirty="0" sz="800" spc="3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dirty="0" sz="800" spc="3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·</a:t>
            </a:r>
            <a:r>
              <a:rPr dirty="0" sz="800" spc="3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66</a:t>
            </a:r>
            <a:r>
              <a:rPr dirty="0" sz="800" spc="3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2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Entries</a:t>
            </a:r>
            <a:r>
              <a:rPr dirty="0" sz="800" spc="3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·</a:t>
            </a:r>
            <a:r>
              <a:rPr dirty="0" sz="800" spc="3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8</a:t>
            </a:r>
            <a:r>
              <a:rPr dirty="0" sz="800" spc="1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Territories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Dataset</a:t>
            </a:r>
            <a:r>
              <a:rPr dirty="0" spc="-30"/>
              <a:t> </a:t>
            </a:r>
            <a:r>
              <a:rPr dirty="0"/>
              <a:t>Overview</a:t>
            </a:r>
            <a:r>
              <a:rPr dirty="0" spc="-30"/>
              <a:t> </a:t>
            </a:r>
            <a:r>
              <a:rPr dirty="0"/>
              <a:t>—</a:t>
            </a:r>
            <a:r>
              <a:rPr dirty="0" spc="-30"/>
              <a:t> </a:t>
            </a:r>
            <a:r>
              <a:rPr dirty="0"/>
              <a:t>66</a:t>
            </a:r>
            <a:r>
              <a:rPr dirty="0" spc="-30"/>
              <a:t> </a:t>
            </a:r>
            <a:r>
              <a:rPr dirty="0"/>
              <a:t>Field</a:t>
            </a:r>
            <a:r>
              <a:rPr dirty="0" spc="-30"/>
              <a:t> </a:t>
            </a:r>
            <a:r>
              <a:rPr dirty="0"/>
              <a:t>Intelligence</a:t>
            </a:r>
            <a:r>
              <a:rPr dirty="0" spc="-30"/>
              <a:t> </a:t>
            </a:r>
            <a:r>
              <a:rPr dirty="0" spc="-10"/>
              <a:t>Entries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6</a:t>
            </a:r>
            <a:r>
              <a:rPr dirty="0" sz="950" spc="4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territories</a:t>
            </a:r>
            <a:r>
              <a:rPr dirty="0" sz="950" spc="4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5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27</a:t>
            </a:r>
            <a:r>
              <a:rPr dirty="0" sz="950" spc="4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variables</a:t>
            </a:r>
            <a:r>
              <a:rPr dirty="0" sz="950" spc="4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per</a:t>
            </a:r>
            <a:r>
              <a:rPr dirty="0" sz="950" spc="5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entry</a:t>
            </a:r>
            <a:r>
              <a:rPr dirty="0" sz="950" spc="4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4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ZB</a:t>
            </a:r>
            <a:r>
              <a:rPr dirty="0" sz="950" spc="5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India</a:t>
            </a:r>
            <a:r>
              <a:rPr dirty="0" sz="950" spc="4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Sales</a:t>
            </a:r>
            <a:r>
              <a:rPr dirty="0" sz="950" spc="4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Force</a:t>
            </a:r>
            <a:r>
              <a:rPr dirty="0" sz="950" spc="5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 b="0">
                <a:solidFill>
                  <a:srgbClr val="CBD5DF"/>
                </a:solidFill>
                <a:latin typeface="Arial"/>
                <a:cs typeface="Arial"/>
              </a:rPr>
              <a:t>Survey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5727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73125"/>
            <a:ext cx="298196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TERRITORY</a:t>
            </a:r>
            <a:r>
              <a:rPr dirty="0" sz="800" spc="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DISTRIBUTION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ENTRIES</a:t>
            </a:r>
            <a:r>
              <a:rPr dirty="0" sz="80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PER</a:t>
            </a:r>
            <a:r>
              <a:rPr dirty="0" sz="80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003366"/>
                </a:solidFill>
                <a:latin typeface="Arial"/>
                <a:cs typeface="Arial"/>
              </a:rPr>
              <a:t>REGION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33374" y="904874"/>
            <a:ext cx="11687175" cy="4133850"/>
            <a:chOff x="333374" y="904874"/>
            <a:chExt cx="11687175" cy="41338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374" y="1228724"/>
              <a:ext cx="7753350" cy="3809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134473" y="904874"/>
              <a:ext cx="2886075" cy="790575"/>
            </a:xfrm>
            <a:custGeom>
              <a:avLst/>
              <a:gdLst/>
              <a:ahLst/>
              <a:cxnLst/>
              <a:rect l="l" t="t" r="r" b="b"/>
              <a:pathLst>
                <a:path w="2886075" h="790575">
                  <a:moveTo>
                    <a:pt x="2853026" y="790574"/>
                  </a:moveTo>
                  <a:lnTo>
                    <a:pt x="8262" y="790574"/>
                  </a:lnTo>
                  <a:lnTo>
                    <a:pt x="7047" y="789607"/>
                  </a:lnTo>
                  <a:lnTo>
                    <a:pt x="0" y="757527"/>
                  </a:lnTo>
                  <a:lnTo>
                    <a:pt x="0" y="75247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757527"/>
                  </a:lnTo>
                  <a:lnTo>
                    <a:pt x="2857885" y="789607"/>
                  </a:lnTo>
                  <a:lnTo>
                    <a:pt x="2853026" y="7905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105899" y="904874"/>
              <a:ext cx="57150" cy="790575"/>
            </a:xfrm>
            <a:custGeom>
              <a:avLst/>
              <a:gdLst/>
              <a:ahLst/>
              <a:cxnLst/>
              <a:rect l="l" t="t" r="r" b="b"/>
              <a:pathLst>
                <a:path w="57150" h="790575">
                  <a:moveTo>
                    <a:pt x="57149" y="790574"/>
                  </a:moveTo>
                  <a:lnTo>
                    <a:pt x="38099" y="790574"/>
                  </a:lnTo>
                  <a:lnTo>
                    <a:pt x="30497" y="789877"/>
                  </a:lnTo>
                  <a:lnTo>
                    <a:pt x="697" y="760076"/>
                  </a:lnTo>
                  <a:lnTo>
                    <a:pt x="0" y="75247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7905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134473" y="1790699"/>
              <a:ext cx="2886075" cy="1419225"/>
            </a:xfrm>
            <a:custGeom>
              <a:avLst/>
              <a:gdLst/>
              <a:ahLst/>
              <a:cxnLst/>
              <a:rect l="l" t="t" r="r" b="b"/>
              <a:pathLst>
                <a:path w="2886075" h="1419225">
                  <a:moveTo>
                    <a:pt x="2853026" y="1419224"/>
                  </a:moveTo>
                  <a:lnTo>
                    <a:pt x="8262" y="1419224"/>
                  </a:lnTo>
                  <a:lnTo>
                    <a:pt x="7047" y="1418257"/>
                  </a:lnTo>
                  <a:lnTo>
                    <a:pt x="0" y="1386177"/>
                  </a:lnTo>
                  <a:lnTo>
                    <a:pt x="0" y="13811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386177"/>
                  </a:lnTo>
                  <a:lnTo>
                    <a:pt x="2857885" y="1418257"/>
                  </a:lnTo>
                  <a:lnTo>
                    <a:pt x="2853026" y="1419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105899" y="1790699"/>
              <a:ext cx="57150" cy="1419225"/>
            </a:xfrm>
            <a:custGeom>
              <a:avLst/>
              <a:gdLst/>
              <a:ahLst/>
              <a:cxnLst/>
              <a:rect l="l" t="t" r="r" b="b"/>
              <a:pathLst>
                <a:path w="57150" h="1419225">
                  <a:moveTo>
                    <a:pt x="57149" y="1419224"/>
                  </a:moveTo>
                  <a:lnTo>
                    <a:pt x="38099" y="1419224"/>
                  </a:lnTo>
                  <a:lnTo>
                    <a:pt x="30497" y="1418527"/>
                  </a:lnTo>
                  <a:lnTo>
                    <a:pt x="697" y="1388726"/>
                  </a:lnTo>
                  <a:lnTo>
                    <a:pt x="0" y="13811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4192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134473" y="3305174"/>
              <a:ext cx="2886075" cy="1009650"/>
            </a:xfrm>
            <a:custGeom>
              <a:avLst/>
              <a:gdLst/>
              <a:ahLst/>
              <a:cxnLst/>
              <a:rect l="l" t="t" r="r" b="b"/>
              <a:pathLst>
                <a:path w="2886075" h="1009650">
                  <a:moveTo>
                    <a:pt x="2853026" y="1009649"/>
                  </a:moveTo>
                  <a:lnTo>
                    <a:pt x="8262" y="1009649"/>
                  </a:lnTo>
                  <a:lnTo>
                    <a:pt x="7047" y="1008682"/>
                  </a:lnTo>
                  <a:lnTo>
                    <a:pt x="0" y="976601"/>
                  </a:lnTo>
                  <a:lnTo>
                    <a:pt x="0" y="97154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976601"/>
                  </a:lnTo>
                  <a:lnTo>
                    <a:pt x="2857885" y="1008682"/>
                  </a:lnTo>
                  <a:lnTo>
                    <a:pt x="2853026" y="10096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105899" y="3305174"/>
              <a:ext cx="57150" cy="1009650"/>
            </a:xfrm>
            <a:custGeom>
              <a:avLst/>
              <a:gdLst/>
              <a:ahLst/>
              <a:cxnLst/>
              <a:rect l="l" t="t" r="r" b="b"/>
              <a:pathLst>
                <a:path w="57150" h="1009650">
                  <a:moveTo>
                    <a:pt x="57149" y="1009649"/>
                  </a:moveTo>
                  <a:lnTo>
                    <a:pt x="38099" y="1009649"/>
                  </a:lnTo>
                  <a:lnTo>
                    <a:pt x="30497" y="1008952"/>
                  </a:lnTo>
                  <a:lnTo>
                    <a:pt x="697" y="979151"/>
                  </a:lnTo>
                  <a:lnTo>
                    <a:pt x="0" y="97154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0096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9283700" y="828039"/>
            <a:ext cx="2565400" cy="3305175"/>
          </a:xfrm>
          <a:prstGeom prst="rect">
            <a:avLst/>
          </a:prstGeom>
        </p:spPr>
        <p:txBody>
          <a:bodyPr wrap="square" lIns="0" tIns="1530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2550" spc="-25" b="1">
                <a:solidFill>
                  <a:srgbClr val="F0A500"/>
                </a:solidFill>
                <a:latin typeface="Arial"/>
                <a:cs typeface="Arial"/>
              </a:rPr>
              <a:t>66</a:t>
            </a:r>
            <a:endParaRPr sz="2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900" spc="-20">
                <a:solidFill>
                  <a:srgbClr val="94A2B8"/>
                </a:solidFill>
                <a:latin typeface="Arial"/>
                <a:cs typeface="Arial"/>
              </a:rPr>
              <a:t>Total</a:t>
            </a:r>
            <a:r>
              <a:rPr dirty="0" sz="900" spc="-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94A2B8"/>
                </a:solidFill>
                <a:latin typeface="Arial"/>
                <a:cs typeface="Arial"/>
              </a:rPr>
              <a:t>field entries across 6</a:t>
            </a:r>
            <a:r>
              <a:rPr dirty="0" sz="900" spc="-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94A2B8"/>
                </a:solidFill>
                <a:latin typeface="Arial"/>
                <a:cs typeface="Arial"/>
              </a:rPr>
              <a:t>territories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55" b="1">
                <a:solidFill>
                  <a:srgbClr val="F0A500"/>
                </a:solidFill>
                <a:latin typeface="Arial"/>
                <a:cs typeface="Arial"/>
              </a:rPr>
              <a:t>COVERAGE</a:t>
            </a:r>
            <a:r>
              <a:rPr dirty="0" sz="800" spc="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INSIGHT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33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ROM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leads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21</a:t>
            </a:r>
            <a:r>
              <a:rPr dirty="0" sz="950" spc="6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r>
              <a:rPr dirty="0" sz="950" spc="6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(32%)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,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followed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by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South</a:t>
            </a:r>
            <a:r>
              <a:rPr dirty="0" sz="950" spc="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950" spc="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18</a:t>
            </a:r>
            <a:r>
              <a:rPr dirty="0" sz="950" spc="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entries.</a:t>
            </a:r>
            <a:endParaRPr sz="950">
              <a:latin typeface="Arial"/>
              <a:cs typeface="Arial"/>
            </a:endParaRPr>
          </a:p>
          <a:p>
            <a:pPr marL="12700" marR="97790">
              <a:lnSpc>
                <a:spcPct val="128299"/>
              </a:lnSpc>
              <a:spcBef>
                <a:spcPts val="409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Delhi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Mumbai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combined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account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for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only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2D3748"/>
                </a:solidFill>
                <a:latin typeface="Arial"/>
                <a:cs typeface="Arial"/>
              </a:rPr>
              <a:t>6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r>
              <a:rPr dirty="0" sz="950" spc="6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India's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two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largest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markets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are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critically</a:t>
            </a:r>
            <a:r>
              <a:rPr dirty="0" sz="950" spc="1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under-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surveyed.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 b="1">
                <a:solidFill>
                  <a:srgbClr val="F0A500"/>
                </a:solidFill>
                <a:latin typeface="Arial"/>
                <a:cs typeface="Arial"/>
              </a:rPr>
              <a:t>DATASET</a:t>
            </a:r>
            <a:endParaRPr sz="800">
              <a:latin typeface="Arial"/>
              <a:cs typeface="Arial"/>
            </a:endParaRPr>
          </a:p>
          <a:p>
            <a:pPr marL="12700" marR="293370">
              <a:lnSpc>
                <a:spcPct val="128299"/>
              </a:lnSpc>
              <a:spcBef>
                <a:spcPts val="295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27</a:t>
            </a:r>
            <a:r>
              <a:rPr dirty="0" sz="950" spc="7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variables</a:t>
            </a:r>
            <a:r>
              <a:rPr dirty="0" sz="950" spc="8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captured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per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entry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covering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problems,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priorities,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actions</a:t>
            </a:r>
            <a:r>
              <a:rPr dirty="0" sz="950" spc="9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support requirements.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18" name="object 18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Problem</a:t>
            </a:r>
            <a:r>
              <a:rPr dirty="0" spc="-5"/>
              <a:t> </a:t>
            </a:r>
            <a:r>
              <a:rPr dirty="0"/>
              <a:t>Landscape —</a:t>
            </a:r>
            <a:r>
              <a:rPr dirty="0" spc="-5"/>
              <a:t> </a:t>
            </a:r>
            <a:r>
              <a:rPr dirty="0"/>
              <a:t>What the Field</a:t>
            </a:r>
            <a:r>
              <a:rPr dirty="0" spc="-5"/>
              <a:t> </a:t>
            </a:r>
            <a:r>
              <a:rPr dirty="0"/>
              <a:t>Is </a:t>
            </a:r>
            <a:r>
              <a:rPr dirty="0" spc="-20"/>
              <a:t>Telling</a:t>
            </a:r>
            <a:r>
              <a:rPr dirty="0" spc="-45"/>
              <a:t> </a:t>
            </a:r>
            <a:r>
              <a:rPr dirty="0" spc="-25"/>
              <a:t>You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387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total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problem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across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4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categories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66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 b="0">
                <a:solidFill>
                  <a:srgbClr val="CBD5DF"/>
                </a:solidFill>
                <a:latin typeface="Arial"/>
                <a:cs typeface="Arial"/>
              </a:rPr>
              <a:t>representatives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3822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54075"/>
            <a:ext cx="334137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TOP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PROBLEMS</a:t>
            </a:r>
            <a:r>
              <a:rPr dirty="0" sz="800" spc="1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RANKED</a:t>
            </a:r>
            <a:r>
              <a:rPr dirty="0" sz="800" spc="1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BY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FIELD</a:t>
            </a:r>
            <a:r>
              <a:rPr dirty="0" sz="800" spc="1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ENTRY</a:t>
            </a:r>
            <a:r>
              <a:rPr dirty="0" sz="800" spc="1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FREQUENCY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38150" y="1038224"/>
            <a:ext cx="11582400" cy="4476750"/>
            <a:chOff x="438150" y="1038224"/>
            <a:chExt cx="11582400" cy="44767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150" y="1133474"/>
              <a:ext cx="7162799" cy="43814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105899" y="1038224"/>
              <a:ext cx="2914650" cy="19050"/>
            </a:xfrm>
            <a:custGeom>
              <a:avLst/>
              <a:gdLst/>
              <a:ahLst/>
              <a:cxnLst/>
              <a:rect l="l" t="t" r="r" b="b"/>
              <a:pathLst>
                <a:path w="2914650" h="19050">
                  <a:moveTo>
                    <a:pt x="291464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2914649" y="0"/>
                  </a:lnTo>
                  <a:lnTo>
                    <a:pt x="291464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9093200" y="854075"/>
            <a:ext cx="137731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PROBLEM</a:t>
            </a:r>
            <a:r>
              <a:rPr dirty="0" sz="800" spc="1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003366"/>
                </a:solidFill>
                <a:latin typeface="Arial"/>
                <a:cs typeface="Arial"/>
              </a:rPr>
              <a:t>CATEGORIES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105899" y="1209674"/>
            <a:ext cx="2914650" cy="3857625"/>
            <a:chOff x="9105899" y="1209674"/>
            <a:chExt cx="2914650" cy="3857625"/>
          </a:xfrm>
        </p:grpSpPr>
        <p:sp>
          <p:nvSpPr>
            <p:cNvPr id="13" name="object 13"/>
            <p:cNvSpPr/>
            <p:nvPr/>
          </p:nvSpPr>
          <p:spPr>
            <a:xfrm>
              <a:off x="9129711" y="1209674"/>
              <a:ext cx="2891155" cy="647700"/>
            </a:xfrm>
            <a:custGeom>
              <a:avLst/>
              <a:gdLst/>
              <a:ahLst/>
              <a:cxnLst/>
              <a:rect l="l" t="t" r="r" b="b"/>
              <a:pathLst>
                <a:path w="2891154" h="647700">
                  <a:moveTo>
                    <a:pt x="2857788" y="647699"/>
                  </a:moveTo>
                  <a:lnTo>
                    <a:pt x="12392" y="647699"/>
                  </a:lnTo>
                  <a:lnTo>
                    <a:pt x="10569" y="646732"/>
                  </a:lnTo>
                  <a:lnTo>
                    <a:pt x="0" y="614652"/>
                  </a:lnTo>
                  <a:lnTo>
                    <a:pt x="0" y="609599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2857788" y="0"/>
                  </a:lnTo>
                  <a:lnTo>
                    <a:pt x="2889869" y="28187"/>
                  </a:lnTo>
                  <a:lnTo>
                    <a:pt x="2890836" y="33047"/>
                  </a:lnTo>
                  <a:lnTo>
                    <a:pt x="2890836" y="614652"/>
                  </a:lnTo>
                  <a:lnTo>
                    <a:pt x="2862647" y="646732"/>
                  </a:lnTo>
                  <a:lnTo>
                    <a:pt x="2857788" y="647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105899" y="1209674"/>
              <a:ext cx="47625" cy="647700"/>
            </a:xfrm>
            <a:custGeom>
              <a:avLst/>
              <a:gdLst/>
              <a:ahLst/>
              <a:cxnLst/>
              <a:rect l="l" t="t" r="r" b="b"/>
              <a:pathLst>
                <a:path w="47625" h="647700">
                  <a:moveTo>
                    <a:pt x="47624" y="647699"/>
                  </a:moveTo>
                  <a:lnTo>
                    <a:pt x="38099" y="647699"/>
                  </a:lnTo>
                  <a:lnTo>
                    <a:pt x="30497" y="647002"/>
                  </a:lnTo>
                  <a:lnTo>
                    <a:pt x="697" y="617201"/>
                  </a:lnTo>
                  <a:lnTo>
                    <a:pt x="0" y="6095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6476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129711" y="1933574"/>
              <a:ext cx="2891155" cy="647700"/>
            </a:xfrm>
            <a:custGeom>
              <a:avLst/>
              <a:gdLst/>
              <a:ahLst/>
              <a:cxnLst/>
              <a:rect l="l" t="t" r="r" b="b"/>
              <a:pathLst>
                <a:path w="2891154" h="647700">
                  <a:moveTo>
                    <a:pt x="2857788" y="647699"/>
                  </a:moveTo>
                  <a:lnTo>
                    <a:pt x="12392" y="647699"/>
                  </a:lnTo>
                  <a:lnTo>
                    <a:pt x="10569" y="646732"/>
                  </a:lnTo>
                  <a:lnTo>
                    <a:pt x="0" y="614652"/>
                  </a:lnTo>
                  <a:lnTo>
                    <a:pt x="0" y="609599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2857788" y="0"/>
                  </a:lnTo>
                  <a:lnTo>
                    <a:pt x="2889869" y="28187"/>
                  </a:lnTo>
                  <a:lnTo>
                    <a:pt x="2890836" y="33047"/>
                  </a:lnTo>
                  <a:lnTo>
                    <a:pt x="2890836" y="614652"/>
                  </a:lnTo>
                  <a:lnTo>
                    <a:pt x="2862647" y="646732"/>
                  </a:lnTo>
                  <a:lnTo>
                    <a:pt x="2857788" y="647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105899" y="1933574"/>
              <a:ext cx="47625" cy="647700"/>
            </a:xfrm>
            <a:custGeom>
              <a:avLst/>
              <a:gdLst/>
              <a:ahLst/>
              <a:cxnLst/>
              <a:rect l="l" t="t" r="r" b="b"/>
              <a:pathLst>
                <a:path w="47625" h="647700">
                  <a:moveTo>
                    <a:pt x="47624" y="647699"/>
                  </a:moveTo>
                  <a:lnTo>
                    <a:pt x="38099" y="647699"/>
                  </a:lnTo>
                  <a:lnTo>
                    <a:pt x="30497" y="647002"/>
                  </a:lnTo>
                  <a:lnTo>
                    <a:pt x="697" y="617201"/>
                  </a:lnTo>
                  <a:lnTo>
                    <a:pt x="0" y="6095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6476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129711" y="2657474"/>
              <a:ext cx="2891155" cy="647700"/>
            </a:xfrm>
            <a:custGeom>
              <a:avLst/>
              <a:gdLst/>
              <a:ahLst/>
              <a:cxnLst/>
              <a:rect l="l" t="t" r="r" b="b"/>
              <a:pathLst>
                <a:path w="2891154" h="647700">
                  <a:moveTo>
                    <a:pt x="2857788" y="647699"/>
                  </a:moveTo>
                  <a:lnTo>
                    <a:pt x="12392" y="647699"/>
                  </a:lnTo>
                  <a:lnTo>
                    <a:pt x="10569" y="646732"/>
                  </a:lnTo>
                  <a:lnTo>
                    <a:pt x="0" y="614652"/>
                  </a:lnTo>
                  <a:lnTo>
                    <a:pt x="0" y="609599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2857788" y="0"/>
                  </a:lnTo>
                  <a:lnTo>
                    <a:pt x="2889869" y="28187"/>
                  </a:lnTo>
                  <a:lnTo>
                    <a:pt x="2890836" y="33047"/>
                  </a:lnTo>
                  <a:lnTo>
                    <a:pt x="2890836" y="614652"/>
                  </a:lnTo>
                  <a:lnTo>
                    <a:pt x="2862647" y="646732"/>
                  </a:lnTo>
                  <a:lnTo>
                    <a:pt x="2857788" y="647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105899" y="2657474"/>
              <a:ext cx="47625" cy="647700"/>
            </a:xfrm>
            <a:custGeom>
              <a:avLst/>
              <a:gdLst/>
              <a:ahLst/>
              <a:cxnLst/>
              <a:rect l="l" t="t" r="r" b="b"/>
              <a:pathLst>
                <a:path w="47625" h="647700">
                  <a:moveTo>
                    <a:pt x="47624" y="647699"/>
                  </a:moveTo>
                  <a:lnTo>
                    <a:pt x="38099" y="647699"/>
                  </a:lnTo>
                  <a:lnTo>
                    <a:pt x="30497" y="647002"/>
                  </a:lnTo>
                  <a:lnTo>
                    <a:pt x="697" y="617201"/>
                  </a:lnTo>
                  <a:lnTo>
                    <a:pt x="0" y="6095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6476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129711" y="3381374"/>
              <a:ext cx="2891155" cy="647700"/>
            </a:xfrm>
            <a:custGeom>
              <a:avLst/>
              <a:gdLst/>
              <a:ahLst/>
              <a:cxnLst/>
              <a:rect l="l" t="t" r="r" b="b"/>
              <a:pathLst>
                <a:path w="2891154" h="647700">
                  <a:moveTo>
                    <a:pt x="2857788" y="647699"/>
                  </a:moveTo>
                  <a:lnTo>
                    <a:pt x="12392" y="647699"/>
                  </a:lnTo>
                  <a:lnTo>
                    <a:pt x="10569" y="646732"/>
                  </a:lnTo>
                  <a:lnTo>
                    <a:pt x="0" y="614652"/>
                  </a:lnTo>
                  <a:lnTo>
                    <a:pt x="0" y="609599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2857788" y="0"/>
                  </a:lnTo>
                  <a:lnTo>
                    <a:pt x="2889869" y="28186"/>
                  </a:lnTo>
                  <a:lnTo>
                    <a:pt x="2890836" y="33047"/>
                  </a:lnTo>
                  <a:lnTo>
                    <a:pt x="2890836" y="614652"/>
                  </a:lnTo>
                  <a:lnTo>
                    <a:pt x="2862647" y="646732"/>
                  </a:lnTo>
                  <a:lnTo>
                    <a:pt x="2857788" y="647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9105887" y="3381387"/>
              <a:ext cx="2914650" cy="1685925"/>
            </a:xfrm>
            <a:custGeom>
              <a:avLst/>
              <a:gdLst/>
              <a:ahLst/>
              <a:cxnLst/>
              <a:rect l="l" t="t" r="r" b="b"/>
              <a:pathLst>
                <a:path w="2914650" h="1685925">
                  <a:moveTo>
                    <a:pt x="47625" y="0"/>
                  </a:moveTo>
                  <a:lnTo>
                    <a:pt x="38100" y="0"/>
                  </a:lnTo>
                  <a:lnTo>
                    <a:pt x="30505" y="685"/>
                  </a:lnTo>
                  <a:lnTo>
                    <a:pt x="698" y="30492"/>
                  </a:lnTo>
                  <a:lnTo>
                    <a:pt x="0" y="38100"/>
                  </a:lnTo>
                  <a:lnTo>
                    <a:pt x="0" y="609600"/>
                  </a:lnTo>
                  <a:lnTo>
                    <a:pt x="23482" y="644906"/>
                  </a:lnTo>
                  <a:lnTo>
                    <a:pt x="38100" y="647700"/>
                  </a:lnTo>
                  <a:lnTo>
                    <a:pt x="47625" y="647700"/>
                  </a:lnTo>
                  <a:lnTo>
                    <a:pt x="47625" y="0"/>
                  </a:lnTo>
                  <a:close/>
                </a:path>
                <a:path w="2914650" h="1685925">
                  <a:moveTo>
                    <a:pt x="2914650" y="756945"/>
                  </a:moveTo>
                  <a:lnTo>
                    <a:pt x="2886468" y="724865"/>
                  </a:lnTo>
                  <a:lnTo>
                    <a:pt x="2881604" y="723900"/>
                  </a:lnTo>
                  <a:lnTo>
                    <a:pt x="36842" y="723900"/>
                  </a:lnTo>
                  <a:lnTo>
                    <a:pt x="28575" y="756945"/>
                  </a:lnTo>
                  <a:lnTo>
                    <a:pt x="28575" y="1647825"/>
                  </a:lnTo>
                  <a:lnTo>
                    <a:pt x="28575" y="1652866"/>
                  </a:lnTo>
                  <a:lnTo>
                    <a:pt x="36842" y="1685912"/>
                  </a:lnTo>
                  <a:lnTo>
                    <a:pt x="2881604" y="1685912"/>
                  </a:lnTo>
                  <a:lnTo>
                    <a:pt x="2913684" y="1657731"/>
                  </a:lnTo>
                  <a:lnTo>
                    <a:pt x="2914650" y="1652866"/>
                  </a:lnTo>
                  <a:lnTo>
                    <a:pt x="2914650" y="756945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105899" y="4105274"/>
              <a:ext cx="57150" cy="962025"/>
            </a:xfrm>
            <a:custGeom>
              <a:avLst/>
              <a:gdLst/>
              <a:ahLst/>
              <a:cxnLst/>
              <a:rect l="l" t="t" r="r" b="b"/>
              <a:pathLst>
                <a:path w="57150" h="962025">
                  <a:moveTo>
                    <a:pt x="57149" y="962024"/>
                  </a:moveTo>
                  <a:lnTo>
                    <a:pt x="38099" y="962024"/>
                  </a:lnTo>
                  <a:lnTo>
                    <a:pt x="30497" y="961327"/>
                  </a:lnTo>
                  <a:lnTo>
                    <a:pt x="697" y="931526"/>
                  </a:lnTo>
                  <a:lnTo>
                    <a:pt x="0" y="9239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620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9255125" y="1210310"/>
            <a:ext cx="2545715" cy="3723004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2100" spc="-25" b="1">
                <a:solidFill>
                  <a:srgbClr val="BF382A"/>
                </a:solidFill>
                <a:latin typeface="Arial"/>
                <a:cs typeface="Arial"/>
              </a:rPr>
              <a:t>99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900" b="1">
                <a:solidFill>
                  <a:srgbClr val="4A5467"/>
                </a:solidFill>
                <a:latin typeface="Arial"/>
                <a:cs typeface="Arial"/>
              </a:rPr>
              <a:t>Revenue Gap </a:t>
            </a:r>
            <a:r>
              <a:rPr dirty="0" sz="9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100" spc="-25" b="1">
                <a:solidFill>
                  <a:srgbClr val="B6781F"/>
                </a:solidFill>
                <a:latin typeface="Arial"/>
                <a:cs typeface="Arial"/>
              </a:rPr>
              <a:t>102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900" b="1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900" spc="-7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A5467"/>
                </a:solidFill>
                <a:latin typeface="Arial"/>
                <a:cs typeface="Arial"/>
              </a:rPr>
              <a:t>Activation </a:t>
            </a:r>
            <a:r>
              <a:rPr dirty="0" sz="9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100" spc="-25" b="1">
                <a:solidFill>
                  <a:srgbClr val="1A794A"/>
                </a:solidFill>
                <a:latin typeface="Arial"/>
                <a:cs typeface="Arial"/>
              </a:rPr>
              <a:t>98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900" b="1">
                <a:solidFill>
                  <a:srgbClr val="4A5467"/>
                </a:solidFill>
                <a:latin typeface="Arial"/>
                <a:cs typeface="Arial"/>
              </a:rPr>
              <a:t>Institutional</a:t>
            </a:r>
            <a:r>
              <a:rPr dirty="0" sz="900" spc="-3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4A5467"/>
                </a:solidFill>
                <a:latin typeface="Arial"/>
                <a:cs typeface="Arial"/>
              </a:rPr>
              <a:t>Gap</a:t>
            </a:r>
            <a:r>
              <a:rPr dirty="0" sz="900" spc="-2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100" spc="-25" b="1">
                <a:solidFill>
                  <a:srgbClr val="003366"/>
                </a:solidFill>
                <a:latin typeface="Arial"/>
                <a:cs typeface="Arial"/>
              </a:rPr>
              <a:t>88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900" b="1">
                <a:solidFill>
                  <a:srgbClr val="4A5467"/>
                </a:solidFill>
                <a:latin typeface="Arial"/>
                <a:cs typeface="Arial"/>
              </a:rPr>
              <a:t>Internal Issue </a:t>
            </a:r>
            <a:r>
              <a:rPr dirty="0" sz="9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900">
              <a:latin typeface="Arial"/>
              <a:cs typeface="Arial"/>
            </a:endParaRPr>
          </a:p>
          <a:p>
            <a:pPr marL="40640">
              <a:lnSpc>
                <a:spcPct val="100000"/>
              </a:lnSpc>
            </a:pPr>
            <a:r>
              <a:rPr dirty="0" sz="800" spc="40" b="1">
                <a:solidFill>
                  <a:srgbClr val="BF382A"/>
                </a:solidFill>
                <a:latin typeface="Arial"/>
                <a:cs typeface="Arial"/>
              </a:rPr>
              <a:t>SIGNAL</a:t>
            </a:r>
            <a:endParaRPr sz="800">
              <a:latin typeface="Arial"/>
              <a:cs typeface="Arial"/>
            </a:endParaRPr>
          </a:p>
          <a:p>
            <a:pPr marL="40640" marR="5080">
              <a:lnSpc>
                <a:spcPct val="128299"/>
              </a:lnSpc>
              <a:spcBef>
                <a:spcPts val="29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Market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Share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vs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Competition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(48)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and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CBD5DF"/>
                </a:solidFill>
                <a:latin typeface="Arial"/>
                <a:cs typeface="Arial"/>
              </a:rPr>
              <a:t>KOL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Unactivation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(46)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are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the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top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two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problems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CBD5DF"/>
                </a:solidFill>
                <a:latin typeface="Arial"/>
                <a:cs typeface="Arial"/>
              </a:rPr>
              <a:t>—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both</a:t>
            </a:r>
            <a:r>
              <a:rPr dirty="0" sz="950" spc="10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addressable</a:t>
            </a:r>
            <a:r>
              <a:rPr dirty="0" sz="950" spc="10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with</a:t>
            </a:r>
            <a:r>
              <a:rPr dirty="0" sz="950" spc="11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management</a:t>
            </a:r>
            <a:r>
              <a:rPr dirty="0" sz="950" spc="10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support.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24" name="object 24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Revenue</a:t>
            </a:r>
            <a:r>
              <a:rPr dirty="0" spc="-50"/>
              <a:t> </a:t>
            </a:r>
            <a:r>
              <a:rPr dirty="0"/>
              <a:t>Problems</a:t>
            </a:r>
            <a:r>
              <a:rPr dirty="0" spc="-50"/>
              <a:t> </a:t>
            </a:r>
            <a:r>
              <a:rPr dirty="0"/>
              <a:t>—</a:t>
            </a:r>
            <a:r>
              <a:rPr dirty="0" spc="-45"/>
              <a:t> </a:t>
            </a:r>
            <a:r>
              <a:rPr dirty="0"/>
              <a:t>Market</a:t>
            </a:r>
            <a:r>
              <a:rPr dirty="0" spc="-50"/>
              <a:t> </a:t>
            </a:r>
            <a:r>
              <a:rPr dirty="0"/>
              <a:t>Share</a:t>
            </a:r>
            <a:r>
              <a:rPr dirty="0" spc="-45"/>
              <a:t> </a:t>
            </a:r>
            <a:r>
              <a:rPr dirty="0"/>
              <a:t>&amp;</a:t>
            </a:r>
            <a:r>
              <a:rPr dirty="0" spc="-50"/>
              <a:t> </a:t>
            </a:r>
            <a:r>
              <a:rPr dirty="0"/>
              <a:t>Implant</a:t>
            </a:r>
            <a:r>
              <a:rPr dirty="0" spc="-50"/>
              <a:t> </a:t>
            </a:r>
            <a:r>
              <a:rPr dirty="0"/>
              <a:t>Revenue</a:t>
            </a:r>
            <a:r>
              <a:rPr dirty="0" spc="-45"/>
              <a:t> </a:t>
            </a:r>
            <a:r>
              <a:rPr dirty="0" spc="-25"/>
              <a:t>Gap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99</a:t>
            </a:r>
            <a:r>
              <a:rPr dirty="0" sz="950" spc="8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total</a:t>
            </a:r>
            <a:r>
              <a:rPr dirty="0" sz="950" spc="8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revenue-category</a:t>
            </a:r>
            <a:r>
              <a:rPr dirty="0" sz="950" spc="8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950" spc="8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8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Competition</a:t>
            </a:r>
            <a:r>
              <a:rPr dirty="0" sz="950" spc="8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and</a:t>
            </a:r>
            <a:r>
              <a:rPr dirty="0" sz="950" spc="8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pull-through</a:t>
            </a:r>
            <a:r>
              <a:rPr dirty="0" sz="950" spc="8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are</a:t>
            </a:r>
            <a:r>
              <a:rPr dirty="0" sz="950" spc="8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the</a:t>
            </a:r>
            <a:r>
              <a:rPr dirty="0" sz="950" spc="8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primary</a:t>
            </a:r>
            <a:r>
              <a:rPr dirty="0" sz="950" spc="8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 b="0">
                <a:solidFill>
                  <a:srgbClr val="CBD5DF"/>
                </a:solidFill>
                <a:latin typeface="Arial"/>
                <a:cs typeface="Arial"/>
              </a:rPr>
              <a:t>levers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3822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54075"/>
            <a:ext cx="3846829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PROBLEM</a:t>
            </a:r>
            <a:r>
              <a:rPr dirty="0" sz="800" spc="1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AREAS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ENTRY</a:t>
            </a:r>
            <a:r>
              <a:rPr dirty="0" sz="800" spc="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FREQUENCY</a:t>
            </a:r>
            <a:r>
              <a:rPr dirty="0" sz="800" spc="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80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ROOT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003366"/>
                </a:solidFill>
                <a:latin typeface="Arial"/>
                <a:cs typeface="Arial"/>
              </a:rPr>
              <a:t>CAUSE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6849" y="1216025"/>
            <a:ext cx="1656714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Market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Share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vs.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Competition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000249" y="1171574"/>
            <a:ext cx="6953250" cy="266700"/>
            <a:chOff x="2000249" y="1171574"/>
            <a:chExt cx="6953250" cy="266700"/>
          </a:xfrm>
        </p:grpSpPr>
        <p:sp>
          <p:nvSpPr>
            <p:cNvPr id="10" name="object 10"/>
            <p:cNvSpPr/>
            <p:nvPr/>
          </p:nvSpPr>
          <p:spPr>
            <a:xfrm>
              <a:off x="2000249" y="1171574"/>
              <a:ext cx="6953250" cy="266700"/>
            </a:xfrm>
            <a:custGeom>
              <a:avLst/>
              <a:gdLst/>
              <a:ahLst/>
              <a:cxnLst/>
              <a:rect l="l" t="t" r="r" b="b"/>
              <a:pathLst>
                <a:path w="6953250" h="266700">
                  <a:moveTo>
                    <a:pt x="6936725" y="266699"/>
                  </a:moveTo>
                  <a:lnTo>
                    <a:pt x="16523" y="266699"/>
                  </a:lnTo>
                  <a:lnTo>
                    <a:pt x="14093" y="266216"/>
                  </a:lnTo>
                  <a:lnTo>
                    <a:pt x="0" y="250176"/>
                  </a:lnTo>
                  <a:lnTo>
                    <a:pt x="0" y="24764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936725" y="0"/>
                  </a:lnTo>
                  <a:lnTo>
                    <a:pt x="6953249" y="16523"/>
                  </a:lnTo>
                  <a:lnTo>
                    <a:pt x="6953249" y="250176"/>
                  </a:lnTo>
                  <a:lnTo>
                    <a:pt x="6939154" y="266216"/>
                  </a:lnTo>
                  <a:lnTo>
                    <a:pt x="6936725" y="26669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000249" y="1171574"/>
              <a:ext cx="6953250" cy="266700"/>
            </a:xfrm>
            <a:custGeom>
              <a:avLst/>
              <a:gdLst/>
              <a:ahLst/>
              <a:cxnLst/>
              <a:rect l="l" t="t" r="r" b="b"/>
              <a:pathLst>
                <a:path w="6953250" h="266700">
                  <a:moveTo>
                    <a:pt x="6936725" y="266699"/>
                  </a:moveTo>
                  <a:lnTo>
                    <a:pt x="16523" y="266699"/>
                  </a:lnTo>
                  <a:lnTo>
                    <a:pt x="14093" y="266216"/>
                  </a:lnTo>
                  <a:lnTo>
                    <a:pt x="0" y="250176"/>
                  </a:lnTo>
                  <a:lnTo>
                    <a:pt x="0" y="24764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936725" y="0"/>
                  </a:lnTo>
                  <a:lnTo>
                    <a:pt x="6953249" y="16523"/>
                  </a:lnTo>
                  <a:lnTo>
                    <a:pt x="6953249" y="250176"/>
                  </a:lnTo>
                  <a:lnTo>
                    <a:pt x="6939154" y="266216"/>
                  </a:lnTo>
                  <a:lnTo>
                    <a:pt x="6936725" y="2666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726785" y="1216025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48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6849" y="1501775"/>
            <a:ext cx="165735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Knee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Revenue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Below Target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000249" y="1533524"/>
            <a:ext cx="6953250" cy="266700"/>
            <a:chOff x="2000249" y="1533524"/>
            <a:chExt cx="6953250" cy="266700"/>
          </a:xfrm>
        </p:grpSpPr>
        <p:sp>
          <p:nvSpPr>
            <p:cNvPr id="15" name="object 15"/>
            <p:cNvSpPr/>
            <p:nvPr/>
          </p:nvSpPr>
          <p:spPr>
            <a:xfrm>
              <a:off x="2000249" y="1533524"/>
              <a:ext cx="6953250" cy="266700"/>
            </a:xfrm>
            <a:custGeom>
              <a:avLst/>
              <a:gdLst/>
              <a:ahLst/>
              <a:cxnLst/>
              <a:rect l="l" t="t" r="r" b="b"/>
              <a:pathLst>
                <a:path w="6953250" h="266700">
                  <a:moveTo>
                    <a:pt x="6936725" y="266699"/>
                  </a:moveTo>
                  <a:lnTo>
                    <a:pt x="16523" y="266699"/>
                  </a:lnTo>
                  <a:lnTo>
                    <a:pt x="14093" y="266216"/>
                  </a:lnTo>
                  <a:lnTo>
                    <a:pt x="0" y="250176"/>
                  </a:lnTo>
                  <a:lnTo>
                    <a:pt x="0" y="24764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936725" y="0"/>
                  </a:lnTo>
                  <a:lnTo>
                    <a:pt x="6953249" y="16523"/>
                  </a:lnTo>
                  <a:lnTo>
                    <a:pt x="6953249" y="250176"/>
                  </a:lnTo>
                  <a:lnTo>
                    <a:pt x="6939154" y="266216"/>
                  </a:lnTo>
                  <a:lnTo>
                    <a:pt x="6936725" y="26669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000249" y="1533524"/>
              <a:ext cx="6534150" cy="266700"/>
            </a:xfrm>
            <a:custGeom>
              <a:avLst/>
              <a:gdLst/>
              <a:ahLst/>
              <a:cxnLst/>
              <a:rect l="l" t="t" r="r" b="b"/>
              <a:pathLst>
                <a:path w="6534150" h="266700">
                  <a:moveTo>
                    <a:pt x="6517625" y="266699"/>
                  </a:moveTo>
                  <a:lnTo>
                    <a:pt x="16523" y="266699"/>
                  </a:lnTo>
                  <a:lnTo>
                    <a:pt x="14093" y="266216"/>
                  </a:lnTo>
                  <a:lnTo>
                    <a:pt x="0" y="250176"/>
                  </a:lnTo>
                  <a:lnTo>
                    <a:pt x="0" y="24764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517625" y="0"/>
                  </a:lnTo>
                  <a:lnTo>
                    <a:pt x="6534149" y="16523"/>
                  </a:lnTo>
                  <a:lnTo>
                    <a:pt x="6534149" y="250176"/>
                  </a:lnTo>
                  <a:lnTo>
                    <a:pt x="6520054" y="266216"/>
                  </a:lnTo>
                  <a:lnTo>
                    <a:pt x="6517625" y="2666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8309471" y="1577975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45</a:t>
            </a:r>
            <a:endParaRPr sz="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6849" y="1873250"/>
            <a:ext cx="1216025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Pricing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Pressure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from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Competitors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000249" y="1904999"/>
            <a:ext cx="6953250" cy="266700"/>
            <a:chOff x="2000249" y="1904999"/>
            <a:chExt cx="6953250" cy="266700"/>
          </a:xfrm>
        </p:grpSpPr>
        <p:sp>
          <p:nvSpPr>
            <p:cNvPr id="20" name="object 20"/>
            <p:cNvSpPr/>
            <p:nvPr/>
          </p:nvSpPr>
          <p:spPr>
            <a:xfrm>
              <a:off x="2000249" y="1904999"/>
              <a:ext cx="6953250" cy="266700"/>
            </a:xfrm>
            <a:custGeom>
              <a:avLst/>
              <a:gdLst/>
              <a:ahLst/>
              <a:cxnLst/>
              <a:rect l="l" t="t" r="r" b="b"/>
              <a:pathLst>
                <a:path w="6953250" h="266700">
                  <a:moveTo>
                    <a:pt x="6936725" y="266699"/>
                  </a:moveTo>
                  <a:lnTo>
                    <a:pt x="16523" y="266699"/>
                  </a:lnTo>
                  <a:lnTo>
                    <a:pt x="14093" y="266216"/>
                  </a:lnTo>
                  <a:lnTo>
                    <a:pt x="0" y="250176"/>
                  </a:lnTo>
                  <a:lnTo>
                    <a:pt x="0" y="24764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936725" y="0"/>
                  </a:lnTo>
                  <a:lnTo>
                    <a:pt x="6953249" y="16523"/>
                  </a:lnTo>
                  <a:lnTo>
                    <a:pt x="6953249" y="250176"/>
                  </a:lnTo>
                  <a:lnTo>
                    <a:pt x="6939154" y="266216"/>
                  </a:lnTo>
                  <a:lnTo>
                    <a:pt x="6936725" y="26669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000249" y="1904999"/>
              <a:ext cx="904875" cy="266700"/>
            </a:xfrm>
            <a:custGeom>
              <a:avLst/>
              <a:gdLst/>
              <a:ahLst/>
              <a:cxnLst/>
              <a:rect l="l" t="t" r="r" b="b"/>
              <a:pathLst>
                <a:path w="904875" h="266700">
                  <a:moveTo>
                    <a:pt x="888351" y="266699"/>
                  </a:moveTo>
                  <a:lnTo>
                    <a:pt x="16523" y="266699"/>
                  </a:lnTo>
                  <a:lnTo>
                    <a:pt x="14093" y="266216"/>
                  </a:lnTo>
                  <a:lnTo>
                    <a:pt x="0" y="250176"/>
                  </a:lnTo>
                  <a:lnTo>
                    <a:pt x="0" y="24764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888351" y="0"/>
                  </a:lnTo>
                  <a:lnTo>
                    <a:pt x="904874" y="16523"/>
                  </a:lnTo>
                  <a:lnTo>
                    <a:pt x="904874" y="250176"/>
                  </a:lnTo>
                  <a:lnTo>
                    <a:pt x="890780" y="266216"/>
                  </a:lnTo>
                  <a:lnTo>
                    <a:pt x="888351" y="2666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2746275" y="1949450"/>
            <a:ext cx="946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438274" y="885824"/>
            <a:ext cx="10582275" cy="4095750"/>
            <a:chOff x="1438274" y="885824"/>
            <a:chExt cx="10582275" cy="409575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8274" y="2314574"/>
              <a:ext cx="4972049" cy="266699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134473" y="885824"/>
              <a:ext cx="2886075" cy="1609725"/>
            </a:xfrm>
            <a:custGeom>
              <a:avLst/>
              <a:gdLst/>
              <a:ahLst/>
              <a:cxnLst/>
              <a:rect l="l" t="t" r="r" b="b"/>
              <a:pathLst>
                <a:path w="2886075" h="1609725">
                  <a:moveTo>
                    <a:pt x="2853026" y="1609724"/>
                  </a:moveTo>
                  <a:lnTo>
                    <a:pt x="8262" y="1609724"/>
                  </a:lnTo>
                  <a:lnTo>
                    <a:pt x="7047" y="1608757"/>
                  </a:lnTo>
                  <a:lnTo>
                    <a:pt x="0" y="1576677"/>
                  </a:lnTo>
                  <a:lnTo>
                    <a:pt x="0" y="15716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576677"/>
                  </a:lnTo>
                  <a:lnTo>
                    <a:pt x="2857885" y="1608757"/>
                  </a:lnTo>
                  <a:lnTo>
                    <a:pt x="2853026" y="16097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9105899" y="885824"/>
              <a:ext cx="57150" cy="1609725"/>
            </a:xfrm>
            <a:custGeom>
              <a:avLst/>
              <a:gdLst/>
              <a:ahLst/>
              <a:cxnLst/>
              <a:rect l="l" t="t" r="r" b="b"/>
              <a:pathLst>
                <a:path w="57150" h="1609725">
                  <a:moveTo>
                    <a:pt x="57149" y="1609724"/>
                  </a:moveTo>
                  <a:lnTo>
                    <a:pt x="38099" y="1609724"/>
                  </a:lnTo>
                  <a:lnTo>
                    <a:pt x="30497" y="1609027"/>
                  </a:lnTo>
                  <a:lnTo>
                    <a:pt x="697" y="1579226"/>
                  </a:lnTo>
                  <a:lnTo>
                    <a:pt x="0" y="1571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6097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9283700" y="905510"/>
            <a:ext cx="2585720" cy="14179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ROOT</a:t>
            </a:r>
            <a:r>
              <a:rPr dirty="0" sz="80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CAUSE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290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48</a:t>
            </a:r>
            <a:r>
              <a:rPr dirty="0" sz="950" spc="6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reps</a:t>
            </a:r>
            <a:r>
              <a:rPr dirty="0" sz="950" spc="6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cite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competition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as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primary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market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share</a:t>
            </a:r>
            <a:r>
              <a:rPr dirty="0" sz="950" spc="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threat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MAKO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by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Stryker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the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dominant</a:t>
            </a:r>
            <a:r>
              <a:rPr dirty="0" sz="950" spc="1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rival.</a:t>
            </a:r>
            <a:endParaRPr sz="950">
              <a:latin typeface="Arial"/>
              <a:cs typeface="Arial"/>
            </a:endParaRPr>
          </a:p>
          <a:p>
            <a:pPr marL="12700" marR="93980">
              <a:lnSpc>
                <a:spcPct val="128299"/>
              </a:lnSpc>
              <a:spcBef>
                <a:spcPts val="414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45</a:t>
            </a:r>
            <a:r>
              <a:rPr dirty="0" sz="950" spc="7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r>
              <a:rPr dirty="0" sz="950" spc="7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flag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revenue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below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target,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often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at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accounts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where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 is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placed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but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pull-through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missing.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9105899" y="2571749"/>
            <a:ext cx="2914650" cy="2181225"/>
            <a:chOff x="9105899" y="2571749"/>
            <a:chExt cx="2914650" cy="2181225"/>
          </a:xfrm>
        </p:grpSpPr>
        <p:sp>
          <p:nvSpPr>
            <p:cNvPr id="29" name="object 29"/>
            <p:cNvSpPr/>
            <p:nvPr/>
          </p:nvSpPr>
          <p:spPr>
            <a:xfrm>
              <a:off x="9134473" y="2571749"/>
              <a:ext cx="2886075" cy="1143000"/>
            </a:xfrm>
            <a:custGeom>
              <a:avLst/>
              <a:gdLst/>
              <a:ahLst/>
              <a:cxnLst/>
              <a:rect l="l" t="t" r="r" b="b"/>
              <a:pathLst>
                <a:path w="2886075" h="1143000">
                  <a:moveTo>
                    <a:pt x="2853026" y="1142999"/>
                  </a:moveTo>
                  <a:lnTo>
                    <a:pt x="8262" y="1142999"/>
                  </a:lnTo>
                  <a:lnTo>
                    <a:pt x="7047" y="1142032"/>
                  </a:lnTo>
                  <a:lnTo>
                    <a:pt x="0" y="1109951"/>
                  </a:lnTo>
                  <a:lnTo>
                    <a:pt x="0" y="11048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09951"/>
                  </a:lnTo>
                  <a:lnTo>
                    <a:pt x="2857885" y="1142032"/>
                  </a:lnTo>
                  <a:lnTo>
                    <a:pt x="2853026" y="114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9105899" y="2571749"/>
              <a:ext cx="57150" cy="1143000"/>
            </a:xfrm>
            <a:custGeom>
              <a:avLst/>
              <a:gdLst/>
              <a:ahLst/>
              <a:cxnLst/>
              <a:rect l="l" t="t" r="r" b="b"/>
              <a:pathLst>
                <a:path w="57150" h="1143000">
                  <a:moveTo>
                    <a:pt x="57149" y="1142999"/>
                  </a:moveTo>
                  <a:lnTo>
                    <a:pt x="38099" y="1142999"/>
                  </a:lnTo>
                  <a:lnTo>
                    <a:pt x="30497" y="1142302"/>
                  </a:lnTo>
                  <a:lnTo>
                    <a:pt x="697" y="1112501"/>
                  </a:lnTo>
                  <a:lnTo>
                    <a:pt x="0" y="11048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429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9134473" y="3790949"/>
              <a:ext cx="2886075" cy="962025"/>
            </a:xfrm>
            <a:custGeom>
              <a:avLst/>
              <a:gdLst/>
              <a:ahLst/>
              <a:cxnLst/>
              <a:rect l="l" t="t" r="r" b="b"/>
              <a:pathLst>
                <a:path w="2886075" h="962025">
                  <a:moveTo>
                    <a:pt x="2853026" y="962024"/>
                  </a:moveTo>
                  <a:lnTo>
                    <a:pt x="8262" y="962024"/>
                  </a:lnTo>
                  <a:lnTo>
                    <a:pt x="7047" y="961057"/>
                  </a:lnTo>
                  <a:lnTo>
                    <a:pt x="0" y="928976"/>
                  </a:lnTo>
                  <a:lnTo>
                    <a:pt x="0" y="9239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6"/>
                  </a:lnTo>
                  <a:lnTo>
                    <a:pt x="2886074" y="33047"/>
                  </a:lnTo>
                  <a:lnTo>
                    <a:pt x="2886074" y="928976"/>
                  </a:lnTo>
                  <a:lnTo>
                    <a:pt x="2857885" y="961057"/>
                  </a:lnTo>
                  <a:lnTo>
                    <a:pt x="2853026" y="9620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9105899" y="3790949"/>
              <a:ext cx="57150" cy="962025"/>
            </a:xfrm>
            <a:custGeom>
              <a:avLst/>
              <a:gdLst/>
              <a:ahLst/>
              <a:cxnLst/>
              <a:rect l="l" t="t" r="r" b="b"/>
              <a:pathLst>
                <a:path w="57150" h="962025">
                  <a:moveTo>
                    <a:pt x="57149" y="962024"/>
                  </a:moveTo>
                  <a:lnTo>
                    <a:pt x="38099" y="962024"/>
                  </a:lnTo>
                  <a:lnTo>
                    <a:pt x="30497" y="961327"/>
                  </a:lnTo>
                  <a:lnTo>
                    <a:pt x="697" y="931526"/>
                  </a:lnTo>
                  <a:lnTo>
                    <a:pt x="0" y="9239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620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9283700" y="2591435"/>
            <a:ext cx="2585720" cy="20275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0" b="1">
                <a:solidFill>
                  <a:srgbClr val="1A794A"/>
                </a:solidFill>
                <a:latin typeface="Arial"/>
                <a:cs typeface="Arial"/>
              </a:rPr>
              <a:t>QUICK</a:t>
            </a:r>
            <a:r>
              <a:rPr dirty="0" sz="800" spc="12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1A794A"/>
                </a:solidFill>
                <a:latin typeface="Arial"/>
                <a:cs typeface="Arial"/>
              </a:rPr>
              <a:t>WIN</a:t>
            </a:r>
            <a:endParaRPr sz="800">
              <a:latin typeface="Arial"/>
              <a:cs typeface="Arial"/>
            </a:endParaRPr>
          </a:p>
          <a:p>
            <a:pPr marL="12700" marR="76200">
              <a:lnSpc>
                <a:spcPct val="129400"/>
              </a:lnSpc>
              <a:spcBef>
                <a:spcPts val="28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Bundled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pricing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(ROSA</a:t>
            </a:r>
            <a:r>
              <a:rPr dirty="0" sz="950" spc="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implant)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directly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addresses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both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top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revenue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problems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simultaneously.</a:t>
            </a:r>
            <a:r>
              <a:rPr dirty="0" sz="950" spc="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42</a:t>
            </a:r>
            <a:r>
              <a:rPr dirty="0" sz="950" spc="5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reps</a:t>
            </a:r>
            <a:r>
              <a:rPr dirty="0" sz="950" spc="5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are</a:t>
            </a:r>
            <a:r>
              <a:rPr dirty="0" sz="950" spc="4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ready</a:t>
            </a:r>
            <a:r>
              <a:rPr dirty="0" sz="950" spc="5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to</a:t>
            </a:r>
            <a:r>
              <a:rPr dirty="0" sz="950" spc="5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2D3748"/>
                </a:solidFill>
                <a:latin typeface="Arial"/>
                <a:cs typeface="Arial"/>
              </a:rPr>
              <a:t>submit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proposals</a:t>
            </a:r>
            <a:r>
              <a:rPr dirty="0" sz="950" spc="14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2D3748"/>
                </a:solidFill>
                <a:latin typeface="Arial"/>
                <a:cs typeface="Arial"/>
              </a:rPr>
              <a:t>immediately.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55" b="1">
                <a:solidFill>
                  <a:srgbClr val="BF382A"/>
                </a:solidFill>
                <a:latin typeface="Arial"/>
                <a:cs typeface="Arial"/>
              </a:rPr>
              <a:t>COMPETITIVE</a:t>
            </a:r>
            <a:r>
              <a:rPr dirty="0" sz="800" spc="13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BF382A"/>
                </a:solidFill>
                <a:latin typeface="Arial"/>
                <a:cs typeface="Arial"/>
              </a:rPr>
              <a:t>THREAT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29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MAKO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has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36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landmarks;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ROSA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has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90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—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CBD5DF"/>
                </a:solidFill>
                <a:latin typeface="Arial"/>
                <a:cs typeface="Arial"/>
              </a:rPr>
              <a:t>the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needs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sharp,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consistent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counter-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narrative</a:t>
            </a:r>
            <a:r>
              <a:rPr dirty="0" sz="950" spc="114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CBD5DF"/>
                </a:solidFill>
                <a:latin typeface="Arial"/>
                <a:cs typeface="Arial"/>
              </a:rPr>
              <a:t>now.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35" name="object 35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ROSA</a:t>
            </a:r>
            <a:r>
              <a:rPr dirty="0" spc="-125"/>
              <a:t> </a:t>
            </a:r>
            <a:r>
              <a:rPr dirty="0"/>
              <a:t>Business</a:t>
            </a:r>
            <a:r>
              <a:rPr dirty="0" spc="-55"/>
              <a:t> </a:t>
            </a:r>
            <a:r>
              <a:rPr dirty="0"/>
              <a:t>Problems</a:t>
            </a:r>
            <a:r>
              <a:rPr dirty="0" spc="-60"/>
              <a:t> </a:t>
            </a:r>
            <a:r>
              <a:rPr dirty="0"/>
              <a:t>—</a:t>
            </a:r>
            <a:r>
              <a:rPr dirty="0" spc="-55"/>
              <a:t> </a:t>
            </a:r>
            <a:r>
              <a:rPr dirty="0"/>
              <a:t>Narrative</a:t>
            </a:r>
            <a:r>
              <a:rPr dirty="0" spc="-55"/>
              <a:t> </a:t>
            </a:r>
            <a:r>
              <a:rPr dirty="0"/>
              <a:t>Gap</a:t>
            </a:r>
            <a:r>
              <a:rPr dirty="0" spc="-55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/>
              <a:t>Deployment</a:t>
            </a:r>
            <a:r>
              <a:rPr dirty="0" spc="-55"/>
              <a:t> </a:t>
            </a:r>
            <a:r>
              <a:rPr dirty="0" spc="-10"/>
              <a:t>Barriers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102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total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ROSA-category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Narrative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and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placement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are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the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twin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 b="0">
                <a:solidFill>
                  <a:srgbClr val="CBD5DF"/>
                </a:solidFill>
                <a:latin typeface="Arial"/>
                <a:cs typeface="Arial"/>
              </a:rPr>
              <a:t>priorities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3822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54075"/>
            <a:ext cx="270192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800" spc="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PROBLEM</a:t>
            </a:r>
            <a:r>
              <a:rPr dirty="0" sz="800" spc="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AREAS</a:t>
            </a:r>
            <a:r>
              <a:rPr dirty="0" sz="800" spc="1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ENTRY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FREQUENCY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6849" y="1206500"/>
            <a:ext cx="1774189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Narrative</a:t>
            </a:r>
            <a:r>
              <a:rPr dirty="0" sz="950" spc="1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Opportunity</a:t>
            </a:r>
            <a:r>
              <a:rPr dirty="0" sz="950" spc="1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Untapped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85999" y="1171574"/>
            <a:ext cx="6667500" cy="247650"/>
            <a:chOff x="2285999" y="1171574"/>
            <a:chExt cx="6667500" cy="247650"/>
          </a:xfrm>
        </p:grpSpPr>
        <p:sp>
          <p:nvSpPr>
            <p:cNvPr id="10" name="object 10"/>
            <p:cNvSpPr/>
            <p:nvPr/>
          </p:nvSpPr>
          <p:spPr>
            <a:xfrm>
              <a:off x="2285999" y="1171574"/>
              <a:ext cx="6667500" cy="247650"/>
            </a:xfrm>
            <a:custGeom>
              <a:avLst/>
              <a:gdLst/>
              <a:ahLst/>
              <a:cxnLst/>
              <a:rect l="l" t="t" r="r" b="b"/>
              <a:pathLst>
                <a:path w="6667500" h="247650">
                  <a:moveTo>
                    <a:pt x="665097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650975" y="0"/>
                  </a:lnTo>
                  <a:lnTo>
                    <a:pt x="6667499" y="16523"/>
                  </a:lnTo>
                  <a:lnTo>
                    <a:pt x="6667499" y="231126"/>
                  </a:lnTo>
                  <a:lnTo>
                    <a:pt x="6653404" y="247166"/>
                  </a:lnTo>
                  <a:lnTo>
                    <a:pt x="665097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285999" y="1171574"/>
              <a:ext cx="6667500" cy="247650"/>
            </a:xfrm>
            <a:custGeom>
              <a:avLst/>
              <a:gdLst/>
              <a:ahLst/>
              <a:cxnLst/>
              <a:rect l="l" t="t" r="r" b="b"/>
              <a:pathLst>
                <a:path w="6667500" h="247650">
                  <a:moveTo>
                    <a:pt x="665097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650975" y="0"/>
                  </a:lnTo>
                  <a:lnTo>
                    <a:pt x="6667499" y="16523"/>
                  </a:lnTo>
                  <a:lnTo>
                    <a:pt x="6667499" y="231126"/>
                  </a:lnTo>
                  <a:lnTo>
                    <a:pt x="6653404" y="247166"/>
                  </a:lnTo>
                  <a:lnTo>
                    <a:pt x="6650975" y="2476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726785" y="1206500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44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6849" y="1482725"/>
            <a:ext cx="1704975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New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Demo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/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Placement Needed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285999" y="1523999"/>
            <a:ext cx="6667500" cy="247650"/>
            <a:chOff x="2285999" y="1523999"/>
            <a:chExt cx="6667500" cy="247650"/>
          </a:xfrm>
        </p:grpSpPr>
        <p:sp>
          <p:nvSpPr>
            <p:cNvPr id="15" name="object 15"/>
            <p:cNvSpPr/>
            <p:nvPr/>
          </p:nvSpPr>
          <p:spPr>
            <a:xfrm>
              <a:off x="2285999" y="1523999"/>
              <a:ext cx="6667500" cy="247650"/>
            </a:xfrm>
            <a:custGeom>
              <a:avLst/>
              <a:gdLst/>
              <a:ahLst/>
              <a:cxnLst/>
              <a:rect l="l" t="t" r="r" b="b"/>
              <a:pathLst>
                <a:path w="6667500" h="247650">
                  <a:moveTo>
                    <a:pt x="665097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650975" y="0"/>
                  </a:lnTo>
                  <a:lnTo>
                    <a:pt x="6667499" y="16523"/>
                  </a:lnTo>
                  <a:lnTo>
                    <a:pt x="6667499" y="231126"/>
                  </a:lnTo>
                  <a:lnTo>
                    <a:pt x="6653404" y="247166"/>
                  </a:lnTo>
                  <a:lnTo>
                    <a:pt x="665097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285999" y="1523999"/>
              <a:ext cx="4267200" cy="247650"/>
            </a:xfrm>
            <a:custGeom>
              <a:avLst/>
              <a:gdLst/>
              <a:ahLst/>
              <a:cxnLst/>
              <a:rect l="l" t="t" r="r" b="b"/>
              <a:pathLst>
                <a:path w="4267200" h="247650">
                  <a:moveTo>
                    <a:pt x="425067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4250675" y="0"/>
                  </a:lnTo>
                  <a:lnTo>
                    <a:pt x="4267199" y="16523"/>
                  </a:lnTo>
                  <a:lnTo>
                    <a:pt x="4267199" y="231126"/>
                  </a:lnTo>
                  <a:lnTo>
                    <a:pt x="4253105" y="247166"/>
                  </a:lnTo>
                  <a:lnTo>
                    <a:pt x="4250675" y="247649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326484" y="1558925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28</a:t>
            </a:r>
            <a:endParaRPr sz="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6849" y="1911350"/>
            <a:ext cx="162941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1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Pull-Through</a:t>
            </a:r>
            <a:r>
              <a:rPr dirty="0" sz="950" spc="1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Missing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285999" y="1876424"/>
            <a:ext cx="6667500" cy="247650"/>
            <a:chOff x="2285999" y="1876424"/>
            <a:chExt cx="6667500" cy="247650"/>
          </a:xfrm>
        </p:grpSpPr>
        <p:sp>
          <p:nvSpPr>
            <p:cNvPr id="20" name="object 20"/>
            <p:cNvSpPr/>
            <p:nvPr/>
          </p:nvSpPr>
          <p:spPr>
            <a:xfrm>
              <a:off x="2285999" y="1876424"/>
              <a:ext cx="6667500" cy="247650"/>
            </a:xfrm>
            <a:custGeom>
              <a:avLst/>
              <a:gdLst/>
              <a:ahLst/>
              <a:cxnLst/>
              <a:rect l="l" t="t" r="r" b="b"/>
              <a:pathLst>
                <a:path w="6667500" h="247650">
                  <a:moveTo>
                    <a:pt x="665097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650975" y="0"/>
                  </a:lnTo>
                  <a:lnTo>
                    <a:pt x="6667499" y="16523"/>
                  </a:lnTo>
                  <a:lnTo>
                    <a:pt x="6667499" y="231126"/>
                  </a:lnTo>
                  <a:lnTo>
                    <a:pt x="6653404" y="247166"/>
                  </a:lnTo>
                  <a:lnTo>
                    <a:pt x="665097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285999" y="1876424"/>
              <a:ext cx="2266950" cy="247650"/>
            </a:xfrm>
            <a:custGeom>
              <a:avLst/>
              <a:gdLst/>
              <a:ahLst/>
              <a:cxnLst/>
              <a:rect l="l" t="t" r="r" b="b"/>
              <a:pathLst>
                <a:path w="2266950" h="247650">
                  <a:moveTo>
                    <a:pt x="2250426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2250426" y="0"/>
                  </a:lnTo>
                  <a:lnTo>
                    <a:pt x="2266949" y="16523"/>
                  </a:lnTo>
                  <a:lnTo>
                    <a:pt x="2266949" y="231126"/>
                  </a:lnTo>
                  <a:lnTo>
                    <a:pt x="2252855" y="247166"/>
                  </a:lnTo>
                  <a:lnTo>
                    <a:pt x="2250426" y="247649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326235" y="1911350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15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6849" y="2244725"/>
            <a:ext cx="153987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Objection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Handling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Needed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285999" y="2209799"/>
            <a:ext cx="6667500" cy="247650"/>
            <a:chOff x="2285999" y="2209799"/>
            <a:chExt cx="6667500" cy="247650"/>
          </a:xfrm>
        </p:grpSpPr>
        <p:sp>
          <p:nvSpPr>
            <p:cNvPr id="25" name="object 25"/>
            <p:cNvSpPr/>
            <p:nvPr/>
          </p:nvSpPr>
          <p:spPr>
            <a:xfrm>
              <a:off x="2285999" y="2209799"/>
              <a:ext cx="6667500" cy="247650"/>
            </a:xfrm>
            <a:custGeom>
              <a:avLst/>
              <a:gdLst/>
              <a:ahLst/>
              <a:cxnLst/>
              <a:rect l="l" t="t" r="r" b="b"/>
              <a:pathLst>
                <a:path w="6667500" h="247650">
                  <a:moveTo>
                    <a:pt x="665097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650975" y="0"/>
                  </a:lnTo>
                  <a:lnTo>
                    <a:pt x="6667499" y="16523"/>
                  </a:lnTo>
                  <a:lnTo>
                    <a:pt x="6667499" y="231126"/>
                  </a:lnTo>
                  <a:lnTo>
                    <a:pt x="6653404" y="247166"/>
                  </a:lnTo>
                  <a:lnTo>
                    <a:pt x="665097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285999" y="2209799"/>
              <a:ext cx="1333500" cy="247650"/>
            </a:xfrm>
            <a:custGeom>
              <a:avLst/>
              <a:gdLst/>
              <a:ahLst/>
              <a:cxnLst/>
              <a:rect l="l" t="t" r="r" b="b"/>
              <a:pathLst>
                <a:path w="1333500" h="247650">
                  <a:moveTo>
                    <a:pt x="1316976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316976" y="0"/>
                  </a:lnTo>
                  <a:lnTo>
                    <a:pt x="1333499" y="16523"/>
                  </a:lnTo>
                  <a:lnTo>
                    <a:pt x="1333499" y="231126"/>
                  </a:lnTo>
                  <a:lnTo>
                    <a:pt x="1319405" y="247166"/>
                  </a:lnTo>
                  <a:lnTo>
                    <a:pt x="1316976" y="2476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3461692" y="2244725"/>
            <a:ext cx="946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50" b="1">
                <a:solidFill>
                  <a:srgbClr val="003366"/>
                </a:solidFill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6849" y="2578100"/>
            <a:ext cx="126936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-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Not Top</a:t>
            </a:r>
            <a:r>
              <a:rPr dirty="0" sz="950" spc="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of</a:t>
            </a:r>
            <a:r>
              <a:rPr dirty="0" sz="950" spc="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Mind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285999" y="2543174"/>
            <a:ext cx="6667500" cy="247650"/>
            <a:chOff x="2285999" y="2543174"/>
            <a:chExt cx="6667500" cy="247650"/>
          </a:xfrm>
        </p:grpSpPr>
        <p:sp>
          <p:nvSpPr>
            <p:cNvPr id="30" name="object 30"/>
            <p:cNvSpPr/>
            <p:nvPr/>
          </p:nvSpPr>
          <p:spPr>
            <a:xfrm>
              <a:off x="2285999" y="2543174"/>
              <a:ext cx="6667500" cy="247650"/>
            </a:xfrm>
            <a:custGeom>
              <a:avLst/>
              <a:gdLst/>
              <a:ahLst/>
              <a:cxnLst/>
              <a:rect l="l" t="t" r="r" b="b"/>
              <a:pathLst>
                <a:path w="6667500" h="247650">
                  <a:moveTo>
                    <a:pt x="665097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5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650975" y="0"/>
                  </a:lnTo>
                  <a:lnTo>
                    <a:pt x="6667499" y="16523"/>
                  </a:lnTo>
                  <a:lnTo>
                    <a:pt x="6667499" y="231125"/>
                  </a:lnTo>
                  <a:lnTo>
                    <a:pt x="6653404" y="247166"/>
                  </a:lnTo>
                  <a:lnTo>
                    <a:pt x="665097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285999" y="2543174"/>
              <a:ext cx="933450" cy="247650"/>
            </a:xfrm>
            <a:custGeom>
              <a:avLst/>
              <a:gdLst/>
              <a:ahLst/>
              <a:cxnLst/>
              <a:rect l="l" t="t" r="r" b="b"/>
              <a:pathLst>
                <a:path w="933450" h="247650">
                  <a:moveTo>
                    <a:pt x="9169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5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916925" y="0"/>
                  </a:lnTo>
                  <a:lnTo>
                    <a:pt x="933449" y="16523"/>
                  </a:lnTo>
                  <a:lnTo>
                    <a:pt x="933449" y="231125"/>
                  </a:lnTo>
                  <a:lnTo>
                    <a:pt x="919355" y="247166"/>
                  </a:lnTo>
                  <a:lnTo>
                    <a:pt x="916925" y="24764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3061642" y="2578100"/>
            <a:ext cx="946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800225" y="885824"/>
            <a:ext cx="10220325" cy="4095750"/>
            <a:chOff x="1800225" y="885824"/>
            <a:chExt cx="10220325" cy="4095750"/>
          </a:xfrm>
        </p:grpSpPr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0225" y="2886074"/>
              <a:ext cx="4248149" cy="209549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9134473" y="885824"/>
              <a:ext cx="2886075" cy="1190625"/>
            </a:xfrm>
            <a:custGeom>
              <a:avLst/>
              <a:gdLst/>
              <a:ahLst/>
              <a:cxnLst/>
              <a:rect l="l" t="t" r="r" b="b"/>
              <a:pathLst>
                <a:path w="2886075" h="1190625">
                  <a:moveTo>
                    <a:pt x="2853026" y="1190624"/>
                  </a:moveTo>
                  <a:lnTo>
                    <a:pt x="8262" y="1190624"/>
                  </a:lnTo>
                  <a:lnTo>
                    <a:pt x="7047" y="1189658"/>
                  </a:lnTo>
                  <a:lnTo>
                    <a:pt x="0" y="1157577"/>
                  </a:lnTo>
                  <a:lnTo>
                    <a:pt x="0" y="11525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57577"/>
                  </a:lnTo>
                  <a:lnTo>
                    <a:pt x="2857885" y="1189658"/>
                  </a:lnTo>
                  <a:lnTo>
                    <a:pt x="2853026" y="1190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9105899" y="885824"/>
              <a:ext cx="57150" cy="1190625"/>
            </a:xfrm>
            <a:custGeom>
              <a:avLst/>
              <a:gdLst/>
              <a:ahLst/>
              <a:cxnLst/>
              <a:rect l="l" t="t" r="r" b="b"/>
              <a:pathLst>
                <a:path w="57150" h="1190625">
                  <a:moveTo>
                    <a:pt x="57149" y="1190624"/>
                  </a:moveTo>
                  <a:lnTo>
                    <a:pt x="38099" y="1190624"/>
                  </a:lnTo>
                  <a:lnTo>
                    <a:pt x="30497" y="1189927"/>
                  </a:lnTo>
                  <a:lnTo>
                    <a:pt x="697" y="1160126"/>
                  </a:lnTo>
                  <a:lnTo>
                    <a:pt x="0" y="11525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90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9283700" y="905510"/>
            <a:ext cx="2485390" cy="9988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PRIMARY</a:t>
            </a:r>
            <a:r>
              <a:rPr dirty="0" sz="800" spc="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INSIGHT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9400"/>
              </a:lnSpc>
              <a:spcBef>
                <a:spcPts val="280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44</a:t>
            </a:r>
            <a:r>
              <a:rPr dirty="0" sz="950" spc="5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of</a:t>
            </a:r>
            <a:r>
              <a:rPr dirty="0" sz="950" spc="5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66</a:t>
            </a:r>
            <a:r>
              <a:rPr dirty="0" sz="950" spc="5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reps</a:t>
            </a:r>
            <a:r>
              <a:rPr dirty="0" sz="950" spc="6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(67%)</a:t>
            </a:r>
            <a:r>
              <a:rPr dirty="0" sz="950" spc="5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say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ROSA's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narrative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is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2D3748"/>
                </a:solidFill>
                <a:latin typeface="Arial"/>
                <a:cs typeface="Arial"/>
              </a:rPr>
              <a:t>untapped</a:t>
            </a:r>
            <a:r>
              <a:rPr dirty="0" sz="950" spc="85" i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2D3748"/>
                </a:solidFill>
                <a:latin typeface="Arial"/>
                <a:cs typeface="Arial"/>
              </a:rPr>
              <a:t>opportunity</a:t>
            </a:r>
            <a:r>
              <a:rPr dirty="0" sz="950" spc="80" i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surgeons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are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not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hearing</a:t>
            </a:r>
            <a:r>
              <a:rPr dirty="0" sz="950" spc="1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1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90-landmark</a:t>
            </a:r>
            <a:r>
              <a:rPr dirty="0" sz="950" spc="1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advantage</a:t>
            </a:r>
            <a:r>
              <a:rPr dirty="0" sz="950" spc="1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story consistently.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9105899" y="2152649"/>
            <a:ext cx="2914650" cy="1190625"/>
            <a:chOff x="9105899" y="2152649"/>
            <a:chExt cx="2914650" cy="1190625"/>
          </a:xfrm>
        </p:grpSpPr>
        <p:sp>
          <p:nvSpPr>
            <p:cNvPr id="39" name="object 39"/>
            <p:cNvSpPr/>
            <p:nvPr/>
          </p:nvSpPr>
          <p:spPr>
            <a:xfrm>
              <a:off x="9134473" y="2152649"/>
              <a:ext cx="2886075" cy="1190625"/>
            </a:xfrm>
            <a:custGeom>
              <a:avLst/>
              <a:gdLst/>
              <a:ahLst/>
              <a:cxnLst/>
              <a:rect l="l" t="t" r="r" b="b"/>
              <a:pathLst>
                <a:path w="2886075" h="1190625">
                  <a:moveTo>
                    <a:pt x="2853026" y="1190624"/>
                  </a:moveTo>
                  <a:lnTo>
                    <a:pt x="8262" y="1190624"/>
                  </a:lnTo>
                  <a:lnTo>
                    <a:pt x="7047" y="1189657"/>
                  </a:lnTo>
                  <a:lnTo>
                    <a:pt x="0" y="1157577"/>
                  </a:lnTo>
                  <a:lnTo>
                    <a:pt x="0" y="11525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57577"/>
                  </a:lnTo>
                  <a:lnTo>
                    <a:pt x="2857885" y="1189657"/>
                  </a:lnTo>
                  <a:lnTo>
                    <a:pt x="2853026" y="1190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9105899" y="2152649"/>
              <a:ext cx="57150" cy="1190625"/>
            </a:xfrm>
            <a:custGeom>
              <a:avLst/>
              <a:gdLst/>
              <a:ahLst/>
              <a:cxnLst/>
              <a:rect l="l" t="t" r="r" b="b"/>
              <a:pathLst>
                <a:path w="57150" h="1190625">
                  <a:moveTo>
                    <a:pt x="57149" y="1190624"/>
                  </a:moveTo>
                  <a:lnTo>
                    <a:pt x="38099" y="1190624"/>
                  </a:lnTo>
                  <a:lnTo>
                    <a:pt x="30497" y="1189927"/>
                  </a:lnTo>
                  <a:lnTo>
                    <a:pt x="697" y="1160126"/>
                  </a:lnTo>
                  <a:lnTo>
                    <a:pt x="0" y="11525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90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9283700" y="2172335"/>
            <a:ext cx="2613660" cy="9988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60" b="1">
                <a:solidFill>
                  <a:srgbClr val="F0A500"/>
                </a:solidFill>
                <a:latin typeface="Arial"/>
                <a:cs typeface="Arial"/>
              </a:rPr>
              <a:t>PULL-</a:t>
            </a:r>
            <a:r>
              <a:rPr dirty="0" sz="800" spc="55" b="1">
                <a:solidFill>
                  <a:srgbClr val="F0A500"/>
                </a:solidFill>
                <a:latin typeface="Arial"/>
                <a:cs typeface="Arial"/>
              </a:rPr>
              <a:t>THROUGH</a:t>
            </a:r>
            <a:r>
              <a:rPr dirty="0" sz="800" spc="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F0A500"/>
                </a:solidFill>
                <a:latin typeface="Arial"/>
                <a:cs typeface="Arial"/>
              </a:rPr>
              <a:t>GAP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9400"/>
              </a:lnSpc>
              <a:spcBef>
                <a:spcPts val="280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15</a:t>
            </a:r>
            <a:r>
              <a:rPr dirty="0" sz="950" spc="7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accounts</a:t>
            </a:r>
            <a:r>
              <a:rPr dirty="0" sz="950" spc="7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have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 installed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are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missing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revenue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each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represents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an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immediate</a:t>
            </a:r>
            <a:r>
              <a:rPr dirty="0" sz="950" spc="114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revenue</a:t>
            </a:r>
            <a:r>
              <a:rPr dirty="0" sz="950" spc="1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recovery</a:t>
            </a:r>
            <a:r>
              <a:rPr dirty="0" sz="950" spc="1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opportunity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estimated</a:t>
            </a:r>
            <a:r>
              <a:rPr dirty="0" sz="950" spc="9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at</a:t>
            </a:r>
            <a:r>
              <a:rPr dirty="0" sz="950" spc="10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Trebuchet MS"/>
                <a:cs typeface="Trebuchet MS"/>
              </a:rPr>
              <a:t>₹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18L+</a:t>
            </a:r>
            <a:r>
              <a:rPr dirty="0" sz="950" spc="9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per</a:t>
            </a:r>
            <a:r>
              <a:rPr dirty="0" sz="950" spc="10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year.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9105899" y="3419474"/>
            <a:ext cx="2914650" cy="962025"/>
            <a:chOff x="9105899" y="3419474"/>
            <a:chExt cx="2914650" cy="962025"/>
          </a:xfrm>
        </p:grpSpPr>
        <p:sp>
          <p:nvSpPr>
            <p:cNvPr id="43" name="object 43"/>
            <p:cNvSpPr/>
            <p:nvPr/>
          </p:nvSpPr>
          <p:spPr>
            <a:xfrm>
              <a:off x="9134473" y="3419474"/>
              <a:ext cx="2886075" cy="962025"/>
            </a:xfrm>
            <a:custGeom>
              <a:avLst/>
              <a:gdLst/>
              <a:ahLst/>
              <a:cxnLst/>
              <a:rect l="l" t="t" r="r" b="b"/>
              <a:pathLst>
                <a:path w="2886075" h="962025">
                  <a:moveTo>
                    <a:pt x="2853026" y="962024"/>
                  </a:moveTo>
                  <a:lnTo>
                    <a:pt x="8262" y="962024"/>
                  </a:lnTo>
                  <a:lnTo>
                    <a:pt x="7047" y="961057"/>
                  </a:lnTo>
                  <a:lnTo>
                    <a:pt x="0" y="928977"/>
                  </a:lnTo>
                  <a:lnTo>
                    <a:pt x="0" y="9239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928977"/>
                  </a:lnTo>
                  <a:lnTo>
                    <a:pt x="2857885" y="961057"/>
                  </a:lnTo>
                  <a:lnTo>
                    <a:pt x="2853026" y="9620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105899" y="3419474"/>
              <a:ext cx="57150" cy="962025"/>
            </a:xfrm>
            <a:custGeom>
              <a:avLst/>
              <a:gdLst/>
              <a:ahLst/>
              <a:cxnLst/>
              <a:rect l="l" t="t" r="r" b="b"/>
              <a:pathLst>
                <a:path w="57150" h="962025">
                  <a:moveTo>
                    <a:pt x="57149" y="962024"/>
                  </a:moveTo>
                  <a:lnTo>
                    <a:pt x="38099" y="962024"/>
                  </a:lnTo>
                  <a:lnTo>
                    <a:pt x="30497" y="961327"/>
                  </a:lnTo>
                  <a:lnTo>
                    <a:pt x="697" y="931526"/>
                  </a:lnTo>
                  <a:lnTo>
                    <a:pt x="0" y="9239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620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9283700" y="3439159"/>
            <a:ext cx="2503805" cy="8083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45" b="1">
                <a:solidFill>
                  <a:srgbClr val="BF382A"/>
                </a:solidFill>
                <a:latin typeface="Arial"/>
                <a:cs typeface="Arial"/>
              </a:rPr>
              <a:t>URGENT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29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9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objection-handling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flag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that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reps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CBD5DF"/>
                </a:solidFill>
                <a:latin typeface="Arial"/>
                <a:cs typeface="Arial"/>
              </a:rPr>
              <a:t>are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losing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MAKO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comparisons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in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the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CBD5DF"/>
                </a:solidFill>
                <a:latin typeface="Arial"/>
                <a:cs typeface="Arial"/>
              </a:rPr>
              <a:t>—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narrative</a:t>
            </a:r>
            <a:r>
              <a:rPr dirty="0" sz="950" spc="10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script</a:t>
            </a:r>
            <a:r>
              <a:rPr dirty="0" sz="950" spc="10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deployment</a:t>
            </a:r>
            <a:r>
              <a:rPr dirty="0" sz="950" spc="10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cannot</a:t>
            </a:r>
            <a:r>
              <a:rPr dirty="0" sz="950" spc="10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wait.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47" name="object 47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Institutional</a:t>
            </a:r>
            <a:r>
              <a:rPr dirty="0" spc="-25"/>
              <a:t> </a:t>
            </a:r>
            <a:r>
              <a:rPr dirty="0"/>
              <a:t>Gaps</a:t>
            </a:r>
            <a:r>
              <a:rPr dirty="0" spc="-20"/>
              <a:t> </a:t>
            </a:r>
            <a:r>
              <a:rPr dirty="0"/>
              <a:t>—</a:t>
            </a:r>
            <a:r>
              <a:rPr dirty="0" spc="-25"/>
              <a:t> </a:t>
            </a:r>
            <a:r>
              <a:rPr dirty="0"/>
              <a:t>KOL,</a:t>
            </a:r>
            <a:r>
              <a:rPr dirty="0" spc="-20"/>
              <a:t> </a:t>
            </a:r>
            <a:r>
              <a:rPr dirty="0"/>
              <a:t>Corporate</a:t>
            </a:r>
            <a:r>
              <a:rPr dirty="0" spc="-25"/>
              <a:t> </a:t>
            </a:r>
            <a:r>
              <a:rPr dirty="0"/>
              <a:t>Hospital</a:t>
            </a:r>
            <a:r>
              <a:rPr dirty="0" spc="-20"/>
              <a:t> </a:t>
            </a:r>
            <a:r>
              <a:rPr dirty="0"/>
              <a:t>&amp;</a:t>
            </a:r>
            <a:r>
              <a:rPr dirty="0" spc="-95"/>
              <a:t> </a:t>
            </a:r>
            <a:r>
              <a:rPr dirty="0"/>
              <a:t>Access</a:t>
            </a:r>
            <a:r>
              <a:rPr dirty="0" spc="-25"/>
              <a:t> </a:t>
            </a:r>
            <a:r>
              <a:rPr dirty="0" spc="-10"/>
              <a:t>Barriers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98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total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institutional-category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KOL</a:t>
            </a:r>
            <a:r>
              <a:rPr dirty="0" sz="950" spc="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activation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is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the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master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5" b="0">
                <a:solidFill>
                  <a:srgbClr val="CBD5DF"/>
                </a:solidFill>
                <a:latin typeface="Arial"/>
                <a:cs typeface="Arial"/>
              </a:rPr>
              <a:t>key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3822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54075"/>
            <a:ext cx="293306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INSTITUTIONAL</a:t>
            </a:r>
            <a:r>
              <a:rPr dirty="0" sz="800" spc="1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GAP</a:t>
            </a:r>
            <a:r>
              <a:rPr dirty="0" sz="800" spc="1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AREAS</a:t>
            </a:r>
            <a:r>
              <a:rPr dirty="0" sz="800" spc="2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2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ENTRY</a:t>
            </a:r>
            <a:r>
              <a:rPr dirty="0" sz="800" spc="1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FREQUENCY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6849" y="1149350"/>
            <a:ext cx="172085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KOL</a:t>
            </a:r>
            <a:r>
              <a:rPr dirty="0" sz="950" spc="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Unactivated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/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No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 Advisory Board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90749" y="1190624"/>
            <a:ext cx="6762750" cy="247650"/>
            <a:chOff x="2190749" y="1190624"/>
            <a:chExt cx="6762750" cy="247650"/>
          </a:xfrm>
        </p:grpSpPr>
        <p:sp>
          <p:nvSpPr>
            <p:cNvPr id="10" name="object 10"/>
            <p:cNvSpPr/>
            <p:nvPr/>
          </p:nvSpPr>
          <p:spPr>
            <a:xfrm>
              <a:off x="2190749" y="1190624"/>
              <a:ext cx="6762750" cy="247650"/>
            </a:xfrm>
            <a:custGeom>
              <a:avLst/>
              <a:gdLst/>
              <a:ahLst/>
              <a:cxnLst/>
              <a:rect l="l" t="t" r="r" b="b"/>
              <a:pathLst>
                <a:path w="6762750" h="247650">
                  <a:moveTo>
                    <a:pt x="67462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746225" y="0"/>
                  </a:lnTo>
                  <a:lnTo>
                    <a:pt x="6762749" y="16523"/>
                  </a:lnTo>
                  <a:lnTo>
                    <a:pt x="6762749" y="231126"/>
                  </a:lnTo>
                  <a:lnTo>
                    <a:pt x="6748654" y="247166"/>
                  </a:lnTo>
                  <a:lnTo>
                    <a:pt x="674622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190749" y="1190624"/>
              <a:ext cx="6762750" cy="247650"/>
            </a:xfrm>
            <a:custGeom>
              <a:avLst/>
              <a:gdLst/>
              <a:ahLst/>
              <a:cxnLst/>
              <a:rect l="l" t="t" r="r" b="b"/>
              <a:pathLst>
                <a:path w="6762750" h="247650">
                  <a:moveTo>
                    <a:pt x="67462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746225" y="0"/>
                  </a:lnTo>
                  <a:lnTo>
                    <a:pt x="6762749" y="16523"/>
                  </a:lnTo>
                  <a:lnTo>
                    <a:pt x="6762749" y="231126"/>
                  </a:lnTo>
                  <a:lnTo>
                    <a:pt x="6748654" y="247166"/>
                  </a:lnTo>
                  <a:lnTo>
                    <a:pt x="6746225" y="2476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726785" y="1225550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46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6849" y="1530350"/>
            <a:ext cx="148463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Corporate</a:t>
            </a:r>
            <a:r>
              <a:rPr dirty="0" sz="950" spc="1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Hospital</a:t>
            </a:r>
            <a:r>
              <a:rPr dirty="0" sz="950" spc="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Access Blocked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190749" y="1571624"/>
            <a:ext cx="6762750" cy="247650"/>
            <a:chOff x="2190749" y="1571624"/>
            <a:chExt cx="6762750" cy="247650"/>
          </a:xfrm>
        </p:grpSpPr>
        <p:sp>
          <p:nvSpPr>
            <p:cNvPr id="15" name="object 15"/>
            <p:cNvSpPr/>
            <p:nvPr/>
          </p:nvSpPr>
          <p:spPr>
            <a:xfrm>
              <a:off x="2190749" y="1571624"/>
              <a:ext cx="6762750" cy="247650"/>
            </a:xfrm>
            <a:custGeom>
              <a:avLst/>
              <a:gdLst/>
              <a:ahLst/>
              <a:cxnLst/>
              <a:rect l="l" t="t" r="r" b="b"/>
              <a:pathLst>
                <a:path w="6762750" h="247650">
                  <a:moveTo>
                    <a:pt x="67462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746225" y="0"/>
                  </a:lnTo>
                  <a:lnTo>
                    <a:pt x="6762749" y="16523"/>
                  </a:lnTo>
                  <a:lnTo>
                    <a:pt x="6762749" y="231126"/>
                  </a:lnTo>
                  <a:lnTo>
                    <a:pt x="6748654" y="247166"/>
                  </a:lnTo>
                  <a:lnTo>
                    <a:pt x="674622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190749" y="1571624"/>
              <a:ext cx="3114675" cy="247650"/>
            </a:xfrm>
            <a:custGeom>
              <a:avLst/>
              <a:gdLst/>
              <a:ahLst/>
              <a:cxnLst/>
              <a:rect l="l" t="t" r="r" b="b"/>
              <a:pathLst>
                <a:path w="3114675" h="247650">
                  <a:moveTo>
                    <a:pt x="3098150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3098150" y="0"/>
                  </a:lnTo>
                  <a:lnTo>
                    <a:pt x="3114674" y="16523"/>
                  </a:lnTo>
                  <a:lnTo>
                    <a:pt x="3114674" y="231126"/>
                  </a:lnTo>
                  <a:lnTo>
                    <a:pt x="3100580" y="247166"/>
                  </a:lnTo>
                  <a:lnTo>
                    <a:pt x="3098150" y="24764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074840" y="1606550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21</a:t>
            </a:r>
            <a:endParaRPr sz="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6849" y="1968500"/>
            <a:ext cx="154686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No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Preferred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Vendor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Status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190749" y="1933574"/>
            <a:ext cx="6762750" cy="247650"/>
            <a:chOff x="2190749" y="1933574"/>
            <a:chExt cx="6762750" cy="247650"/>
          </a:xfrm>
        </p:grpSpPr>
        <p:sp>
          <p:nvSpPr>
            <p:cNvPr id="20" name="object 20"/>
            <p:cNvSpPr/>
            <p:nvPr/>
          </p:nvSpPr>
          <p:spPr>
            <a:xfrm>
              <a:off x="2190749" y="1933574"/>
              <a:ext cx="6762750" cy="247650"/>
            </a:xfrm>
            <a:custGeom>
              <a:avLst/>
              <a:gdLst/>
              <a:ahLst/>
              <a:cxnLst/>
              <a:rect l="l" t="t" r="r" b="b"/>
              <a:pathLst>
                <a:path w="6762750" h="247650">
                  <a:moveTo>
                    <a:pt x="67462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746225" y="0"/>
                  </a:lnTo>
                  <a:lnTo>
                    <a:pt x="6762749" y="16523"/>
                  </a:lnTo>
                  <a:lnTo>
                    <a:pt x="6762749" y="231126"/>
                  </a:lnTo>
                  <a:lnTo>
                    <a:pt x="6748654" y="247166"/>
                  </a:lnTo>
                  <a:lnTo>
                    <a:pt x="674622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190749" y="1933574"/>
              <a:ext cx="2638425" cy="247650"/>
            </a:xfrm>
            <a:custGeom>
              <a:avLst/>
              <a:gdLst/>
              <a:ahLst/>
              <a:cxnLst/>
              <a:rect l="l" t="t" r="r" b="b"/>
              <a:pathLst>
                <a:path w="2638425" h="247650">
                  <a:moveTo>
                    <a:pt x="2621901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2621901" y="0"/>
                  </a:lnTo>
                  <a:lnTo>
                    <a:pt x="2638424" y="16523"/>
                  </a:lnTo>
                  <a:lnTo>
                    <a:pt x="2638424" y="231126"/>
                  </a:lnTo>
                  <a:lnTo>
                    <a:pt x="2624331" y="247166"/>
                  </a:lnTo>
                  <a:lnTo>
                    <a:pt x="2621901" y="247649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601418" y="1968500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18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6849" y="2254250"/>
            <a:ext cx="153289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Decision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Maker</a:t>
            </a:r>
            <a:r>
              <a:rPr dirty="0" sz="950" spc="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Access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Not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Established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190749" y="2295524"/>
            <a:ext cx="6762750" cy="247650"/>
            <a:chOff x="2190749" y="2295524"/>
            <a:chExt cx="6762750" cy="247650"/>
          </a:xfrm>
        </p:grpSpPr>
        <p:sp>
          <p:nvSpPr>
            <p:cNvPr id="25" name="object 25"/>
            <p:cNvSpPr/>
            <p:nvPr/>
          </p:nvSpPr>
          <p:spPr>
            <a:xfrm>
              <a:off x="2190749" y="2295524"/>
              <a:ext cx="6762750" cy="247650"/>
            </a:xfrm>
            <a:custGeom>
              <a:avLst/>
              <a:gdLst/>
              <a:ahLst/>
              <a:cxnLst/>
              <a:rect l="l" t="t" r="r" b="b"/>
              <a:pathLst>
                <a:path w="6762750" h="247650">
                  <a:moveTo>
                    <a:pt x="67462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746225" y="0"/>
                  </a:lnTo>
                  <a:lnTo>
                    <a:pt x="6762749" y="16523"/>
                  </a:lnTo>
                  <a:lnTo>
                    <a:pt x="6762749" y="231126"/>
                  </a:lnTo>
                  <a:lnTo>
                    <a:pt x="6748654" y="247166"/>
                  </a:lnTo>
                  <a:lnTo>
                    <a:pt x="674622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190749" y="2295524"/>
              <a:ext cx="1895475" cy="247650"/>
            </a:xfrm>
            <a:custGeom>
              <a:avLst/>
              <a:gdLst/>
              <a:ahLst/>
              <a:cxnLst/>
              <a:rect l="l" t="t" r="r" b="b"/>
              <a:pathLst>
                <a:path w="1895475" h="247650">
                  <a:moveTo>
                    <a:pt x="1878950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878950" y="0"/>
                  </a:lnTo>
                  <a:lnTo>
                    <a:pt x="1895474" y="16523"/>
                  </a:lnTo>
                  <a:lnTo>
                    <a:pt x="1895474" y="231126"/>
                  </a:lnTo>
                  <a:lnTo>
                    <a:pt x="1881380" y="247166"/>
                  </a:lnTo>
                  <a:lnTo>
                    <a:pt x="1878950" y="2476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3857575" y="2330450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13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438399" y="885824"/>
            <a:ext cx="9582150" cy="4152900"/>
            <a:chOff x="2438399" y="885824"/>
            <a:chExt cx="9582150" cy="4152900"/>
          </a:xfrm>
        </p:grpSpPr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8399" y="2657474"/>
              <a:ext cx="2971799" cy="238124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134473" y="885824"/>
              <a:ext cx="2886075" cy="1609725"/>
            </a:xfrm>
            <a:custGeom>
              <a:avLst/>
              <a:gdLst/>
              <a:ahLst/>
              <a:cxnLst/>
              <a:rect l="l" t="t" r="r" b="b"/>
              <a:pathLst>
                <a:path w="2886075" h="1609725">
                  <a:moveTo>
                    <a:pt x="2853026" y="1609724"/>
                  </a:moveTo>
                  <a:lnTo>
                    <a:pt x="8262" y="1609724"/>
                  </a:lnTo>
                  <a:lnTo>
                    <a:pt x="7047" y="1608757"/>
                  </a:lnTo>
                  <a:lnTo>
                    <a:pt x="0" y="1576677"/>
                  </a:lnTo>
                  <a:lnTo>
                    <a:pt x="0" y="15716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576677"/>
                  </a:lnTo>
                  <a:lnTo>
                    <a:pt x="2857885" y="1608757"/>
                  </a:lnTo>
                  <a:lnTo>
                    <a:pt x="2853026" y="16097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9105899" y="885824"/>
              <a:ext cx="57150" cy="1609725"/>
            </a:xfrm>
            <a:custGeom>
              <a:avLst/>
              <a:gdLst/>
              <a:ahLst/>
              <a:cxnLst/>
              <a:rect l="l" t="t" r="r" b="b"/>
              <a:pathLst>
                <a:path w="57150" h="1609725">
                  <a:moveTo>
                    <a:pt x="57149" y="1609724"/>
                  </a:moveTo>
                  <a:lnTo>
                    <a:pt x="38099" y="1609724"/>
                  </a:lnTo>
                  <a:lnTo>
                    <a:pt x="30497" y="1609027"/>
                  </a:lnTo>
                  <a:lnTo>
                    <a:pt x="697" y="1579226"/>
                  </a:lnTo>
                  <a:lnTo>
                    <a:pt x="0" y="1571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6097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9283700" y="905510"/>
            <a:ext cx="2533650" cy="14179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BIGGEST</a:t>
            </a:r>
            <a:r>
              <a:rPr dirty="0" sz="800" spc="1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F0A500"/>
                </a:solidFill>
                <a:latin typeface="Arial"/>
                <a:cs typeface="Arial"/>
              </a:rPr>
              <a:t>BLOCKER</a:t>
            </a:r>
            <a:endParaRPr sz="800">
              <a:latin typeface="Arial"/>
              <a:cs typeface="Arial"/>
            </a:endParaRPr>
          </a:p>
          <a:p>
            <a:pPr marL="12700" marR="25400">
              <a:lnSpc>
                <a:spcPct val="128299"/>
              </a:lnSpc>
              <a:spcBef>
                <a:spcPts val="290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46</a:t>
            </a:r>
            <a:r>
              <a:rPr dirty="0" sz="950" spc="7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r>
              <a:rPr dirty="0" sz="950" spc="7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(70%)</a:t>
            </a:r>
            <a:r>
              <a:rPr dirty="0" sz="950" spc="7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flag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KOL</a:t>
            </a:r>
            <a:r>
              <a:rPr dirty="0" sz="950" spc="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unactivation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an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institutional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gap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highest-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frequency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single</a:t>
            </a:r>
            <a:r>
              <a:rPr dirty="0" sz="950" spc="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item</a:t>
            </a:r>
            <a:r>
              <a:rPr dirty="0" sz="950" spc="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</a:t>
            </a:r>
            <a:r>
              <a:rPr dirty="0" sz="950" spc="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this</a:t>
            </a:r>
            <a:r>
              <a:rPr dirty="0" sz="950" spc="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category.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414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Without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KOL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endorsement,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corporate</a:t>
            </a:r>
            <a:r>
              <a:rPr dirty="0" sz="950" spc="1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hospital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access,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preferred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vendor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status,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ROSA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adoption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all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stall.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9105899" y="2571749"/>
            <a:ext cx="2914650" cy="1143000"/>
            <a:chOff x="9105899" y="2571749"/>
            <a:chExt cx="2914650" cy="1143000"/>
          </a:xfrm>
        </p:grpSpPr>
        <p:sp>
          <p:nvSpPr>
            <p:cNvPr id="34" name="object 34"/>
            <p:cNvSpPr/>
            <p:nvPr/>
          </p:nvSpPr>
          <p:spPr>
            <a:xfrm>
              <a:off x="9134473" y="2571749"/>
              <a:ext cx="2886075" cy="1143000"/>
            </a:xfrm>
            <a:custGeom>
              <a:avLst/>
              <a:gdLst/>
              <a:ahLst/>
              <a:cxnLst/>
              <a:rect l="l" t="t" r="r" b="b"/>
              <a:pathLst>
                <a:path w="2886075" h="1143000">
                  <a:moveTo>
                    <a:pt x="2853026" y="1142999"/>
                  </a:moveTo>
                  <a:lnTo>
                    <a:pt x="8262" y="1142999"/>
                  </a:lnTo>
                  <a:lnTo>
                    <a:pt x="7047" y="1142032"/>
                  </a:lnTo>
                  <a:lnTo>
                    <a:pt x="0" y="1109951"/>
                  </a:lnTo>
                  <a:lnTo>
                    <a:pt x="0" y="11048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09951"/>
                  </a:lnTo>
                  <a:lnTo>
                    <a:pt x="2857885" y="1142032"/>
                  </a:lnTo>
                  <a:lnTo>
                    <a:pt x="2853026" y="114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9105899" y="2571749"/>
              <a:ext cx="57150" cy="1143000"/>
            </a:xfrm>
            <a:custGeom>
              <a:avLst/>
              <a:gdLst/>
              <a:ahLst/>
              <a:cxnLst/>
              <a:rect l="l" t="t" r="r" b="b"/>
              <a:pathLst>
                <a:path w="57150" h="1143000">
                  <a:moveTo>
                    <a:pt x="57149" y="1142999"/>
                  </a:moveTo>
                  <a:lnTo>
                    <a:pt x="38099" y="1142999"/>
                  </a:lnTo>
                  <a:lnTo>
                    <a:pt x="30497" y="1142302"/>
                  </a:lnTo>
                  <a:lnTo>
                    <a:pt x="697" y="1112501"/>
                  </a:lnTo>
                  <a:lnTo>
                    <a:pt x="0" y="11048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429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9283700" y="2591435"/>
            <a:ext cx="2510155" cy="9988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5" b="1">
                <a:solidFill>
                  <a:srgbClr val="1A794A"/>
                </a:solidFill>
                <a:latin typeface="Arial"/>
                <a:cs typeface="Arial"/>
              </a:rPr>
              <a:t>CASCADE</a:t>
            </a:r>
            <a:r>
              <a:rPr dirty="0" sz="800" spc="13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1A794A"/>
                </a:solidFill>
                <a:latin typeface="Arial"/>
                <a:cs typeface="Arial"/>
              </a:rPr>
              <a:t>EFFECT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9400"/>
              </a:lnSpc>
              <a:spcBef>
                <a:spcPts val="28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Activating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10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KOLs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unlocks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corporate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access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(21),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preferred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vendor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pursuit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(18),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and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decision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maker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access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(13)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2D3748"/>
                </a:solidFill>
                <a:latin typeface="Arial"/>
                <a:cs typeface="Arial"/>
              </a:rPr>
              <a:t>single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intervention</a:t>
            </a:r>
            <a:r>
              <a:rPr dirty="0" sz="950" spc="10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950" spc="11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4x</a:t>
            </a:r>
            <a:r>
              <a:rPr dirty="0" sz="950" spc="11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downstream</a:t>
            </a:r>
            <a:r>
              <a:rPr dirty="0" sz="950" spc="11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2D3748"/>
                </a:solidFill>
                <a:latin typeface="Arial"/>
                <a:cs typeface="Arial"/>
              </a:rPr>
              <a:t>benefit.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9105899" y="3790949"/>
            <a:ext cx="2914650" cy="962025"/>
            <a:chOff x="9105899" y="3790949"/>
            <a:chExt cx="2914650" cy="962025"/>
          </a:xfrm>
        </p:grpSpPr>
        <p:sp>
          <p:nvSpPr>
            <p:cNvPr id="38" name="object 38"/>
            <p:cNvSpPr/>
            <p:nvPr/>
          </p:nvSpPr>
          <p:spPr>
            <a:xfrm>
              <a:off x="9134473" y="3790949"/>
              <a:ext cx="2886075" cy="962025"/>
            </a:xfrm>
            <a:custGeom>
              <a:avLst/>
              <a:gdLst/>
              <a:ahLst/>
              <a:cxnLst/>
              <a:rect l="l" t="t" r="r" b="b"/>
              <a:pathLst>
                <a:path w="2886075" h="962025">
                  <a:moveTo>
                    <a:pt x="2853026" y="962024"/>
                  </a:moveTo>
                  <a:lnTo>
                    <a:pt x="8262" y="962024"/>
                  </a:lnTo>
                  <a:lnTo>
                    <a:pt x="7047" y="961057"/>
                  </a:lnTo>
                  <a:lnTo>
                    <a:pt x="0" y="928976"/>
                  </a:lnTo>
                  <a:lnTo>
                    <a:pt x="0" y="9239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6"/>
                  </a:lnTo>
                  <a:lnTo>
                    <a:pt x="2886074" y="33047"/>
                  </a:lnTo>
                  <a:lnTo>
                    <a:pt x="2886074" y="928976"/>
                  </a:lnTo>
                  <a:lnTo>
                    <a:pt x="2857885" y="961057"/>
                  </a:lnTo>
                  <a:lnTo>
                    <a:pt x="2853026" y="9620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9105899" y="3790949"/>
              <a:ext cx="57150" cy="962025"/>
            </a:xfrm>
            <a:custGeom>
              <a:avLst/>
              <a:gdLst/>
              <a:ahLst/>
              <a:cxnLst/>
              <a:rect l="l" t="t" r="r" b="b"/>
              <a:pathLst>
                <a:path w="57150" h="962025">
                  <a:moveTo>
                    <a:pt x="57149" y="962024"/>
                  </a:moveTo>
                  <a:lnTo>
                    <a:pt x="38099" y="962024"/>
                  </a:lnTo>
                  <a:lnTo>
                    <a:pt x="30497" y="961327"/>
                  </a:lnTo>
                  <a:lnTo>
                    <a:pt x="697" y="931526"/>
                  </a:lnTo>
                  <a:lnTo>
                    <a:pt x="0" y="9239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620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9283700" y="3810634"/>
            <a:ext cx="2531110" cy="8083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b="1">
                <a:solidFill>
                  <a:srgbClr val="BF382A"/>
                </a:solidFill>
                <a:latin typeface="Arial"/>
                <a:cs typeface="Arial"/>
              </a:rPr>
              <a:t>NSH</a:t>
            </a:r>
            <a:r>
              <a:rPr dirty="0" sz="800" spc="17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BF382A"/>
                </a:solidFill>
                <a:latin typeface="Arial"/>
                <a:cs typeface="Arial"/>
              </a:rPr>
              <a:t>+</a:t>
            </a:r>
            <a:r>
              <a:rPr dirty="0" sz="800" spc="17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BF382A"/>
                </a:solidFill>
                <a:latin typeface="Arial"/>
                <a:cs typeface="Arial"/>
              </a:rPr>
              <a:t>COUNTRY</a:t>
            </a:r>
            <a:r>
              <a:rPr dirty="0" sz="800" spc="16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30" b="1">
                <a:solidFill>
                  <a:srgbClr val="BF382A"/>
                </a:solidFill>
                <a:latin typeface="Arial"/>
                <a:cs typeface="Arial"/>
              </a:rPr>
              <a:t>HEAD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29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C-suite</a:t>
            </a:r>
            <a:r>
              <a:rPr dirty="0" sz="950" spc="9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engagement</a:t>
            </a:r>
            <a:r>
              <a:rPr dirty="0" sz="950" spc="9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at</a:t>
            </a:r>
            <a:r>
              <a:rPr dirty="0" sz="950" spc="2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Apollo/Fortis/Max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requires</a:t>
            </a:r>
            <a:r>
              <a:rPr dirty="0" sz="950" spc="12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leadership-level</a:t>
            </a:r>
            <a:r>
              <a:rPr dirty="0" sz="950" spc="12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introductions</a:t>
            </a:r>
            <a:r>
              <a:rPr dirty="0" sz="950" spc="12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—</a:t>
            </a:r>
            <a:r>
              <a:rPr dirty="0" sz="950" spc="12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field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cannot</a:t>
            </a:r>
            <a:r>
              <a:rPr dirty="0" sz="950" spc="5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do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this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alone.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42" name="object 42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Internal</a:t>
            </a:r>
            <a:r>
              <a:rPr dirty="0" spc="-40"/>
              <a:t> </a:t>
            </a:r>
            <a:r>
              <a:rPr dirty="0"/>
              <a:t>Issues</a:t>
            </a:r>
            <a:r>
              <a:rPr dirty="0" spc="-40"/>
              <a:t> </a:t>
            </a:r>
            <a:r>
              <a:rPr dirty="0"/>
              <a:t>—</a:t>
            </a:r>
            <a:r>
              <a:rPr dirty="0" spc="-40"/>
              <a:t> </a:t>
            </a:r>
            <a:r>
              <a:rPr dirty="0"/>
              <a:t>Fragmentation,</a:t>
            </a:r>
            <a:r>
              <a:rPr dirty="0" spc="-35"/>
              <a:t> </a:t>
            </a:r>
            <a:r>
              <a:rPr dirty="0"/>
              <a:t>Process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40"/>
              <a:t> </a:t>
            </a:r>
            <a:r>
              <a:rPr dirty="0"/>
              <a:t>Training</a:t>
            </a:r>
            <a:r>
              <a:rPr dirty="0" spc="-35"/>
              <a:t> </a:t>
            </a:r>
            <a:r>
              <a:rPr dirty="0" spc="-20"/>
              <a:t>Gaps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88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total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internal-category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Unified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selling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model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is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the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structural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5" b="0">
                <a:solidFill>
                  <a:srgbClr val="CBD5DF"/>
                </a:solidFill>
                <a:latin typeface="Arial"/>
                <a:cs typeface="Arial"/>
              </a:rPr>
              <a:t>fix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3822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54075"/>
            <a:ext cx="273494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INTERNAL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ISSUE</a:t>
            </a:r>
            <a:r>
              <a:rPr dirty="0" sz="800" spc="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AREAS</a:t>
            </a:r>
            <a:r>
              <a:rPr dirty="0" sz="800" spc="1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ENTRY</a:t>
            </a:r>
            <a:r>
              <a:rPr dirty="0" sz="80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FREQUENCY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6849" y="1149350"/>
            <a:ext cx="1773555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Fragmented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Selling</a:t>
            </a:r>
            <a:r>
              <a:rPr dirty="0" sz="950" spc="1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(Implant</a:t>
            </a:r>
            <a:r>
              <a:rPr dirty="0" sz="950" spc="1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vs.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ROSA)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90749" y="1190624"/>
            <a:ext cx="6762750" cy="247650"/>
            <a:chOff x="2190749" y="1190624"/>
            <a:chExt cx="6762750" cy="247650"/>
          </a:xfrm>
        </p:grpSpPr>
        <p:sp>
          <p:nvSpPr>
            <p:cNvPr id="10" name="object 10"/>
            <p:cNvSpPr/>
            <p:nvPr/>
          </p:nvSpPr>
          <p:spPr>
            <a:xfrm>
              <a:off x="2190749" y="1190624"/>
              <a:ext cx="6762750" cy="247650"/>
            </a:xfrm>
            <a:custGeom>
              <a:avLst/>
              <a:gdLst/>
              <a:ahLst/>
              <a:cxnLst/>
              <a:rect l="l" t="t" r="r" b="b"/>
              <a:pathLst>
                <a:path w="6762750" h="247650">
                  <a:moveTo>
                    <a:pt x="67462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746225" y="0"/>
                  </a:lnTo>
                  <a:lnTo>
                    <a:pt x="6762749" y="16523"/>
                  </a:lnTo>
                  <a:lnTo>
                    <a:pt x="6762749" y="231126"/>
                  </a:lnTo>
                  <a:lnTo>
                    <a:pt x="6748654" y="247166"/>
                  </a:lnTo>
                  <a:lnTo>
                    <a:pt x="674622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190749" y="1190624"/>
              <a:ext cx="6762750" cy="247650"/>
            </a:xfrm>
            <a:custGeom>
              <a:avLst/>
              <a:gdLst/>
              <a:ahLst/>
              <a:cxnLst/>
              <a:rect l="l" t="t" r="r" b="b"/>
              <a:pathLst>
                <a:path w="6762750" h="247650">
                  <a:moveTo>
                    <a:pt x="67462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746225" y="0"/>
                  </a:lnTo>
                  <a:lnTo>
                    <a:pt x="6762749" y="16523"/>
                  </a:lnTo>
                  <a:lnTo>
                    <a:pt x="6762749" y="231126"/>
                  </a:lnTo>
                  <a:lnTo>
                    <a:pt x="6748654" y="247166"/>
                  </a:lnTo>
                  <a:lnTo>
                    <a:pt x="6746225" y="2476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726785" y="1225550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FFFFF"/>
                </a:solidFill>
                <a:latin typeface="Arial"/>
                <a:cs typeface="Arial"/>
              </a:rPr>
              <a:t>33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6849" y="1587500"/>
            <a:ext cx="1898014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Pricing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/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Bundle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Approval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Pending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190749" y="1552574"/>
            <a:ext cx="6762750" cy="247650"/>
            <a:chOff x="2190749" y="1552574"/>
            <a:chExt cx="6762750" cy="247650"/>
          </a:xfrm>
        </p:grpSpPr>
        <p:sp>
          <p:nvSpPr>
            <p:cNvPr id="15" name="object 15"/>
            <p:cNvSpPr/>
            <p:nvPr/>
          </p:nvSpPr>
          <p:spPr>
            <a:xfrm>
              <a:off x="2190749" y="1552574"/>
              <a:ext cx="6762750" cy="247650"/>
            </a:xfrm>
            <a:custGeom>
              <a:avLst/>
              <a:gdLst/>
              <a:ahLst/>
              <a:cxnLst/>
              <a:rect l="l" t="t" r="r" b="b"/>
              <a:pathLst>
                <a:path w="6762750" h="247650">
                  <a:moveTo>
                    <a:pt x="67462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746225" y="0"/>
                  </a:lnTo>
                  <a:lnTo>
                    <a:pt x="6762749" y="16523"/>
                  </a:lnTo>
                  <a:lnTo>
                    <a:pt x="6762749" y="231126"/>
                  </a:lnTo>
                  <a:lnTo>
                    <a:pt x="6748654" y="247166"/>
                  </a:lnTo>
                  <a:lnTo>
                    <a:pt x="674622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190749" y="1552574"/>
              <a:ext cx="5753100" cy="247650"/>
            </a:xfrm>
            <a:custGeom>
              <a:avLst/>
              <a:gdLst/>
              <a:ahLst/>
              <a:cxnLst/>
              <a:rect l="l" t="t" r="r" b="b"/>
              <a:pathLst>
                <a:path w="5753100" h="247650">
                  <a:moveTo>
                    <a:pt x="573657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5736575" y="0"/>
                  </a:lnTo>
                  <a:lnTo>
                    <a:pt x="5753099" y="16523"/>
                  </a:lnTo>
                  <a:lnTo>
                    <a:pt x="5753099" y="231126"/>
                  </a:lnTo>
                  <a:lnTo>
                    <a:pt x="5739005" y="247166"/>
                  </a:lnTo>
                  <a:lnTo>
                    <a:pt x="5736575" y="24764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7712372" y="1587500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FFFFFF"/>
                </a:solidFill>
                <a:latin typeface="Arial"/>
                <a:cs typeface="Arial"/>
              </a:rPr>
              <a:t>28</a:t>
            </a:r>
            <a:endParaRPr sz="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6849" y="1873250"/>
            <a:ext cx="139065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Training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Gap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2D3748"/>
                </a:solidFill>
                <a:latin typeface="Arial"/>
                <a:cs typeface="Arial"/>
              </a:rPr>
              <a:t>&amp;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Institutional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190749" y="1914524"/>
            <a:ext cx="6762750" cy="247650"/>
            <a:chOff x="2190749" y="1914524"/>
            <a:chExt cx="6762750" cy="247650"/>
          </a:xfrm>
        </p:grpSpPr>
        <p:sp>
          <p:nvSpPr>
            <p:cNvPr id="20" name="object 20"/>
            <p:cNvSpPr/>
            <p:nvPr/>
          </p:nvSpPr>
          <p:spPr>
            <a:xfrm>
              <a:off x="2190749" y="1914524"/>
              <a:ext cx="6762750" cy="247650"/>
            </a:xfrm>
            <a:custGeom>
              <a:avLst/>
              <a:gdLst/>
              <a:ahLst/>
              <a:cxnLst/>
              <a:rect l="l" t="t" r="r" b="b"/>
              <a:pathLst>
                <a:path w="6762750" h="247650">
                  <a:moveTo>
                    <a:pt x="67462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6746225" y="0"/>
                  </a:lnTo>
                  <a:lnTo>
                    <a:pt x="6762749" y="16523"/>
                  </a:lnTo>
                  <a:lnTo>
                    <a:pt x="6762749" y="231126"/>
                  </a:lnTo>
                  <a:lnTo>
                    <a:pt x="6748654" y="247166"/>
                  </a:lnTo>
                  <a:lnTo>
                    <a:pt x="6746225" y="2476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190749" y="1914524"/>
              <a:ext cx="5543550" cy="247650"/>
            </a:xfrm>
            <a:custGeom>
              <a:avLst/>
              <a:gdLst/>
              <a:ahLst/>
              <a:cxnLst/>
              <a:rect l="l" t="t" r="r" b="b"/>
              <a:pathLst>
                <a:path w="5543550" h="247650">
                  <a:moveTo>
                    <a:pt x="5527025" y="247649"/>
                  </a:moveTo>
                  <a:lnTo>
                    <a:pt x="16523" y="247649"/>
                  </a:lnTo>
                  <a:lnTo>
                    <a:pt x="14093" y="247166"/>
                  </a:lnTo>
                  <a:lnTo>
                    <a:pt x="0" y="231126"/>
                  </a:lnTo>
                  <a:lnTo>
                    <a:pt x="0" y="2285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5527025" y="0"/>
                  </a:lnTo>
                  <a:lnTo>
                    <a:pt x="5543549" y="16523"/>
                  </a:lnTo>
                  <a:lnTo>
                    <a:pt x="5543549" y="231126"/>
                  </a:lnTo>
                  <a:lnTo>
                    <a:pt x="5529455" y="247166"/>
                  </a:lnTo>
                  <a:lnTo>
                    <a:pt x="5527025" y="2476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7509371" y="1949450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27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209674" y="885824"/>
            <a:ext cx="10810875" cy="4076700"/>
            <a:chOff x="1209674" y="885824"/>
            <a:chExt cx="10810875" cy="407670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9674" y="2295524"/>
              <a:ext cx="5429249" cy="266699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134473" y="885824"/>
              <a:ext cx="2886075" cy="1190625"/>
            </a:xfrm>
            <a:custGeom>
              <a:avLst/>
              <a:gdLst/>
              <a:ahLst/>
              <a:cxnLst/>
              <a:rect l="l" t="t" r="r" b="b"/>
              <a:pathLst>
                <a:path w="2886075" h="1190625">
                  <a:moveTo>
                    <a:pt x="2853026" y="1190624"/>
                  </a:moveTo>
                  <a:lnTo>
                    <a:pt x="8262" y="1190624"/>
                  </a:lnTo>
                  <a:lnTo>
                    <a:pt x="7047" y="1189658"/>
                  </a:lnTo>
                  <a:lnTo>
                    <a:pt x="0" y="1157577"/>
                  </a:lnTo>
                  <a:lnTo>
                    <a:pt x="0" y="11525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57577"/>
                  </a:lnTo>
                  <a:lnTo>
                    <a:pt x="2857885" y="1189658"/>
                  </a:lnTo>
                  <a:lnTo>
                    <a:pt x="2853026" y="1190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9105899" y="885824"/>
              <a:ext cx="57150" cy="1190625"/>
            </a:xfrm>
            <a:custGeom>
              <a:avLst/>
              <a:gdLst/>
              <a:ahLst/>
              <a:cxnLst/>
              <a:rect l="l" t="t" r="r" b="b"/>
              <a:pathLst>
                <a:path w="57150" h="1190625">
                  <a:moveTo>
                    <a:pt x="57149" y="1190624"/>
                  </a:moveTo>
                  <a:lnTo>
                    <a:pt x="38099" y="1190624"/>
                  </a:lnTo>
                  <a:lnTo>
                    <a:pt x="30497" y="1189927"/>
                  </a:lnTo>
                  <a:lnTo>
                    <a:pt x="697" y="1160126"/>
                  </a:lnTo>
                  <a:lnTo>
                    <a:pt x="0" y="11525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90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9283700" y="905510"/>
            <a:ext cx="2537460" cy="9988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CORE</a:t>
            </a:r>
            <a:r>
              <a:rPr dirty="0" sz="80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F0A500"/>
                </a:solidFill>
                <a:latin typeface="Arial"/>
                <a:cs typeface="Arial"/>
              </a:rPr>
              <a:t>DYSFUNCTION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9400"/>
              </a:lnSpc>
              <a:spcBef>
                <a:spcPts val="280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33</a:t>
            </a:r>
            <a:r>
              <a:rPr dirty="0" sz="950" spc="8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r>
              <a:rPr dirty="0" sz="950" spc="8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describe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fragmented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commercial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model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where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 sales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sales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operate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separate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silos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destroying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the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bundled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revenue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narrative.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9105899" y="2152649"/>
            <a:ext cx="2914650" cy="1143000"/>
            <a:chOff x="9105899" y="2152649"/>
            <a:chExt cx="2914650" cy="1143000"/>
          </a:xfrm>
        </p:grpSpPr>
        <p:sp>
          <p:nvSpPr>
            <p:cNvPr id="29" name="object 29"/>
            <p:cNvSpPr/>
            <p:nvPr/>
          </p:nvSpPr>
          <p:spPr>
            <a:xfrm>
              <a:off x="9134473" y="2152649"/>
              <a:ext cx="2886075" cy="1143000"/>
            </a:xfrm>
            <a:custGeom>
              <a:avLst/>
              <a:gdLst/>
              <a:ahLst/>
              <a:cxnLst/>
              <a:rect l="l" t="t" r="r" b="b"/>
              <a:pathLst>
                <a:path w="2886075" h="1143000">
                  <a:moveTo>
                    <a:pt x="2853026" y="1142999"/>
                  </a:moveTo>
                  <a:lnTo>
                    <a:pt x="8262" y="1142999"/>
                  </a:lnTo>
                  <a:lnTo>
                    <a:pt x="7047" y="1142032"/>
                  </a:lnTo>
                  <a:lnTo>
                    <a:pt x="0" y="1109952"/>
                  </a:lnTo>
                  <a:lnTo>
                    <a:pt x="0" y="11048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09952"/>
                  </a:lnTo>
                  <a:lnTo>
                    <a:pt x="2857885" y="1142032"/>
                  </a:lnTo>
                  <a:lnTo>
                    <a:pt x="2853026" y="11429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9105899" y="2152649"/>
              <a:ext cx="57150" cy="1143000"/>
            </a:xfrm>
            <a:custGeom>
              <a:avLst/>
              <a:gdLst/>
              <a:ahLst/>
              <a:cxnLst/>
              <a:rect l="l" t="t" r="r" b="b"/>
              <a:pathLst>
                <a:path w="57150" h="1143000">
                  <a:moveTo>
                    <a:pt x="57149" y="1142999"/>
                  </a:moveTo>
                  <a:lnTo>
                    <a:pt x="38099" y="1142999"/>
                  </a:lnTo>
                  <a:lnTo>
                    <a:pt x="30497" y="1142302"/>
                  </a:lnTo>
                  <a:lnTo>
                    <a:pt x="697" y="1112501"/>
                  </a:lnTo>
                  <a:lnTo>
                    <a:pt x="0" y="11048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429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9283700" y="2172335"/>
            <a:ext cx="2545080" cy="9988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5" b="1">
                <a:solidFill>
                  <a:srgbClr val="BF382A"/>
                </a:solidFill>
                <a:latin typeface="Arial"/>
                <a:cs typeface="Arial"/>
              </a:rPr>
              <a:t>PROCESS</a:t>
            </a:r>
            <a:r>
              <a:rPr dirty="0" sz="800" spc="114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BF382A"/>
                </a:solidFill>
                <a:latin typeface="Arial"/>
                <a:cs typeface="Arial"/>
              </a:rPr>
              <a:t>BLOCKER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9400"/>
              </a:lnSpc>
              <a:spcBef>
                <a:spcPts val="28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Bundled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pricing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approval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pending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(28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entries)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is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management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process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failure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—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not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field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failure.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Reps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cannot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submit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competitive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proposals</a:t>
            </a:r>
            <a:r>
              <a:rPr dirty="0" sz="950" spc="9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without</a:t>
            </a:r>
            <a:r>
              <a:rPr dirty="0" sz="950" spc="9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CBD5DF"/>
                </a:solidFill>
                <a:latin typeface="Arial"/>
                <a:cs typeface="Arial"/>
              </a:rPr>
              <a:t>it.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105899" y="3371849"/>
            <a:ext cx="2914650" cy="962025"/>
            <a:chOff x="9105899" y="3371849"/>
            <a:chExt cx="2914650" cy="962025"/>
          </a:xfrm>
        </p:grpSpPr>
        <p:sp>
          <p:nvSpPr>
            <p:cNvPr id="33" name="object 33"/>
            <p:cNvSpPr/>
            <p:nvPr/>
          </p:nvSpPr>
          <p:spPr>
            <a:xfrm>
              <a:off x="9134473" y="3371849"/>
              <a:ext cx="2886075" cy="962025"/>
            </a:xfrm>
            <a:custGeom>
              <a:avLst/>
              <a:gdLst/>
              <a:ahLst/>
              <a:cxnLst/>
              <a:rect l="l" t="t" r="r" b="b"/>
              <a:pathLst>
                <a:path w="2886075" h="962025">
                  <a:moveTo>
                    <a:pt x="2853026" y="962024"/>
                  </a:moveTo>
                  <a:lnTo>
                    <a:pt x="8262" y="962024"/>
                  </a:lnTo>
                  <a:lnTo>
                    <a:pt x="7047" y="961057"/>
                  </a:lnTo>
                  <a:lnTo>
                    <a:pt x="0" y="928977"/>
                  </a:lnTo>
                  <a:lnTo>
                    <a:pt x="0" y="9239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928977"/>
                  </a:lnTo>
                  <a:lnTo>
                    <a:pt x="2857885" y="961057"/>
                  </a:lnTo>
                  <a:lnTo>
                    <a:pt x="2853026" y="962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9105899" y="3371849"/>
              <a:ext cx="57150" cy="962025"/>
            </a:xfrm>
            <a:custGeom>
              <a:avLst/>
              <a:gdLst/>
              <a:ahLst/>
              <a:cxnLst/>
              <a:rect l="l" t="t" r="r" b="b"/>
              <a:pathLst>
                <a:path w="57150" h="962025">
                  <a:moveTo>
                    <a:pt x="57149" y="962024"/>
                  </a:moveTo>
                  <a:lnTo>
                    <a:pt x="38099" y="962024"/>
                  </a:lnTo>
                  <a:lnTo>
                    <a:pt x="30497" y="961327"/>
                  </a:lnTo>
                  <a:lnTo>
                    <a:pt x="697" y="931526"/>
                  </a:lnTo>
                  <a:lnTo>
                    <a:pt x="0" y="9239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62024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9283700" y="3391535"/>
            <a:ext cx="2534920" cy="8083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b="1">
                <a:solidFill>
                  <a:srgbClr val="1A794A"/>
                </a:solidFill>
                <a:latin typeface="Arial"/>
                <a:cs typeface="Arial"/>
              </a:rPr>
              <a:t>FIX</a:t>
            </a:r>
            <a:r>
              <a:rPr dirty="0" sz="800" spc="204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1A794A"/>
                </a:solidFill>
                <a:latin typeface="Arial"/>
                <a:cs typeface="Arial"/>
              </a:rPr>
              <a:t>IS</a:t>
            </a:r>
            <a:r>
              <a:rPr dirty="0" sz="800" spc="204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1A794A"/>
                </a:solidFill>
                <a:latin typeface="Arial"/>
                <a:cs typeface="Arial"/>
              </a:rPr>
              <a:t>SIMPLE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29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Unifying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sales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model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approving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bundled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pricing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resolves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61</a:t>
            </a:r>
            <a:r>
              <a:rPr dirty="0" sz="950" spc="7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of</a:t>
            </a:r>
            <a:r>
              <a:rPr dirty="0" sz="950" spc="7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88</a:t>
            </a:r>
            <a:r>
              <a:rPr dirty="0" sz="950" spc="8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internal-</a:t>
            </a:r>
            <a:r>
              <a:rPr dirty="0" sz="950" spc="-10" b="1">
                <a:solidFill>
                  <a:srgbClr val="2D3748"/>
                </a:solidFill>
                <a:latin typeface="Arial"/>
                <a:cs typeface="Arial"/>
              </a:rPr>
              <a:t>issue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r>
              <a:rPr dirty="0" sz="950" spc="8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one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organisational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decision.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37" name="object 37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Strategic</a:t>
            </a:r>
            <a:r>
              <a:rPr dirty="0" spc="-30"/>
              <a:t> </a:t>
            </a:r>
            <a:r>
              <a:rPr dirty="0"/>
              <a:t>Priorities</a:t>
            </a:r>
            <a:r>
              <a:rPr dirty="0" spc="-30"/>
              <a:t> </a:t>
            </a:r>
            <a:r>
              <a:rPr dirty="0"/>
              <a:t>—</a:t>
            </a:r>
            <a:r>
              <a:rPr dirty="0" spc="-25"/>
              <a:t> </a:t>
            </a:r>
            <a:r>
              <a:rPr dirty="0"/>
              <a:t>What</a:t>
            </a:r>
            <a:r>
              <a:rPr dirty="0" spc="-30"/>
              <a:t> </a:t>
            </a:r>
            <a:r>
              <a:rPr dirty="0"/>
              <a:t>66</a:t>
            </a:r>
            <a:r>
              <a:rPr dirty="0" spc="-30"/>
              <a:t> </a:t>
            </a:r>
            <a:r>
              <a:rPr dirty="0"/>
              <a:t>Field</a:t>
            </a:r>
            <a:r>
              <a:rPr dirty="0" spc="-25"/>
              <a:t> </a:t>
            </a:r>
            <a:r>
              <a:rPr dirty="0"/>
              <a:t>Reps</a:t>
            </a:r>
            <a:r>
              <a:rPr dirty="0" spc="-100"/>
              <a:t> </a:t>
            </a:r>
            <a:r>
              <a:rPr dirty="0"/>
              <a:t>Agreed</a:t>
            </a:r>
            <a:r>
              <a:rPr dirty="0" spc="-30"/>
              <a:t> </a:t>
            </a:r>
            <a:r>
              <a:rPr dirty="0" spc="-25"/>
              <a:t>On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7</a:t>
            </a:r>
            <a:r>
              <a:rPr dirty="0" sz="950" spc="5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priorities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ranked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by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vote</a:t>
            </a:r>
            <a:r>
              <a:rPr dirty="0" sz="950" spc="5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Unified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Revenue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Engine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leads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with</a:t>
            </a:r>
            <a:r>
              <a:rPr dirty="0" sz="950" spc="5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30</a:t>
            </a:r>
            <a:r>
              <a:rPr dirty="0" sz="950" spc="5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 b="0">
                <a:solidFill>
                  <a:srgbClr val="CBD5DF"/>
                </a:solidFill>
                <a:latin typeface="Arial"/>
                <a:cs typeface="Arial"/>
              </a:rPr>
              <a:t>votes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3822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54075"/>
            <a:ext cx="441325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STRATEGIC</a:t>
            </a:r>
            <a:r>
              <a:rPr dirty="0" sz="80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PRIORITIES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CONSENSUS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VOTE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BY</a:t>
            </a:r>
            <a:r>
              <a:rPr dirty="0" sz="800" spc="1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FIELD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FORCE</a:t>
            </a:r>
            <a:r>
              <a:rPr dirty="0" sz="80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(66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ENTRIES)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9550" y="885824"/>
            <a:ext cx="11811000" cy="4314825"/>
            <a:chOff x="209550" y="885824"/>
            <a:chExt cx="11811000" cy="43148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550" y="1352549"/>
              <a:ext cx="7810499" cy="38480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134473" y="885824"/>
              <a:ext cx="2886075" cy="1190625"/>
            </a:xfrm>
            <a:custGeom>
              <a:avLst/>
              <a:gdLst/>
              <a:ahLst/>
              <a:cxnLst/>
              <a:rect l="l" t="t" r="r" b="b"/>
              <a:pathLst>
                <a:path w="2886075" h="1190625">
                  <a:moveTo>
                    <a:pt x="2853026" y="1190624"/>
                  </a:moveTo>
                  <a:lnTo>
                    <a:pt x="8262" y="1190624"/>
                  </a:lnTo>
                  <a:lnTo>
                    <a:pt x="7047" y="1189658"/>
                  </a:lnTo>
                  <a:lnTo>
                    <a:pt x="0" y="1157577"/>
                  </a:lnTo>
                  <a:lnTo>
                    <a:pt x="0" y="11525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57577"/>
                  </a:lnTo>
                  <a:lnTo>
                    <a:pt x="2857885" y="1189658"/>
                  </a:lnTo>
                  <a:lnTo>
                    <a:pt x="2853026" y="1190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105899" y="885824"/>
              <a:ext cx="57150" cy="1190625"/>
            </a:xfrm>
            <a:custGeom>
              <a:avLst/>
              <a:gdLst/>
              <a:ahLst/>
              <a:cxnLst/>
              <a:rect l="l" t="t" r="r" b="b"/>
              <a:pathLst>
                <a:path w="57150" h="1190625">
                  <a:moveTo>
                    <a:pt x="57149" y="1190624"/>
                  </a:moveTo>
                  <a:lnTo>
                    <a:pt x="38099" y="1190624"/>
                  </a:lnTo>
                  <a:lnTo>
                    <a:pt x="30497" y="1189927"/>
                  </a:lnTo>
                  <a:lnTo>
                    <a:pt x="697" y="1160126"/>
                  </a:lnTo>
                  <a:lnTo>
                    <a:pt x="0" y="11525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90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9283700" y="905510"/>
            <a:ext cx="2565400" cy="9988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5" b="1">
                <a:solidFill>
                  <a:srgbClr val="F0A500"/>
                </a:solidFill>
                <a:latin typeface="Arial"/>
                <a:cs typeface="Arial"/>
              </a:rPr>
              <a:t>CONSENSUS</a:t>
            </a:r>
            <a:r>
              <a:rPr dirty="0" sz="800" spc="1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FINDING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Unified</a:t>
            </a:r>
            <a:r>
              <a:rPr dirty="0" sz="950" spc="7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Revenue</a:t>
            </a:r>
            <a:r>
              <a:rPr dirty="0" sz="950" spc="8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Engine</a:t>
            </a:r>
            <a:r>
              <a:rPr dirty="0" sz="950" spc="8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leads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30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votes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3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field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aligned: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must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be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sold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together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as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one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commercial</a:t>
            </a:r>
            <a:r>
              <a:rPr dirty="0" sz="950" spc="50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proposition.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105899" y="2152649"/>
            <a:ext cx="2914650" cy="2228850"/>
            <a:chOff x="9105899" y="2152649"/>
            <a:chExt cx="2914650" cy="2228850"/>
          </a:xfrm>
        </p:grpSpPr>
        <p:sp>
          <p:nvSpPr>
            <p:cNvPr id="14" name="object 14"/>
            <p:cNvSpPr/>
            <p:nvPr/>
          </p:nvSpPr>
          <p:spPr>
            <a:xfrm>
              <a:off x="9134473" y="2152649"/>
              <a:ext cx="2886075" cy="1009650"/>
            </a:xfrm>
            <a:custGeom>
              <a:avLst/>
              <a:gdLst/>
              <a:ahLst/>
              <a:cxnLst/>
              <a:rect l="l" t="t" r="r" b="b"/>
              <a:pathLst>
                <a:path w="2886075" h="1009650">
                  <a:moveTo>
                    <a:pt x="2853026" y="1009649"/>
                  </a:moveTo>
                  <a:lnTo>
                    <a:pt x="8262" y="1009649"/>
                  </a:lnTo>
                  <a:lnTo>
                    <a:pt x="7047" y="1008682"/>
                  </a:lnTo>
                  <a:lnTo>
                    <a:pt x="0" y="976602"/>
                  </a:lnTo>
                  <a:lnTo>
                    <a:pt x="0" y="97154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976602"/>
                  </a:lnTo>
                  <a:lnTo>
                    <a:pt x="2857885" y="1008682"/>
                  </a:lnTo>
                  <a:lnTo>
                    <a:pt x="2853026" y="10096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105899" y="2152649"/>
              <a:ext cx="57150" cy="1009650"/>
            </a:xfrm>
            <a:custGeom>
              <a:avLst/>
              <a:gdLst/>
              <a:ahLst/>
              <a:cxnLst/>
              <a:rect l="l" t="t" r="r" b="b"/>
              <a:pathLst>
                <a:path w="57150" h="1009650">
                  <a:moveTo>
                    <a:pt x="57149" y="1009649"/>
                  </a:moveTo>
                  <a:lnTo>
                    <a:pt x="38099" y="1009649"/>
                  </a:lnTo>
                  <a:lnTo>
                    <a:pt x="30497" y="1008952"/>
                  </a:lnTo>
                  <a:lnTo>
                    <a:pt x="697" y="979151"/>
                  </a:lnTo>
                  <a:lnTo>
                    <a:pt x="0" y="97154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0096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134473" y="3238499"/>
              <a:ext cx="2886075" cy="1143000"/>
            </a:xfrm>
            <a:custGeom>
              <a:avLst/>
              <a:gdLst/>
              <a:ahLst/>
              <a:cxnLst/>
              <a:rect l="l" t="t" r="r" b="b"/>
              <a:pathLst>
                <a:path w="2886075" h="1143000">
                  <a:moveTo>
                    <a:pt x="2853026" y="1142999"/>
                  </a:moveTo>
                  <a:lnTo>
                    <a:pt x="8262" y="1142999"/>
                  </a:lnTo>
                  <a:lnTo>
                    <a:pt x="7047" y="1142032"/>
                  </a:lnTo>
                  <a:lnTo>
                    <a:pt x="0" y="1109952"/>
                  </a:lnTo>
                  <a:lnTo>
                    <a:pt x="0" y="11048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09952"/>
                  </a:lnTo>
                  <a:lnTo>
                    <a:pt x="2857885" y="1142032"/>
                  </a:lnTo>
                  <a:lnTo>
                    <a:pt x="2853026" y="114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105899" y="3238499"/>
              <a:ext cx="57150" cy="1143000"/>
            </a:xfrm>
            <a:custGeom>
              <a:avLst/>
              <a:gdLst/>
              <a:ahLst/>
              <a:cxnLst/>
              <a:rect l="l" t="t" r="r" b="b"/>
              <a:pathLst>
                <a:path w="57150" h="1143000">
                  <a:moveTo>
                    <a:pt x="57149" y="1142999"/>
                  </a:moveTo>
                  <a:lnTo>
                    <a:pt x="38099" y="1142999"/>
                  </a:lnTo>
                  <a:lnTo>
                    <a:pt x="30497" y="1142302"/>
                  </a:lnTo>
                  <a:lnTo>
                    <a:pt x="697" y="1112501"/>
                  </a:lnTo>
                  <a:lnTo>
                    <a:pt x="0" y="11048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429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9283700" y="2172335"/>
            <a:ext cx="2581275" cy="207518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TIED</a:t>
            </a:r>
            <a:r>
              <a:rPr dirty="0" sz="800" spc="2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F0A500"/>
                </a:solidFill>
                <a:latin typeface="Arial"/>
                <a:cs typeface="Arial"/>
              </a:rPr>
              <a:t>SECOND</a:t>
            </a:r>
            <a:r>
              <a:rPr dirty="0" sz="800" spc="2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PRIORITY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Bundled</a:t>
            </a:r>
            <a:r>
              <a:rPr dirty="0" sz="950" spc="6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Pricing</a:t>
            </a:r>
            <a:r>
              <a:rPr dirty="0" sz="950" spc="7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(29)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KOL</a:t>
            </a:r>
            <a:r>
              <a:rPr dirty="0" sz="950" spc="4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2D3748"/>
                </a:solidFill>
                <a:latin typeface="Arial"/>
                <a:cs typeface="Arial"/>
              </a:rPr>
              <a:t>Ecosystem</a:t>
            </a:r>
            <a:endParaRPr sz="950">
              <a:latin typeface="Arial"/>
              <a:cs typeface="Arial"/>
            </a:endParaRPr>
          </a:p>
          <a:p>
            <a:pPr marL="12700" marR="199390">
              <a:lnSpc>
                <a:spcPct val="125000"/>
              </a:lnSpc>
              <a:spcBef>
                <a:spcPts val="7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(29)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are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equally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urgent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both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can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be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unblocked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by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management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within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2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weeks.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2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50" b="1">
                <a:solidFill>
                  <a:srgbClr val="1A794A"/>
                </a:solidFill>
                <a:latin typeface="Arial"/>
                <a:cs typeface="Arial"/>
              </a:rPr>
              <a:t>FIELD</a:t>
            </a:r>
            <a:r>
              <a:rPr dirty="0" sz="800" spc="114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1A794A"/>
                </a:solidFill>
                <a:latin typeface="Arial"/>
                <a:cs typeface="Arial"/>
              </a:rPr>
              <a:t>READINESS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7200"/>
              </a:lnSpc>
              <a:spcBef>
                <a:spcPts val="30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High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consensus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across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all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7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priorities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signals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strategic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clarity.</a:t>
            </a:r>
            <a:r>
              <a:rPr dirty="0" sz="950" spc="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This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mature,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aligned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sales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force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waiting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for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management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to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remove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execution</a:t>
            </a:r>
            <a:r>
              <a:rPr dirty="0" sz="950" spc="1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blockers.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20" name="object 20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ROSA</a:t>
            </a:r>
            <a:r>
              <a:rPr dirty="0" spc="-114"/>
              <a:t> </a:t>
            </a:r>
            <a:r>
              <a:rPr dirty="0"/>
              <a:t>Revenue</a:t>
            </a:r>
            <a:r>
              <a:rPr dirty="0" spc="-40"/>
              <a:t> </a:t>
            </a:r>
            <a:r>
              <a:rPr dirty="0"/>
              <a:t>Levers</a:t>
            </a:r>
            <a:r>
              <a:rPr dirty="0" spc="-45"/>
              <a:t> </a:t>
            </a:r>
            <a:r>
              <a:rPr dirty="0"/>
              <a:t>—</a:t>
            </a:r>
            <a:r>
              <a:rPr dirty="0" spc="-40"/>
              <a:t> </a:t>
            </a:r>
            <a:r>
              <a:rPr dirty="0"/>
              <a:t>Four</a:t>
            </a:r>
            <a:r>
              <a:rPr dirty="0" spc="-45"/>
              <a:t> </a:t>
            </a:r>
            <a:r>
              <a:rPr dirty="0"/>
              <a:t>Pathways</a:t>
            </a:r>
            <a:r>
              <a:rPr dirty="0" spc="-40"/>
              <a:t> </a:t>
            </a:r>
            <a:r>
              <a:rPr dirty="0"/>
              <a:t>to</a:t>
            </a:r>
            <a:r>
              <a:rPr dirty="0" spc="-45"/>
              <a:t> </a:t>
            </a:r>
            <a:r>
              <a:rPr dirty="0" spc="-10"/>
              <a:t>Growth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4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activation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vectors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identified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New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placement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dominates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at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47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 b="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3822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54075"/>
            <a:ext cx="378079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800" spc="10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800" spc="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LEVERS</a:t>
            </a:r>
            <a:r>
              <a:rPr dirty="0" sz="800" spc="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0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ACTIVATION</a:t>
            </a:r>
            <a:r>
              <a:rPr dirty="0" sz="800" spc="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PRIORITIES</a:t>
            </a:r>
            <a:r>
              <a:rPr dirty="0" sz="800" spc="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(66</a:t>
            </a:r>
            <a:r>
              <a:rPr dirty="0" sz="800" spc="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ENTRIES)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9550" y="885824"/>
            <a:ext cx="11811000" cy="4219575"/>
            <a:chOff x="209550" y="885824"/>
            <a:chExt cx="11811000" cy="421957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550" y="1257299"/>
              <a:ext cx="7810499" cy="38480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134473" y="885824"/>
              <a:ext cx="2886075" cy="1190625"/>
            </a:xfrm>
            <a:custGeom>
              <a:avLst/>
              <a:gdLst/>
              <a:ahLst/>
              <a:cxnLst/>
              <a:rect l="l" t="t" r="r" b="b"/>
              <a:pathLst>
                <a:path w="2886075" h="1190625">
                  <a:moveTo>
                    <a:pt x="2853026" y="1190624"/>
                  </a:moveTo>
                  <a:lnTo>
                    <a:pt x="8262" y="1190624"/>
                  </a:lnTo>
                  <a:lnTo>
                    <a:pt x="7047" y="1189658"/>
                  </a:lnTo>
                  <a:lnTo>
                    <a:pt x="0" y="1157577"/>
                  </a:lnTo>
                  <a:lnTo>
                    <a:pt x="0" y="11525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57577"/>
                  </a:lnTo>
                  <a:lnTo>
                    <a:pt x="2857885" y="1189658"/>
                  </a:lnTo>
                  <a:lnTo>
                    <a:pt x="2853026" y="1190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105899" y="885824"/>
              <a:ext cx="57150" cy="1190625"/>
            </a:xfrm>
            <a:custGeom>
              <a:avLst/>
              <a:gdLst/>
              <a:ahLst/>
              <a:cxnLst/>
              <a:rect l="l" t="t" r="r" b="b"/>
              <a:pathLst>
                <a:path w="57150" h="1190625">
                  <a:moveTo>
                    <a:pt x="57149" y="1190624"/>
                  </a:moveTo>
                  <a:lnTo>
                    <a:pt x="38099" y="1190624"/>
                  </a:lnTo>
                  <a:lnTo>
                    <a:pt x="30497" y="1189927"/>
                  </a:lnTo>
                  <a:lnTo>
                    <a:pt x="697" y="1160126"/>
                  </a:lnTo>
                  <a:lnTo>
                    <a:pt x="0" y="11525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90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9283700" y="905510"/>
            <a:ext cx="2558415" cy="9988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5" b="1">
                <a:solidFill>
                  <a:srgbClr val="F0A500"/>
                </a:solidFill>
                <a:latin typeface="Arial"/>
                <a:cs typeface="Arial"/>
              </a:rPr>
              <a:t>DOMINANT</a:t>
            </a:r>
            <a:r>
              <a:rPr dirty="0" sz="800" spc="1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SIGNAL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New</a:t>
            </a:r>
            <a:r>
              <a:rPr dirty="0" sz="950" spc="5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2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Placement</a:t>
            </a:r>
            <a:r>
              <a:rPr dirty="0" sz="950" spc="6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leads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47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3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field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believes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new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placements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are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achievable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right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now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right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commercial support.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105899" y="2152649"/>
            <a:ext cx="2914650" cy="3105150"/>
            <a:chOff x="9105899" y="2152649"/>
            <a:chExt cx="2914650" cy="3105150"/>
          </a:xfrm>
        </p:grpSpPr>
        <p:sp>
          <p:nvSpPr>
            <p:cNvPr id="14" name="object 14"/>
            <p:cNvSpPr/>
            <p:nvPr/>
          </p:nvSpPr>
          <p:spPr>
            <a:xfrm>
              <a:off x="9134473" y="2152649"/>
              <a:ext cx="2886075" cy="809625"/>
            </a:xfrm>
            <a:custGeom>
              <a:avLst/>
              <a:gdLst/>
              <a:ahLst/>
              <a:cxnLst/>
              <a:rect l="l" t="t" r="r" b="b"/>
              <a:pathLst>
                <a:path w="2886075" h="809625">
                  <a:moveTo>
                    <a:pt x="2853026" y="809624"/>
                  </a:moveTo>
                  <a:lnTo>
                    <a:pt x="8262" y="809624"/>
                  </a:lnTo>
                  <a:lnTo>
                    <a:pt x="7047" y="808657"/>
                  </a:lnTo>
                  <a:lnTo>
                    <a:pt x="0" y="776577"/>
                  </a:lnTo>
                  <a:lnTo>
                    <a:pt x="0" y="7715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776577"/>
                  </a:lnTo>
                  <a:lnTo>
                    <a:pt x="2857885" y="808657"/>
                  </a:lnTo>
                  <a:lnTo>
                    <a:pt x="2853026" y="809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105899" y="2152649"/>
              <a:ext cx="57150" cy="809625"/>
            </a:xfrm>
            <a:custGeom>
              <a:avLst/>
              <a:gdLst/>
              <a:ahLst/>
              <a:cxnLst/>
              <a:rect l="l" t="t" r="r" b="b"/>
              <a:pathLst>
                <a:path w="57150" h="809625">
                  <a:moveTo>
                    <a:pt x="57149" y="809624"/>
                  </a:moveTo>
                  <a:lnTo>
                    <a:pt x="38099" y="809624"/>
                  </a:lnTo>
                  <a:lnTo>
                    <a:pt x="30497" y="808927"/>
                  </a:lnTo>
                  <a:lnTo>
                    <a:pt x="697" y="779126"/>
                  </a:lnTo>
                  <a:lnTo>
                    <a:pt x="0" y="7715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809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134473" y="3038474"/>
              <a:ext cx="2886075" cy="1190625"/>
            </a:xfrm>
            <a:custGeom>
              <a:avLst/>
              <a:gdLst/>
              <a:ahLst/>
              <a:cxnLst/>
              <a:rect l="l" t="t" r="r" b="b"/>
              <a:pathLst>
                <a:path w="2886075" h="1190625">
                  <a:moveTo>
                    <a:pt x="2853026" y="1190624"/>
                  </a:moveTo>
                  <a:lnTo>
                    <a:pt x="8262" y="1190624"/>
                  </a:lnTo>
                  <a:lnTo>
                    <a:pt x="7047" y="1189657"/>
                  </a:lnTo>
                  <a:lnTo>
                    <a:pt x="0" y="1157576"/>
                  </a:lnTo>
                  <a:lnTo>
                    <a:pt x="0" y="11525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57576"/>
                  </a:lnTo>
                  <a:lnTo>
                    <a:pt x="2857885" y="1189657"/>
                  </a:lnTo>
                  <a:lnTo>
                    <a:pt x="2853026" y="1190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105899" y="3038474"/>
              <a:ext cx="57150" cy="1190625"/>
            </a:xfrm>
            <a:custGeom>
              <a:avLst/>
              <a:gdLst/>
              <a:ahLst/>
              <a:cxnLst/>
              <a:rect l="l" t="t" r="r" b="b"/>
              <a:pathLst>
                <a:path w="57150" h="1190625">
                  <a:moveTo>
                    <a:pt x="57149" y="1190624"/>
                  </a:moveTo>
                  <a:lnTo>
                    <a:pt x="38099" y="1190624"/>
                  </a:lnTo>
                  <a:lnTo>
                    <a:pt x="30497" y="1189927"/>
                  </a:lnTo>
                  <a:lnTo>
                    <a:pt x="697" y="1160126"/>
                  </a:lnTo>
                  <a:lnTo>
                    <a:pt x="0" y="11525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90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134473" y="4305299"/>
              <a:ext cx="2886075" cy="952500"/>
            </a:xfrm>
            <a:custGeom>
              <a:avLst/>
              <a:gdLst/>
              <a:ahLst/>
              <a:cxnLst/>
              <a:rect l="l" t="t" r="r" b="b"/>
              <a:pathLst>
                <a:path w="2886075" h="952500">
                  <a:moveTo>
                    <a:pt x="2853026" y="952499"/>
                  </a:moveTo>
                  <a:lnTo>
                    <a:pt x="8262" y="952499"/>
                  </a:lnTo>
                  <a:lnTo>
                    <a:pt x="7047" y="951532"/>
                  </a:lnTo>
                  <a:lnTo>
                    <a:pt x="0" y="919451"/>
                  </a:lnTo>
                  <a:lnTo>
                    <a:pt x="0" y="9143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6"/>
                  </a:lnTo>
                  <a:lnTo>
                    <a:pt x="2886074" y="33047"/>
                  </a:lnTo>
                  <a:lnTo>
                    <a:pt x="2886074" y="919451"/>
                  </a:lnTo>
                  <a:lnTo>
                    <a:pt x="2857885" y="951532"/>
                  </a:lnTo>
                  <a:lnTo>
                    <a:pt x="2853026" y="9524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105899" y="4305299"/>
              <a:ext cx="57150" cy="952500"/>
            </a:xfrm>
            <a:custGeom>
              <a:avLst/>
              <a:gdLst/>
              <a:ahLst/>
              <a:cxnLst/>
              <a:rect l="l" t="t" r="r" b="b"/>
              <a:pathLst>
                <a:path w="57150" h="952500">
                  <a:moveTo>
                    <a:pt x="57149" y="952499"/>
                  </a:moveTo>
                  <a:lnTo>
                    <a:pt x="38099" y="952499"/>
                  </a:lnTo>
                  <a:lnTo>
                    <a:pt x="30497" y="951802"/>
                  </a:lnTo>
                  <a:lnTo>
                    <a:pt x="697" y="922001"/>
                  </a:lnTo>
                  <a:lnTo>
                    <a:pt x="0" y="9143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524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9283700" y="2094864"/>
            <a:ext cx="2599055" cy="3038475"/>
          </a:xfrm>
          <a:prstGeom prst="rect">
            <a:avLst/>
          </a:prstGeom>
        </p:spPr>
        <p:txBody>
          <a:bodyPr wrap="square" lIns="0" tIns="1530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2500" spc="-10">
                <a:solidFill>
                  <a:srgbClr val="F0A500"/>
                </a:solidFill>
                <a:latin typeface="Arial"/>
                <a:cs typeface="Arial"/>
              </a:rPr>
              <a:t>₹</a:t>
            </a:r>
            <a:r>
              <a:rPr dirty="0" sz="2550" spc="-10" b="1">
                <a:solidFill>
                  <a:srgbClr val="F0A500"/>
                </a:solidFill>
                <a:latin typeface="Arial"/>
                <a:cs typeface="Arial"/>
              </a:rPr>
              <a:t>18L+</a:t>
            </a:r>
            <a:endParaRPr sz="2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900">
                <a:solidFill>
                  <a:srgbClr val="94A2B8"/>
                </a:solidFill>
                <a:latin typeface="Arial"/>
                <a:cs typeface="Arial"/>
              </a:rPr>
              <a:t>Estimated revenue per underutilised robot per </a:t>
            </a:r>
            <a:r>
              <a:rPr dirty="0" sz="900" spc="-20">
                <a:solidFill>
                  <a:srgbClr val="94A2B8"/>
                </a:solidFill>
                <a:latin typeface="Arial"/>
                <a:cs typeface="Arial"/>
              </a:rPr>
              <a:t>year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OPTIMISATION</a:t>
            </a:r>
            <a:r>
              <a:rPr dirty="0" sz="800" spc="1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LEVERS</a:t>
            </a:r>
            <a:endParaRPr sz="800">
              <a:latin typeface="Arial"/>
              <a:cs typeface="Arial"/>
            </a:endParaRPr>
          </a:p>
          <a:p>
            <a:pPr marL="12700" marR="120650">
              <a:lnSpc>
                <a:spcPct val="128299"/>
              </a:lnSpc>
              <a:spcBef>
                <a:spcPts val="29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Utilisation</a:t>
            </a:r>
            <a:r>
              <a:rPr dirty="0" sz="950" spc="10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increase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(17),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10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pull-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through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(15),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 Optimize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(14)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together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represent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46</a:t>
            </a:r>
            <a:r>
              <a:rPr dirty="0" sz="950" spc="8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immediate</a:t>
            </a:r>
            <a:r>
              <a:rPr dirty="0" sz="950" spc="8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r>
              <a:rPr dirty="0" sz="950" spc="8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zero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incremental</a:t>
            </a:r>
            <a:r>
              <a:rPr dirty="0" sz="950" spc="1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placement</a:t>
            </a:r>
            <a:r>
              <a:rPr dirty="0" sz="950" spc="1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needed.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2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50" b="1">
                <a:solidFill>
                  <a:srgbClr val="BF382A"/>
                </a:solidFill>
                <a:latin typeface="Arial"/>
                <a:cs typeface="Arial"/>
              </a:rPr>
              <a:t>ROSA</a:t>
            </a:r>
            <a:r>
              <a:rPr dirty="0" sz="800" spc="8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BF382A"/>
                </a:solidFill>
                <a:latin typeface="Arial"/>
                <a:cs typeface="Arial"/>
              </a:rPr>
              <a:t>OPTIMIZE</a:t>
            </a:r>
            <a:endParaRPr sz="800">
              <a:latin typeface="Arial"/>
              <a:cs typeface="Arial"/>
            </a:endParaRPr>
          </a:p>
          <a:p>
            <a:pPr algn="just" marL="12700" marR="54610">
              <a:lnSpc>
                <a:spcPct val="128299"/>
              </a:lnSpc>
              <a:spcBef>
                <a:spcPts val="295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14</a:t>
            </a:r>
            <a:r>
              <a:rPr dirty="0" sz="950" spc="5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950" spc="5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flag</a:t>
            </a:r>
            <a:r>
              <a:rPr dirty="0" sz="950" spc="5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ROSA</a:t>
            </a:r>
            <a:r>
              <a:rPr dirty="0" sz="950" spc="-1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Optimize</a:t>
            </a:r>
            <a:r>
              <a:rPr dirty="0" sz="950" spc="5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as</a:t>
            </a:r>
            <a:r>
              <a:rPr dirty="0" sz="950" spc="5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</a:t>
            </a:r>
            <a:r>
              <a:rPr dirty="0" sz="950" spc="5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priority.</a:t>
            </a:r>
            <a:r>
              <a:rPr dirty="0" sz="950" spc="-1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CBD5DF"/>
                </a:solidFill>
                <a:latin typeface="Arial"/>
                <a:cs typeface="Arial"/>
              </a:rPr>
              <a:t>At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14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sites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where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it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is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not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launched,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Trebuchet MS"/>
                <a:cs typeface="Trebuchet MS"/>
              </a:rPr>
              <a:t>₹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1.96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Crore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of</a:t>
            </a:r>
            <a:r>
              <a:rPr dirty="0" sz="950" spc="5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annual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revenue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is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at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risk.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22" name="object 22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53899" y="0"/>
            <a:ext cx="38100" cy="6858000"/>
          </a:xfrm>
          <a:custGeom>
            <a:avLst/>
            <a:gdLst/>
            <a:ahLst/>
            <a:cxnLst/>
            <a:rect l="l" t="t" r="r" b="b"/>
            <a:pathLst>
              <a:path w="38100" h="6858000">
                <a:moveTo>
                  <a:pt x="380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38099" y="0"/>
                </a:lnTo>
                <a:lnTo>
                  <a:pt x="38099" y="68579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4" name="object 4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68299" y="29209"/>
            <a:ext cx="6834505" cy="579755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1950" b="1">
                <a:solidFill>
                  <a:srgbClr val="F0A500"/>
                </a:solidFill>
                <a:latin typeface="Arial"/>
                <a:cs typeface="Arial"/>
              </a:rPr>
              <a:t>ROSA</a:t>
            </a:r>
            <a:r>
              <a:rPr dirty="0" sz="1950" spc="-8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950" b="1">
                <a:solidFill>
                  <a:srgbClr val="F0A500"/>
                </a:solidFill>
                <a:latin typeface="Arial"/>
                <a:cs typeface="Arial"/>
              </a:rPr>
              <a:t>Utilisation</a:t>
            </a:r>
            <a:r>
              <a:rPr dirty="0" sz="195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950" b="1">
                <a:solidFill>
                  <a:srgbClr val="F0A500"/>
                </a:solidFill>
                <a:latin typeface="Arial"/>
                <a:cs typeface="Arial"/>
              </a:rPr>
              <a:t>Gap</a:t>
            </a:r>
            <a:r>
              <a:rPr dirty="0" sz="195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95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195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F0A500"/>
                </a:solidFill>
                <a:latin typeface="Arial"/>
                <a:cs typeface="Arial"/>
              </a:rPr>
              <a:t>₹</a:t>
            </a:r>
            <a:r>
              <a:rPr dirty="0" sz="1950" b="1">
                <a:solidFill>
                  <a:srgbClr val="F0A500"/>
                </a:solidFill>
                <a:latin typeface="Arial"/>
                <a:cs typeface="Arial"/>
              </a:rPr>
              <a:t>1.6</a:t>
            </a:r>
            <a:r>
              <a:rPr dirty="0" sz="195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950" b="1">
                <a:solidFill>
                  <a:srgbClr val="F0A500"/>
                </a:solidFill>
                <a:latin typeface="Arial"/>
                <a:cs typeface="Arial"/>
              </a:rPr>
              <a:t>Crore</a:t>
            </a:r>
            <a:r>
              <a:rPr dirty="0" sz="195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950" b="1">
                <a:solidFill>
                  <a:srgbClr val="F0A500"/>
                </a:solidFill>
                <a:latin typeface="Arial"/>
                <a:cs typeface="Arial"/>
              </a:rPr>
              <a:t>Recovery</a:t>
            </a:r>
            <a:r>
              <a:rPr dirty="0" sz="195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950" spc="-10" b="1">
                <a:solidFill>
                  <a:srgbClr val="F0A500"/>
                </a:solidFill>
                <a:latin typeface="Arial"/>
                <a:cs typeface="Arial"/>
              </a:rPr>
              <a:t>Opportunity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9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underutilised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robots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14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ROSA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Optimize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sites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pending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Zero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new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placements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required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09549" y="103822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96849" y="854075"/>
            <a:ext cx="443611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800" spc="114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UTILISATION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GAP</a:t>
            </a:r>
            <a:r>
              <a:rPr dirty="0" sz="800" spc="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ANALYSIS</a:t>
            </a:r>
            <a:r>
              <a:rPr dirty="0" sz="800" spc="1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INSTALLED</a:t>
            </a:r>
            <a:r>
              <a:rPr dirty="0" sz="800" spc="1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BASE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VS.</a:t>
            </a:r>
            <a:r>
              <a:rPr dirty="0" sz="800" spc="114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ACTIVE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09549" y="1133474"/>
            <a:ext cx="2114550" cy="676275"/>
            <a:chOff x="209549" y="1133474"/>
            <a:chExt cx="2114550" cy="676275"/>
          </a:xfrm>
        </p:grpSpPr>
        <p:sp>
          <p:nvSpPr>
            <p:cNvPr id="10" name="object 10"/>
            <p:cNvSpPr/>
            <p:nvPr/>
          </p:nvSpPr>
          <p:spPr>
            <a:xfrm>
              <a:off x="233362" y="1133474"/>
              <a:ext cx="2091055" cy="676275"/>
            </a:xfrm>
            <a:custGeom>
              <a:avLst/>
              <a:gdLst/>
              <a:ahLst/>
              <a:cxnLst/>
              <a:rect l="l" t="t" r="r" b="b"/>
              <a:pathLst>
                <a:path w="2091055" h="676275">
                  <a:moveTo>
                    <a:pt x="2057689" y="676274"/>
                  </a:moveTo>
                  <a:lnTo>
                    <a:pt x="12392" y="676274"/>
                  </a:lnTo>
                  <a:lnTo>
                    <a:pt x="10570" y="675307"/>
                  </a:lnTo>
                  <a:lnTo>
                    <a:pt x="0" y="643227"/>
                  </a:lnTo>
                  <a:lnTo>
                    <a:pt x="0" y="638174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2057689" y="0"/>
                  </a:lnTo>
                  <a:lnTo>
                    <a:pt x="2089770" y="28187"/>
                  </a:lnTo>
                  <a:lnTo>
                    <a:pt x="2090737" y="33047"/>
                  </a:lnTo>
                  <a:lnTo>
                    <a:pt x="2090737" y="643227"/>
                  </a:lnTo>
                  <a:lnTo>
                    <a:pt x="2062549" y="675307"/>
                  </a:lnTo>
                  <a:lnTo>
                    <a:pt x="2057689" y="676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09549" y="1133474"/>
              <a:ext cx="47625" cy="676275"/>
            </a:xfrm>
            <a:custGeom>
              <a:avLst/>
              <a:gdLst/>
              <a:ahLst/>
              <a:cxnLst/>
              <a:rect l="l" t="t" r="r" b="b"/>
              <a:pathLst>
                <a:path w="47625" h="676275">
                  <a:moveTo>
                    <a:pt x="47624" y="676274"/>
                  </a:moveTo>
                  <a:lnTo>
                    <a:pt x="38099" y="676274"/>
                  </a:lnTo>
                  <a:lnTo>
                    <a:pt x="30498" y="675577"/>
                  </a:lnTo>
                  <a:lnTo>
                    <a:pt x="697" y="645776"/>
                  </a:lnTo>
                  <a:lnTo>
                    <a:pt x="0" y="638174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67627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58774" y="1074015"/>
            <a:ext cx="981075" cy="636270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2250" spc="-50" b="1">
                <a:solidFill>
                  <a:srgbClr val="BF382A"/>
                </a:solidFill>
                <a:latin typeface="Arial"/>
                <a:cs typeface="Arial"/>
              </a:rPr>
              <a:t>9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Robots</a:t>
            </a:r>
            <a:r>
              <a:rPr dirty="0" sz="8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4A5467"/>
                </a:solidFill>
                <a:latin typeface="Arial"/>
                <a:cs typeface="Arial"/>
              </a:rPr>
              <a:t>underutilised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19349" y="1133474"/>
            <a:ext cx="2114550" cy="676275"/>
            <a:chOff x="2419349" y="1133474"/>
            <a:chExt cx="2114550" cy="676275"/>
          </a:xfrm>
        </p:grpSpPr>
        <p:sp>
          <p:nvSpPr>
            <p:cNvPr id="14" name="object 14"/>
            <p:cNvSpPr/>
            <p:nvPr/>
          </p:nvSpPr>
          <p:spPr>
            <a:xfrm>
              <a:off x="2443162" y="1133474"/>
              <a:ext cx="2091055" cy="676275"/>
            </a:xfrm>
            <a:custGeom>
              <a:avLst/>
              <a:gdLst/>
              <a:ahLst/>
              <a:cxnLst/>
              <a:rect l="l" t="t" r="r" b="b"/>
              <a:pathLst>
                <a:path w="2091054" h="676275">
                  <a:moveTo>
                    <a:pt x="2057689" y="676274"/>
                  </a:moveTo>
                  <a:lnTo>
                    <a:pt x="12392" y="676274"/>
                  </a:lnTo>
                  <a:lnTo>
                    <a:pt x="10570" y="675307"/>
                  </a:lnTo>
                  <a:lnTo>
                    <a:pt x="0" y="643227"/>
                  </a:lnTo>
                  <a:lnTo>
                    <a:pt x="0" y="638174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2057689" y="0"/>
                  </a:lnTo>
                  <a:lnTo>
                    <a:pt x="2089770" y="28187"/>
                  </a:lnTo>
                  <a:lnTo>
                    <a:pt x="2090737" y="33047"/>
                  </a:lnTo>
                  <a:lnTo>
                    <a:pt x="2090737" y="643227"/>
                  </a:lnTo>
                  <a:lnTo>
                    <a:pt x="2062549" y="675307"/>
                  </a:lnTo>
                  <a:lnTo>
                    <a:pt x="2057689" y="676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419349" y="1133474"/>
              <a:ext cx="47625" cy="676275"/>
            </a:xfrm>
            <a:custGeom>
              <a:avLst/>
              <a:gdLst/>
              <a:ahLst/>
              <a:cxnLst/>
              <a:rect l="l" t="t" r="r" b="b"/>
              <a:pathLst>
                <a:path w="47625" h="676275">
                  <a:moveTo>
                    <a:pt x="47624" y="676274"/>
                  </a:moveTo>
                  <a:lnTo>
                    <a:pt x="38099" y="676274"/>
                  </a:lnTo>
                  <a:lnTo>
                    <a:pt x="30498" y="675577"/>
                  </a:lnTo>
                  <a:lnTo>
                    <a:pt x="697" y="645776"/>
                  </a:lnTo>
                  <a:lnTo>
                    <a:pt x="0" y="63817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6762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568574" y="1074015"/>
            <a:ext cx="829310" cy="636270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2250" spc="-25" b="1">
                <a:solidFill>
                  <a:srgbClr val="B6781F"/>
                </a:solidFill>
                <a:latin typeface="Arial"/>
                <a:cs typeface="Arial"/>
              </a:rPr>
              <a:t>17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Audits</a:t>
            </a:r>
            <a:r>
              <a:rPr dirty="0" sz="80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4A5467"/>
                </a:solidFill>
                <a:latin typeface="Arial"/>
                <a:cs typeface="Arial"/>
              </a:rPr>
              <a:t>committed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29149" y="1133474"/>
            <a:ext cx="2114550" cy="676275"/>
            <a:chOff x="4629149" y="1133474"/>
            <a:chExt cx="2114550" cy="676275"/>
          </a:xfrm>
        </p:grpSpPr>
        <p:sp>
          <p:nvSpPr>
            <p:cNvPr id="18" name="object 18"/>
            <p:cNvSpPr/>
            <p:nvPr/>
          </p:nvSpPr>
          <p:spPr>
            <a:xfrm>
              <a:off x="4652961" y="1133474"/>
              <a:ext cx="2091055" cy="676275"/>
            </a:xfrm>
            <a:custGeom>
              <a:avLst/>
              <a:gdLst/>
              <a:ahLst/>
              <a:cxnLst/>
              <a:rect l="l" t="t" r="r" b="b"/>
              <a:pathLst>
                <a:path w="2091054" h="676275">
                  <a:moveTo>
                    <a:pt x="2057689" y="676274"/>
                  </a:moveTo>
                  <a:lnTo>
                    <a:pt x="12392" y="676274"/>
                  </a:lnTo>
                  <a:lnTo>
                    <a:pt x="10570" y="675307"/>
                  </a:lnTo>
                  <a:lnTo>
                    <a:pt x="0" y="643227"/>
                  </a:lnTo>
                  <a:lnTo>
                    <a:pt x="0" y="638174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2057689" y="0"/>
                  </a:lnTo>
                  <a:lnTo>
                    <a:pt x="2089770" y="28187"/>
                  </a:lnTo>
                  <a:lnTo>
                    <a:pt x="2090737" y="33047"/>
                  </a:lnTo>
                  <a:lnTo>
                    <a:pt x="2090737" y="643227"/>
                  </a:lnTo>
                  <a:lnTo>
                    <a:pt x="2062549" y="675307"/>
                  </a:lnTo>
                  <a:lnTo>
                    <a:pt x="2057689" y="676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629149" y="1133474"/>
              <a:ext cx="47625" cy="676275"/>
            </a:xfrm>
            <a:custGeom>
              <a:avLst/>
              <a:gdLst/>
              <a:ahLst/>
              <a:cxnLst/>
              <a:rect l="l" t="t" r="r" b="b"/>
              <a:pathLst>
                <a:path w="47625" h="676275">
                  <a:moveTo>
                    <a:pt x="47624" y="676274"/>
                  </a:moveTo>
                  <a:lnTo>
                    <a:pt x="38099" y="676274"/>
                  </a:lnTo>
                  <a:lnTo>
                    <a:pt x="30498" y="675577"/>
                  </a:lnTo>
                  <a:lnTo>
                    <a:pt x="697" y="645776"/>
                  </a:lnTo>
                  <a:lnTo>
                    <a:pt x="0" y="638174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67627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778374" y="1074015"/>
            <a:ext cx="1388745" cy="636270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2250" spc="-25" b="1">
                <a:solidFill>
                  <a:srgbClr val="BF382A"/>
                </a:solidFill>
                <a:latin typeface="Arial"/>
                <a:cs typeface="Arial"/>
              </a:rPr>
              <a:t>14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800" spc="-1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Optimize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not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4A5467"/>
                </a:solidFill>
                <a:latin typeface="Arial"/>
                <a:cs typeface="Arial"/>
              </a:rPr>
              <a:t>launched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838949" y="1133474"/>
            <a:ext cx="2114550" cy="676275"/>
            <a:chOff x="6838949" y="1133474"/>
            <a:chExt cx="2114550" cy="676275"/>
          </a:xfrm>
        </p:grpSpPr>
        <p:sp>
          <p:nvSpPr>
            <p:cNvPr id="22" name="object 22"/>
            <p:cNvSpPr/>
            <p:nvPr/>
          </p:nvSpPr>
          <p:spPr>
            <a:xfrm>
              <a:off x="6862761" y="1133474"/>
              <a:ext cx="2091055" cy="676275"/>
            </a:xfrm>
            <a:custGeom>
              <a:avLst/>
              <a:gdLst/>
              <a:ahLst/>
              <a:cxnLst/>
              <a:rect l="l" t="t" r="r" b="b"/>
              <a:pathLst>
                <a:path w="2091054" h="676275">
                  <a:moveTo>
                    <a:pt x="2057689" y="676274"/>
                  </a:moveTo>
                  <a:lnTo>
                    <a:pt x="12392" y="676274"/>
                  </a:lnTo>
                  <a:lnTo>
                    <a:pt x="10570" y="675307"/>
                  </a:lnTo>
                  <a:lnTo>
                    <a:pt x="0" y="643227"/>
                  </a:lnTo>
                  <a:lnTo>
                    <a:pt x="0" y="638174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2057689" y="0"/>
                  </a:lnTo>
                  <a:lnTo>
                    <a:pt x="2089769" y="28187"/>
                  </a:lnTo>
                  <a:lnTo>
                    <a:pt x="2090736" y="33047"/>
                  </a:lnTo>
                  <a:lnTo>
                    <a:pt x="2090736" y="643227"/>
                  </a:lnTo>
                  <a:lnTo>
                    <a:pt x="2062548" y="675307"/>
                  </a:lnTo>
                  <a:lnTo>
                    <a:pt x="2057689" y="676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838949" y="1133474"/>
              <a:ext cx="47625" cy="676275"/>
            </a:xfrm>
            <a:custGeom>
              <a:avLst/>
              <a:gdLst/>
              <a:ahLst/>
              <a:cxnLst/>
              <a:rect l="l" t="t" r="r" b="b"/>
              <a:pathLst>
                <a:path w="47625" h="676275">
                  <a:moveTo>
                    <a:pt x="47624" y="676274"/>
                  </a:moveTo>
                  <a:lnTo>
                    <a:pt x="38099" y="676274"/>
                  </a:lnTo>
                  <a:lnTo>
                    <a:pt x="30497" y="675577"/>
                  </a:lnTo>
                  <a:lnTo>
                    <a:pt x="697" y="645776"/>
                  </a:lnTo>
                  <a:lnTo>
                    <a:pt x="0" y="63817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6762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988175" y="1074015"/>
            <a:ext cx="974725" cy="636270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2250" spc="-25" b="1">
                <a:solidFill>
                  <a:srgbClr val="003366"/>
                </a:solidFill>
                <a:latin typeface="Arial"/>
                <a:cs typeface="Arial"/>
              </a:rPr>
              <a:t>15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Pull-through</a:t>
            </a:r>
            <a:r>
              <a:rPr dirty="0" sz="80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4A5467"/>
                </a:solidFill>
                <a:latin typeface="Arial"/>
                <a:cs typeface="Arial"/>
              </a:rPr>
              <a:t>missing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57224" y="885824"/>
            <a:ext cx="11363325" cy="4733925"/>
            <a:chOff x="657224" y="885824"/>
            <a:chExt cx="11363325" cy="4733925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7224" y="1904999"/>
              <a:ext cx="6915149" cy="371475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9134473" y="885824"/>
              <a:ext cx="2886075" cy="952500"/>
            </a:xfrm>
            <a:custGeom>
              <a:avLst/>
              <a:gdLst/>
              <a:ahLst/>
              <a:cxnLst/>
              <a:rect l="l" t="t" r="r" b="b"/>
              <a:pathLst>
                <a:path w="2886075" h="952500">
                  <a:moveTo>
                    <a:pt x="2853026" y="952499"/>
                  </a:moveTo>
                  <a:lnTo>
                    <a:pt x="8262" y="952499"/>
                  </a:lnTo>
                  <a:lnTo>
                    <a:pt x="7047" y="951533"/>
                  </a:lnTo>
                  <a:lnTo>
                    <a:pt x="0" y="919452"/>
                  </a:lnTo>
                  <a:lnTo>
                    <a:pt x="0" y="9143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919452"/>
                  </a:lnTo>
                  <a:lnTo>
                    <a:pt x="2857885" y="951533"/>
                  </a:lnTo>
                  <a:lnTo>
                    <a:pt x="2853026" y="9524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9105899" y="885824"/>
              <a:ext cx="57150" cy="952500"/>
            </a:xfrm>
            <a:custGeom>
              <a:avLst/>
              <a:gdLst/>
              <a:ahLst/>
              <a:cxnLst/>
              <a:rect l="l" t="t" r="r" b="b"/>
              <a:pathLst>
                <a:path w="57150" h="952500">
                  <a:moveTo>
                    <a:pt x="57149" y="952499"/>
                  </a:moveTo>
                  <a:lnTo>
                    <a:pt x="38099" y="952499"/>
                  </a:lnTo>
                  <a:lnTo>
                    <a:pt x="30497" y="951802"/>
                  </a:lnTo>
                  <a:lnTo>
                    <a:pt x="697" y="922001"/>
                  </a:lnTo>
                  <a:lnTo>
                    <a:pt x="0" y="9143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524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9283700" y="828039"/>
            <a:ext cx="2522855" cy="893444"/>
          </a:xfrm>
          <a:prstGeom prst="rect">
            <a:avLst/>
          </a:prstGeom>
        </p:spPr>
        <p:txBody>
          <a:bodyPr wrap="square" lIns="0" tIns="1530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2500" spc="55">
                <a:solidFill>
                  <a:srgbClr val="F0A500"/>
                </a:solidFill>
                <a:latin typeface="Arial"/>
                <a:cs typeface="Arial"/>
              </a:rPr>
              <a:t>₹</a:t>
            </a:r>
            <a:r>
              <a:rPr dirty="0" sz="2550" spc="55" b="1">
                <a:solidFill>
                  <a:srgbClr val="F0A500"/>
                </a:solidFill>
                <a:latin typeface="Arial"/>
                <a:cs typeface="Arial"/>
              </a:rPr>
              <a:t>1.6</a:t>
            </a:r>
            <a:r>
              <a:rPr dirty="0" sz="25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2550" spc="-25" b="1">
                <a:solidFill>
                  <a:srgbClr val="F0A500"/>
                </a:solidFill>
                <a:latin typeface="Arial"/>
                <a:cs typeface="Arial"/>
              </a:rPr>
              <a:t>Cr</a:t>
            </a:r>
            <a:endParaRPr sz="2550">
              <a:latin typeface="Arial"/>
              <a:cs typeface="Arial"/>
            </a:endParaRPr>
          </a:p>
          <a:p>
            <a:pPr marL="12700" marR="5080">
              <a:lnSpc>
                <a:spcPct val="111100"/>
              </a:lnSpc>
              <a:spcBef>
                <a:spcPts val="270"/>
              </a:spcBef>
            </a:pPr>
            <a:r>
              <a:rPr dirty="0" sz="900">
                <a:solidFill>
                  <a:srgbClr val="94A2B8"/>
                </a:solidFill>
                <a:latin typeface="Arial"/>
                <a:cs typeface="Arial"/>
              </a:rPr>
              <a:t>Recoverable annual revenue from 9 </a:t>
            </a:r>
            <a:r>
              <a:rPr dirty="0" sz="900" spc="-10">
                <a:solidFill>
                  <a:srgbClr val="94A2B8"/>
                </a:solidFill>
                <a:latin typeface="Arial"/>
                <a:cs typeface="Arial"/>
              </a:rPr>
              <a:t>underutilised </a:t>
            </a:r>
            <a:r>
              <a:rPr dirty="0" sz="900">
                <a:solidFill>
                  <a:srgbClr val="94A2B8"/>
                </a:solidFill>
                <a:latin typeface="Arial"/>
                <a:cs typeface="Arial"/>
              </a:rPr>
              <a:t>robots</a:t>
            </a:r>
            <a:r>
              <a:rPr dirty="0" sz="900" spc="3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94A2B8"/>
                </a:solidFill>
                <a:latin typeface="Arial"/>
                <a:cs typeface="Arial"/>
              </a:rPr>
              <a:t>at</a:t>
            </a:r>
            <a:r>
              <a:rPr dirty="0" sz="900" spc="3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94A2B8"/>
                </a:solidFill>
                <a:latin typeface="Trebuchet MS"/>
                <a:cs typeface="Trebuchet MS"/>
              </a:rPr>
              <a:t>₹</a:t>
            </a:r>
            <a:r>
              <a:rPr dirty="0" sz="900">
                <a:solidFill>
                  <a:srgbClr val="94A2B8"/>
                </a:solidFill>
                <a:latin typeface="Arial"/>
                <a:cs typeface="Arial"/>
              </a:rPr>
              <a:t>18L</a:t>
            </a:r>
            <a:r>
              <a:rPr dirty="0" sz="900" spc="-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00" spc="-20">
                <a:solidFill>
                  <a:srgbClr val="94A2B8"/>
                </a:solidFill>
                <a:latin typeface="Arial"/>
                <a:cs typeface="Arial"/>
              </a:rPr>
              <a:t>each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9105899" y="1914524"/>
            <a:ext cx="2914650" cy="2409825"/>
            <a:chOff x="9105899" y="1914524"/>
            <a:chExt cx="2914650" cy="2409825"/>
          </a:xfrm>
        </p:grpSpPr>
        <p:sp>
          <p:nvSpPr>
            <p:cNvPr id="31" name="object 31"/>
            <p:cNvSpPr/>
            <p:nvPr/>
          </p:nvSpPr>
          <p:spPr>
            <a:xfrm>
              <a:off x="9134473" y="1914524"/>
              <a:ext cx="2886075" cy="1190625"/>
            </a:xfrm>
            <a:custGeom>
              <a:avLst/>
              <a:gdLst/>
              <a:ahLst/>
              <a:cxnLst/>
              <a:rect l="l" t="t" r="r" b="b"/>
              <a:pathLst>
                <a:path w="2886075" h="1190625">
                  <a:moveTo>
                    <a:pt x="2853026" y="1190624"/>
                  </a:moveTo>
                  <a:lnTo>
                    <a:pt x="8262" y="1190624"/>
                  </a:lnTo>
                  <a:lnTo>
                    <a:pt x="7047" y="1189657"/>
                  </a:lnTo>
                  <a:lnTo>
                    <a:pt x="0" y="1157576"/>
                  </a:lnTo>
                  <a:lnTo>
                    <a:pt x="0" y="11525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57576"/>
                  </a:lnTo>
                  <a:lnTo>
                    <a:pt x="2857885" y="1189657"/>
                  </a:lnTo>
                  <a:lnTo>
                    <a:pt x="2853026" y="1190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9105899" y="1914524"/>
              <a:ext cx="57150" cy="1190625"/>
            </a:xfrm>
            <a:custGeom>
              <a:avLst/>
              <a:gdLst/>
              <a:ahLst/>
              <a:cxnLst/>
              <a:rect l="l" t="t" r="r" b="b"/>
              <a:pathLst>
                <a:path w="57150" h="1190625">
                  <a:moveTo>
                    <a:pt x="57149" y="1190624"/>
                  </a:moveTo>
                  <a:lnTo>
                    <a:pt x="38099" y="1190624"/>
                  </a:lnTo>
                  <a:lnTo>
                    <a:pt x="30497" y="1189927"/>
                  </a:lnTo>
                  <a:lnTo>
                    <a:pt x="697" y="1160126"/>
                  </a:lnTo>
                  <a:lnTo>
                    <a:pt x="0" y="11525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90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9134473" y="3181349"/>
              <a:ext cx="2886075" cy="1143000"/>
            </a:xfrm>
            <a:custGeom>
              <a:avLst/>
              <a:gdLst/>
              <a:ahLst/>
              <a:cxnLst/>
              <a:rect l="l" t="t" r="r" b="b"/>
              <a:pathLst>
                <a:path w="2886075" h="1143000">
                  <a:moveTo>
                    <a:pt x="2853026" y="1142999"/>
                  </a:moveTo>
                  <a:lnTo>
                    <a:pt x="8262" y="1142999"/>
                  </a:lnTo>
                  <a:lnTo>
                    <a:pt x="7047" y="1142032"/>
                  </a:lnTo>
                  <a:lnTo>
                    <a:pt x="0" y="1109951"/>
                  </a:lnTo>
                  <a:lnTo>
                    <a:pt x="0" y="11048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09951"/>
                  </a:lnTo>
                  <a:lnTo>
                    <a:pt x="2857885" y="1142032"/>
                  </a:lnTo>
                  <a:lnTo>
                    <a:pt x="2853026" y="11429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9105899" y="3181349"/>
              <a:ext cx="57150" cy="1143000"/>
            </a:xfrm>
            <a:custGeom>
              <a:avLst/>
              <a:gdLst/>
              <a:ahLst/>
              <a:cxnLst/>
              <a:rect l="l" t="t" r="r" b="b"/>
              <a:pathLst>
                <a:path w="57150" h="1143000">
                  <a:moveTo>
                    <a:pt x="57149" y="1142999"/>
                  </a:moveTo>
                  <a:lnTo>
                    <a:pt x="38099" y="1142999"/>
                  </a:lnTo>
                  <a:lnTo>
                    <a:pt x="30497" y="1142302"/>
                  </a:lnTo>
                  <a:lnTo>
                    <a:pt x="697" y="1112501"/>
                  </a:lnTo>
                  <a:lnTo>
                    <a:pt x="0" y="11048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429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9283700" y="1934210"/>
            <a:ext cx="2592705" cy="226568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ZERO</a:t>
            </a:r>
            <a:r>
              <a:rPr dirty="0" sz="800" spc="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NEW</a:t>
            </a:r>
            <a:r>
              <a:rPr dirty="0" sz="800" spc="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F0A500"/>
                </a:solidFill>
                <a:latin typeface="Arial"/>
                <a:cs typeface="Arial"/>
              </a:rPr>
              <a:t>PLACEMENTS</a:t>
            </a:r>
            <a:r>
              <a:rPr dirty="0" sz="800" spc="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F0A500"/>
                </a:solidFill>
                <a:latin typeface="Arial"/>
                <a:cs typeface="Arial"/>
              </a:rPr>
              <a:t>NEEDED</a:t>
            </a:r>
            <a:endParaRPr sz="800">
              <a:latin typeface="Arial"/>
              <a:cs typeface="Arial"/>
            </a:endParaRPr>
          </a:p>
          <a:p>
            <a:pPr marL="12700" marR="176530">
              <a:lnSpc>
                <a:spcPct val="131600"/>
              </a:lnSpc>
              <a:spcBef>
                <a:spcPts val="254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This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entire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revenue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opportunity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exists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the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current</a:t>
            </a:r>
            <a:r>
              <a:rPr dirty="0" sz="950" spc="8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installed</a:t>
            </a:r>
            <a:r>
              <a:rPr dirty="0" sz="950" spc="8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base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.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Utilisation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audits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2D3748"/>
                </a:solidFill>
                <a:latin typeface="Arial"/>
                <a:cs typeface="Arial"/>
              </a:rPr>
              <a:t>+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ts val="1500"/>
              </a:lnSpc>
              <a:spcBef>
                <a:spcPts val="3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-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Optimize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launch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can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recover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it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within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90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days.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3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800" spc="60" b="1">
                <a:solidFill>
                  <a:srgbClr val="BF382A"/>
                </a:solidFill>
                <a:latin typeface="Arial"/>
                <a:cs typeface="Arial"/>
              </a:rPr>
              <a:t>PULL-</a:t>
            </a:r>
            <a:r>
              <a:rPr dirty="0" sz="800" spc="55" b="1">
                <a:solidFill>
                  <a:srgbClr val="BF382A"/>
                </a:solidFill>
                <a:latin typeface="Arial"/>
                <a:cs typeface="Arial"/>
              </a:rPr>
              <a:t>THROUGH</a:t>
            </a:r>
            <a:r>
              <a:rPr dirty="0" sz="800" spc="15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BF382A"/>
                </a:solidFill>
                <a:latin typeface="Arial"/>
                <a:cs typeface="Arial"/>
              </a:rPr>
              <a:t>GAP</a:t>
            </a:r>
            <a:endParaRPr sz="800">
              <a:latin typeface="Arial"/>
              <a:cs typeface="Arial"/>
            </a:endParaRPr>
          </a:p>
          <a:p>
            <a:pPr marL="12700" marR="86995">
              <a:lnSpc>
                <a:spcPct val="128299"/>
              </a:lnSpc>
              <a:spcBef>
                <a:spcPts val="29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15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accounts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have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ROSA</a:t>
            </a:r>
            <a:r>
              <a:rPr dirty="0" sz="950" spc="-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but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no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implant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revenue.</a:t>
            </a:r>
            <a:r>
              <a:rPr dirty="0" sz="950" spc="9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Each</a:t>
            </a:r>
            <a:r>
              <a:rPr dirty="0" sz="950" spc="9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represents</a:t>
            </a:r>
            <a:r>
              <a:rPr dirty="0" sz="950" spc="9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</a:t>
            </a:r>
            <a:r>
              <a:rPr dirty="0" sz="950" spc="9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fully-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stocked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revenue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account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that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has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not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been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converted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—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addressable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by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reps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immediately.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37" name="object 37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828675"/>
                  </a:lnTo>
                  <a:lnTo>
                    <a:pt x="12153887" y="82867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9057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2100"/>
              <a:t>Corporate</a:t>
            </a:r>
            <a:r>
              <a:rPr dirty="0" sz="2100" spc="-30"/>
              <a:t> </a:t>
            </a:r>
            <a:r>
              <a:rPr dirty="0" sz="2100"/>
              <a:t>Hospital</a:t>
            </a:r>
            <a:r>
              <a:rPr dirty="0" sz="2100" spc="-30"/>
              <a:t> </a:t>
            </a:r>
            <a:r>
              <a:rPr dirty="0" sz="2100"/>
              <a:t>Penetration</a:t>
            </a:r>
            <a:r>
              <a:rPr dirty="0" sz="2100" spc="-25"/>
              <a:t> </a:t>
            </a:r>
            <a:r>
              <a:rPr dirty="0" sz="2100" spc="-10"/>
              <a:t>Strategy</a:t>
            </a:r>
            <a:endParaRPr sz="2100"/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Apollo</a:t>
            </a:r>
            <a:r>
              <a:rPr dirty="0" sz="1050" spc="-3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Fortis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1050" spc="-3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Max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Manipal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—</a:t>
            </a:r>
            <a:r>
              <a:rPr dirty="0" sz="1050" spc="-3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Barriers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identified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and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prioritised</a:t>
            </a:r>
            <a:r>
              <a:rPr dirty="0" sz="1050" spc="-3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by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spc="-10" b="0">
                <a:solidFill>
                  <a:srgbClr val="CBD5DF"/>
                </a:solidFill>
                <a:latin typeface="Arial"/>
                <a:cs typeface="Arial"/>
              </a:rPr>
              <a:t>force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9099" y="1200149"/>
            <a:ext cx="6696075" cy="2409825"/>
            <a:chOff x="419099" y="1200149"/>
            <a:chExt cx="6696075" cy="2409825"/>
          </a:xfrm>
        </p:grpSpPr>
        <p:sp>
          <p:nvSpPr>
            <p:cNvPr id="7" name="object 7"/>
            <p:cNvSpPr/>
            <p:nvPr/>
          </p:nvSpPr>
          <p:spPr>
            <a:xfrm>
              <a:off x="419099" y="1200149"/>
              <a:ext cx="6696075" cy="19050"/>
            </a:xfrm>
            <a:custGeom>
              <a:avLst/>
              <a:gdLst/>
              <a:ahLst/>
              <a:cxnLst/>
              <a:rect l="l" t="t" r="r" b="b"/>
              <a:pathLst>
                <a:path w="6696075" h="19050">
                  <a:moveTo>
                    <a:pt x="6696074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6696074" y="0"/>
                  </a:lnTo>
                  <a:lnTo>
                    <a:pt x="6696074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19087" y="1666886"/>
              <a:ext cx="4038600" cy="485775"/>
            </a:xfrm>
            <a:custGeom>
              <a:avLst/>
              <a:gdLst/>
              <a:ahLst/>
              <a:cxnLst/>
              <a:rect l="l" t="t" r="r" b="b"/>
              <a:pathLst>
                <a:path w="4038600" h="485775">
                  <a:moveTo>
                    <a:pt x="4038600" y="0"/>
                  </a:moveTo>
                  <a:lnTo>
                    <a:pt x="2514600" y="0"/>
                  </a:lnTo>
                  <a:lnTo>
                    <a:pt x="1866900" y="0"/>
                  </a:lnTo>
                  <a:lnTo>
                    <a:pt x="0" y="0"/>
                  </a:lnTo>
                  <a:lnTo>
                    <a:pt x="0" y="485775"/>
                  </a:lnTo>
                  <a:lnTo>
                    <a:pt x="1866900" y="485775"/>
                  </a:lnTo>
                  <a:lnTo>
                    <a:pt x="2514600" y="485775"/>
                  </a:lnTo>
                  <a:lnTo>
                    <a:pt x="4038600" y="485775"/>
                  </a:lnTo>
                  <a:lnTo>
                    <a:pt x="403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047999" y="1838324"/>
              <a:ext cx="1295400" cy="133350"/>
            </a:xfrm>
            <a:custGeom>
              <a:avLst/>
              <a:gdLst/>
              <a:ahLst/>
              <a:cxnLst/>
              <a:rect l="l" t="t" r="r" b="b"/>
              <a:pathLst>
                <a:path w="1295400" h="133350">
                  <a:moveTo>
                    <a:pt x="1278875" y="133349"/>
                  </a:moveTo>
                  <a:lnTo>
                    <a:pt x="16523" y="133349"/>
                  </a:lnTo>
                  <a:lnTo>
                    <a:pt x="14093" y="132866"/>
                  </a:lnTo>
                  <a:lnTo>
                    <a:pt x="0" y="116826"/>
                  </a:lnTo>
                  <a:lnTo>
                    <a:pt x="0" y="1142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278875" y="0"/>
                  </a:lnTo>
                  <a:lnTo>
                    <a:pt x="1295399" y="16523"/>
                  </a:lnTo>
                  <a:lnTo>
                    <a:pt x="1295399" y="116826"/>
                  </a:lnTo>
                  <a:lnTo>
                    <a:pt x="1281305" y="132866"/>
                  </a:lnTo>
                  <a:lnTo>
                    <a:pt x="1278875" y="1333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047999" y="1838324"/>
              <a:ext cx="1295400" cy="133350"/>
            </a:xfrm>
            <a:custGeom>
              <a:avLst/>
              <a:gdLst/>
              <a:ahLst/>
              <a:cxnLst/>
              <a:rect l="l" t="t" r="r" b="b"/>
              <a:pathLst>
                <a:path w="1295400" h="133350">
                  <a:moveTo>
                    <a:pt x="1278875" y="133349"/>
                  </a:moveTo>
                  <a:lnTo>
                    <a:pt x="16523" y="133349"/>
                  </a:lnTo>
                  <a:lnTo>
                    <a:pt x="14093" y="132866"/>
                  </a:lnTo>
                  <a:lnTo>
                    <a:pt x="0" y="116826"/>
                  </a:lnTo>
                  <a:lnTo>
                    <a:pt x="0" y="1142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278875" y="0"/>
                  </a:lnTo>
                  <a:lnTo>
                    <a:pt x="1295399" y="16523"/>
                  </a:lnTo>
                  <a:lnTo>
                    <a:pt x="1295399" y="116826"/>
                  </a:lnTo>
                  <a:lnTo>
                    <a:pt x="1281305" y="132866"/>
                  </a:lnTo>
                  <a:lnTo>
                    <a:pt x="1278875" y="1333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457699" y="1666874"/>
              <a:ext cx="2657475" cy="485775"/>
            </a:xfrm>
            <a:custGeom>
              <a:avLst/>
              <a:gdLst/>
              <a:ahLst/>
              <a:cxnLst/>
              <a:rect l="l" t="t" r="r" b="b"/>
              <a:pathLst>
                <a:path w="2657475" h="485775">
                  <a:moveTo>
                    <a:pt x="2657474" y="485774"/>
                  </a:moveTo>
                  <a:lnTo>
                    <a:pt x="0" y="485774"/>
                  </a:lnTo>
                  <a:lnTo>
                    <a:pt x="0" y="0"/>
                  </a:lnTo>
                  <a:lnTo>
                    <a:pt x="2657474" y="0"/>
                  </a:lnTo>
                  <a:lnTo>
                    <a:pt x="2657474" y="4857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19087" y="2152662"/>
              <a:ext cx="4038600" cy="485775"/>
            </a:xfrm>
            <a:custGeom>
              <a:avLst/>
              <a:gdLst/>
              <a:ahLst/>
              <a:cxnLst/>
              <a:rect l="l" t="t" r="r" b="b"/>
              <a:pathLst>
                <a:path w="4038600" h="485775">
                  <a:moveTo>
                    <a:pt x="4038600" y="0"/>
                  </a:moveTo>
                  <a:lnTo>
                    <a:pt x="2514600" y="0"/>
                  </a:lnTo>
                  <a:lnTo>
                    <a:pt x="1866900" y="0"/>
                  </a:lnTo>
                  <a:lnTo>
                    <a:pt x="0" y="0"/>
                  </a:lnTo>
                  <a:lnTo>
                    <a:pt x="0" y="485775"/>
                  </a:lnTo>
                  <a:lnTo>
                    <a:pt x="1866900" y="485775"/>
                  </a:lnTo>
                  <a:lnTo>
                    <a:pt x="2514600" y="485775"/>
                  </a:lnTo>
                  <a:lnTo>
                    <a:pt x="4038600" y="485775"/>
                  </a:lnTo>
                  <a:lnTo>
                    <a:pt x="4038600" y="0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047999" y="2324099"/>
              <a:ext cx="1295400" cy="133350"/>
            </a:xfrm>
            <a:custGeom>
              <a:avLst/>
              <a:gdLst/>
              <a:ahLst/>
              <a:cxnLst/>
              <a:rect l="l" t="t" r="r" b="b"/>
              <a:pathLst>
                <a:path w="1295400" h="133350">
                  <a:moveTo>
                    <a:pt x="1278875" y="133349"/>
                  </a:moveTo>
                  <a:lnTo>
                    <a:pt x="16523" y="133349"/>
                  </a:lnTo>
                  <a:lnTo>
                    <a:pt x="14093" y="132866"/>
                  </a:lnTo>
                  <a:lnTo>
                    <a:pt x="0" y="116826"/>
                  </a:lnTo>
                  <a:lnTo>
                    <a:pt x="0" y="1142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278875" y="0"/>
                  </a:lnTo>
                  <a:lnTo>
                    <a:pt x="1295399" y="16523"/>
                  </a:lnTo>
                  <a:lnTo>
                    <a:pt x="1295399" y="116826"/>
                  </a:lnTo>
                  <a:lnTo>
                    <a:pt x="1281305" y="132866"/>
                  </a:lnTo>
                  <a:lnTo>
                    <a:pt x="1278875" y="1333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047999" y="2324099"/>
              <a:ext cx="1162050" cy="133350"/>
            </a:xfrm>
            <a:custGeom>
              <a:avLst/>
              <a:gdLst/>
              <a:ahLst/>
              <a:cxnLst/>
              <a:rect l="l" t="t" r="r" b="b"/>
              <a:pathLst>
                <a:path w="1162050" h="133350">
                  <a:moveTo>
                    <a:pt x="1145525" y="133349"/>
                  </a:moveTo>
                  <a:lnTo>
                    <a:pt x="16523" y="133349"/>
                  </a:lnTo>
                  <a:lnTo>
                    <a:pt x="14093" y="132866"/>
                  </a:lnTo>
                  <a:lnTo>
                    <a:pt x="0" y="116826"/>
                  </a:lnTo>
                  <a:lnTo>
                    <a:pt x="0" y="1142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145525" y="0"/>
                  </a:lnTo>
                  <a:lnTo>
                    <a:pt x="1162049" y="16523"/>
                  </a:lnTo>
                  <a:lnTo>
                    <a:pt x="1162049" y="116826"/>
                  </a:lnTo>
                  <a:lnTo>
                    <a:pt x="1147955" y="132866"/>
                  </a:lnTo>
                  <a:lnTo>
                    <a:pt x="1145525" y="1333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457699" y="2152649"/>
              <a:ext cx="2657475" cy="485775"/>
            </a:xfrm>
            <a:custGeom>
              <a:avLst/>
              <a:gdLst/>
              <a:ahLst/>
              <a:cxnLst/>
              <a:rect l="l" t="t" r="r" b="b"/>
              <a:pathLst>
                <a:path w="2657475" h="485775">
                  <a:moveTo>
                    <a:pt x="2657474" y="485774"/>
                  </a:moveTo>
                  <a:lnTo>
                    <a:pt x="0" y="485774"/>
                  </a:lnTo>
                  <a:lnTo>
                    <a:pt x="0" y="0"/>
                  </a:lnTo>
                  <a:lnTo>
                    <a:pt x="2657474" y="0"/>
                  </a:lnTo>
                  <a:lnTo>
                    <a:pt x="2657474" y="485774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19087" y="2638437"/>
              <a:ext cx="4038600" cy="485775"/>
            </a:xfrm>
            <a:custGeom>
              <a:avLst/>
              <a:gdLst/>
              <a:ahLst/>
              <a:cxnLst/>
              <a:rect l="l" t="t" r="r" b="b"/>
              <a:pathLst>
                <a:path w="4038600" h="485775">
                  <a:moveTo>
                    <a:pt x="4038600" y="0"/>
                  </a:moveTo>
                  <a:lnTo>
                    <a:pt x="2514600" y="0"/>
                  </a:lnTo>
                  <a:lnTo>
                    <a:pt x="1866900" y="0"/>
                  </a:lnTo>
                  <a:lnTo>
                    <a:pt x="0" y="0"/>
                  </a:lnTo>
                  <a:lnTo>
                    <a:pt x="0" y="485775"/>
                  </a:lnTo>
                  <a:lnTo>
                    <a:pt x="1866900" y="485775"/>
                  </a:lnTo>
                  <a:lnTo>
                    <a:pt x="2514600" y="485775"/>
                  </a:lnTo>
                  <a:lnTo>
                    <a:pt x="4038600" y="485775"/>
                  </a:lnTo>
                  <a:lnTo>
                    <a:pt x="403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047999" y="2809874"/>
              <a:ext cx="1295400" cy="133350"/>
            </a:xfrm>
            <a:custGeom>
              <a:avLst/>
              <a:gdLst/>
              <a:ahLst/>
              <a:cxnLst/>
              <a:rect l="l" t="t" r="r" b="b"/>
              <a:pathLst>
                <a:path w="1295400" h="133350">
                  <a:moveTo>
                    <a:pt x="1278875" y="133349"/>
                  </a:moveTo>
                  <a:lnTo>
                    <a:pt x="16523" y="133349"/>
                  </a:lnTo>
                  <a:lnTo>
                    <a:pt x="14093" y="132866"/>
                  </a:lnTo>
                  <a:lnTo>
                    <a:pt x="0" y="116826"/>
                  </a:lnTo>
                  <a:lnTo>
                    <a:pt x="0" y="1142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278875" y="0"/>
                  </a:lnTo>
                  <a:lnTo>
                    <a:pt x="1295399" y="16523"/>
                  </a:lnTo>
                  <a:lnTo>
                    <a:pt x="1295399" y="116826"/>
                  </a:lnTo>
                  <a:lnTo>
                    <a:pt x="1281305" y="132866"/>
                  </a:lnTo>
                  <a:lnTo>
                    <a:pt x="1278875" y="1333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047999" y="2809874"/>
              <a:ext cx="914400" cy="133350"/>
            </a:xfrm>
            <a:custGeom>
              <a:avLst/>
              <a:gdLst/>
              <a:ahLst/>
              <a:cxnLst/>
              <a:rect l="l" t="t" r="r" b="b"/>
              <a:pathLst>
                <a:path w="914400" h="133350">
                  <a:moveTo>
                    <a:pt x="897875" y="133349"/>
                  </a:moveTo>
                  <a:lnTo>
                    <a:pt x="16523" y="133349"/>
                  </a:lnTo>
                  <a:lnTo>
                    <a:pt x="14093" y="132866"/>
                  </a:lnTo>
                  <a:lnTo>
                    <a:pt x="0" y="116826"/>
                  </a:lnTo>
                  <a:lnTo>
                    <a:pt x="0" y="1142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897875" y="0"/>
                  </a:lnTo>
                  <a:lnTo>
                    <a:pt x="914399" y="16523"/>
                  </a:lnTo>
                  <a:lnTo>
                    <a:pt x="914399" y="116826"/>
                  </a:lnTo>
                  <a:lnTo>
                    <a:pt x="900305" y="132866"/>
                  </a:lnTo>
                  <a:lnTo>
                    <a:pt x="897875" y="1333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457699" y="2638424"/>
              <a:ext cx="2657475" cy="485775"/>
            </a:xfrm>
            <a:custGeom>
              <a:avLst/>
              <a:gdLst/>
              <a:ahLst/>
              <a:cxnLst/>
              <a:rect l="l" t="t" r="r" b="b"/>
              <a:pathLst>
                <a:path w="2657475" h="485775">
                  <a:moveTo>
                    <a:pt x="2657474" y="485774"/>
                  </a:moveTo>
                  <a:lnTo>
                    <a:pt x="0" y="485774"/>
                  </a:lnTo>
                  <a:lnTo>
                    <a:pt x="0" y="0"/>
                  </a:lnTo>
                  <a:lnTo>
                    <a:pt x="2657474" y="0"/>
                  </a:lnTo>
                  <a:lnTo>
                    <a:pt x="2657474" y="4857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9087" y="3124211"/>
              <a:ext cx="4038600" cy="485775"/>
            </a:xfrm>
            <a:custGeom>
              <a:avLst/>
              <a:gdLst/>
              <a:ahLst/>
              <a:cxnLst/>
              <a:rect l="l" t="t" r="r" b="b"/>
              <a:pathLst>
                <a:path w="4038600" h="485775">
                  <a:moveTo>
                    <a:pt x="4038600" y="0"/>
                  </a:moveTo>
                  <a:lnTo>
                    <a:pt x="2514600" y="0"/>
                  </a:lnTo>
                  <a:lnTo>
                    <a:pt x="1866900" y="0"/>
                  </a:lnTo>
                  <a:lnTo>
                    <a:pt x="0" y="0"/>
                  </a:lnTo>
                  <a:lnTo>
                    <a:pt x="0" y="485775"/>
                  </a:lnTo>
                  <a:lnTo>
                    <a:pt x="1866900" y="485775"/>
                  </a:lnTo>
                  <a:lnTo>
                    <a:pt x="2514600" y="485775"/>
                  </a:lnTo>
                  <a:lnTo>
                    <a:pt x="4038600" y="485775"/>
                  </a:lnTo>
                  <a:lnTo>
                    <a:pt x="4038600" y="0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047999" y="3295649"/>
              <a:ext cx="1295400" cy="133350"/>
            </a:xfrm>
            <a:custGeom>
              <a:avLst/>
              <a:gdLst/>
              <a:ahLst/>
              <a:cxnLst/>
              <a:rect l="l" t="t" r="r" b="b"/>
              <a:pathLst>
                <a:path w="1295400" h="133350">
                  <a:moveTo>
                    <a:pt x="1278875" y="133349"/>
                  </a:moveTo>
                  <a:lnTo>
                    <a:pt x="16523" y="133349"/>
                  </a:lnTo>
                  <a:lnTo>
                    <a:pt x="14093" y="132866"/>
                  </a:lnTo>
                  <a:lnTo>
                    <a:pt x="0" y="116826"/>
                  </a:lnTo>
                  <a:lnTo>
                    <a:pt x="0" y="1142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278875" y="0"/>
                  </a:lnTo>
                  <a:lnTo>
                    <a:pt x="1295399" y="16523"/>
                  </a:lnTo>
                  <a:lnTo>
                    <a:pt x="1295399" y="116826"/>
                  </a:lnTo>
                  <a:lnTo>
                    <a:pt x="1281305" y="132866"/>
                  </a:lnTo>
                  <a:lnTo>
                    <a:pt x="1278875" y="133349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999" y="3295649"/>
              <a:ext cx="238124" cy="13334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457699" y="3124199"/>
              <a:ext cx="2657475" cy="485775"/>
            </a:xfrm>
            <a:custGeom>
              <a:avLst/>
              <a:gdLst/>
              <a:ahLst/>
              <a:cxnLst/>
              <a:rect l="l" t="t" r="r" b="b"/>
              <a:pathLst>
                <a:path w="2657475" h="485775">
                  <a:moveTo>
                    <a:pt x="2657474" y="485774"/>
                  </a:moveTo>
                  <a:lnTo>
                    <a:pt x="0" y="485774"/>
                  </a:lnTo>
                  <a:lnTo>
                    <a:pt x="0" y="0"/>
                  </a:lnTo>
                  <a:lnTo>
                    <a:pt x="2657474" y="0"/>
                  </a:lnTo>
                  <a:lnTo>
                    <a:pt x="2657474" y="485774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19087" y="2143136"/>
              <a:ext cx="6696075" cy="1466850"/>
            </a:xfrm>
            <a:custGeom>
              <a:avLst/>
              <a:gdLst/>
              <a:ahLst/>
              <a:cxnLst/>
              <a:rect l="l" t="t" r="r" b="b"/>
              <a:pathLst>
                <a:path w="6696075" h="1466850">
                  <a:moveTo>
                    <a:pt x="6696075" y="1457325"/>
                  </a:moveTo>
                  <a:lnTo>
                    <a:pt x="4038600" y="1457325"/>
                  </a:lnTo>
                  <a:lnTo>
                    <a:pt x="2514600" y="1457325"/>
                  </a:lnTo>
                  <a:lnTo>
                    <a:pt x="1866900" y="1457325"/>
                  </a:lnTo>
                  <a:lnTo>
                    <a:pt x="0" y="1457325"/>
                  </a:lnTo>
                  <a:lnTo>
                    <a:pt x="0" y="1466850"/>
                  </a:lnTo>
                  <a:lnTo>
                    <a:pt x="1866900" y="1466850"/>
                  </a:lnTo>
                  <a:lnTo>
                    <a:pt x="2514600" y="1466850"/>
                  </a:lnTo>
                  <a:lnTo>
                    <a:pt x="4038600" y="1466850"/>
                  </a:lnTo>
                  <a:lnTo>
                    <a:pt x="6696075" y="1466850"/>
                  </a:lnTo>
                  <a:lnTo>
                    <a:pt x="6696075" y="1457325"/>
                  </a:lnTo>
                  <a:close/>
                </a:path>
                <a:path w="6696075" h="1466850">
                  <a:moveTo>
                    <a:pt x="6696075" y="971550"/>
                  </a:moveTo>
                  <a:lnTo>
                    <a:pt x="4038600" y="971550"/>
                  </a:lnTo>
                  <a:lnTo>
                    <a:pt x="2514600" y="971550"/>
                  </a:lnTo>
                  <a:lnTo>
                    <a:pt x="1866900" y="971550"/>
                  </a:lnTo>
                  <a:lnTo>
                    <a:pt x="0" y="971550"/>
                  </a:lnTo>
                  <a:lnTo>
                    <a:pt x="0" y="981075"/>
                  </a:lnTo>
                  <a:lnTo>
                    <a:pt x="1866900" y="981075"/>
                  </a:lnTo>
                  <a:lnTo>
                    <a:pt x="2514600" y="981075"/>
                  </a:lnTo>
                  <a:lnTo>
                    <a:pt x="4038600" y="981075"/>
                  </a:lnTo>
                  <a:lnTo>
                    <a:pt x="6696075" y="981075"/>
                  </a:lnTo>
                  <a:lnTo>
                    <a:pt x="6696075" y="971550"/>
                  </a:lnTo>
                  <a:close/>
                </a:path>
                <a:path w="6696075" h="1466850">
                  <a:moveTo>
                    <a:pt x="6696075" y="485775"/>
                  </a:moveTo>
                  <a:lnTo>
                    <a:pt x="4038600" y="485775"/>
                  </a:lnTo>
                  <a:lnTo>
                    <a:pt x="2514600" y="485775"/>
                  </a:lnTo>
                  <a:lnTo>
                    <a:pt x="1866900" y="485775"/>
                  </a:lnTo>
                  <a:lnTo>
                    <a:pt x="0" y="485775"/>
                  </a:lnTo>
                  <a:lnTo>
                    <a:pt x="0" y="495300"/>
                  </a:lnTo>
                  <a:lnTo>
                    <a:pt x="1866900" y="495300"/>
                  </a:lnTo>
                  <a:lnTo>
                    <a:pt x="2514600" y="495300"/>
                  </a:lnTo>
                  <a:lnTo>
                    <a:pt x="4038600" y="495300"/>
                  </a:lnTo>
                  <a:lnTo>
                    <a:pt x="6696075" y="495300"/>
                  </a:lnTo>
                  <a:lnTo>
                    <a:pt x="6696075" y="485775"/>
                  </a:lnTo>
                  <a:close/>
                </a:path>
                <a:path w="6696075" h="1466850">
                  <a:moveTo>
                    <a:pt x="6696075" y="0"/>
                  </a:moveTo>
                  <a:lnTo>
                    <a:pt x="4038600" y="0"/>
                  </a:lnTo>
                  <a:lnTo>
                    <a:pt x="2514600" y="0"/>
                  </a:lnTo>
                  <a:lnTo>
                    <a:pt x="18669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1866900" y="9525"/>
                  </a:lnTo>
                  <a:lnTo>
                    <a:pt x="2514600" y="9525"/>
                  </a:lnTo>
                  <a:lnTo>
                    <a:pt x="4038600" y="9525"/>
                  </a:lnTo>
                  <a:lnTo>
                    <a:pt x="6696075" y="9525"/>
                  </a:lnTo>
                  <a:lnTo>
                    <a:pt x="6696075" y="0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406399" y="996950"/>
            <a:ext cx="47974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CORPORATE</a:t>
            </a:r>
            <a:r>
              <a:rPr dirty="0" sz="900" spc="2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HOSPITAL</a:t>
            </a:r>
            <a:r>
              <a:rPr dirty="0" sz="900" spc="2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GAP</a:t>
            </a:r>
            <a:r>
              <a:rPr dirty="0" sz="900" spc="1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ANALYSIS</a:t>
            </a:r>
            <a:r>
              <a:rPr dirty="0" sz="900" spc="2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900" spc="2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FIELD</a:t>
            </a:r>
            <a:r>
              <a:rPr dirty="0" sz="900" spc="2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45" b="1">
                <a:solidFill>
                  <a:srgbClr val="003366"/>
                </a:solidFill>
                <a:latin typeface="Arial"/>
                <a:cs typeface="Arial"/>
              </a:rPr>
              <a:t>ENTRIES</a:t>
            </a:r>
            <a:r>
              <a:rPr dirty="0" sz="900" spc="2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BY</a:t>
            </a:r>
            <a:r>
              <a:rPr dirty="0" sz="900" spc="2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50" b="1">
                <a:solidFill>
                  <a:srgbClr val="003366"/>
                </a:solidFill>
                <a:latin typeface="Arial"/>
                <a:cs typeface="Arial"/>
              </a:rPr>
              <a:t>BARRIER</a:t>
            </a:r>
            <a:r>
              <a:rPr dirty="0" sz="900" spc="2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20" b="1">
                <a:solidFill>
                  <a:srgbClr val="003366"/>
                </a:solidFill>
                <a:latin typeface="Arial"/>
                <a:cs typeface="Arial"/>
              </a:rPr>
              <a:t>TYPE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19099" y="1333499"/>
            <a:ext cx="6696075" cy="333375"/>
          </a:xfrm>
          <a:prstGeom prst="rect">
            <a:avLst/>
          </a:prstGeom>
          <a:solidFill>
            <a:srgbClr val="003366"/>
          </a:solidFill>
        </p:spPr>
        <p:txBody>
          <a:bodyPr wrap="square" lIns="0" tIns="88900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700"/>
              </a:spcBef>
              <a:tabLst>
                <a:tab pos="1976120" algn="l"/>
                <a:tab pos="2624455" algn="l"/>
                <a:tab pos="4148454" algn="l"/>
              </a:tabLst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Barrier</a:t>
            </a:r>
            <a:r>
              <a:rPr dirty="0" sz="950" spc="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Category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	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Entries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	Relative</a:t>
            </a:r>
            <a:r>
              <a:rPr dirty="0" sz="950" spc="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Weight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	Recommended</a:t>
            </a:r>
            <a:r>
              <a:rPr dirty="0" sz="950" spc="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Action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0700" y="1739900"/>
            <a:ext cx="1530985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Patient Awareness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&amp;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Brand Recall</a:t>
            </a:r>
            <a:endParaRPr sz="9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400299" y="1819274"/>
            <a:ext cx="295275" cy="171450"/>
          </a:xfrm>
          <a:custGeom>
            <a:avLst/>
            <a:gdLst/>
            <a:ahLst/>
            <a:cxnLst/>
            <a:rect l="l" t="t" r="r" b="b"/>
            <a:pathLst>
              <a:path w="295275" h="171450">
                <a:moveTo>
                  <a:pt x="270489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46664"/>
                </a:lnTo>
                <a:lnTo>
                  <a:pt x="274134" y="170724"/>
                </a:lnTo>
                <a:lnTo>
                  <a:pt x="270489" y="17144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468711" y="1816100"/>
            <a:ext cx="1530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0A500"/>
                </a:solidFill>
                <a:latin typeface="Arial"/>
                <a:cs typeface="Arial"/>
              </a:rPr>
              <a:t>31</a:t>
            </a:r>
            <a:endParaRPr sz="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55430" y="1739900"/>
            <a:ext cx="188722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KOL-led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patient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seminars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digital campaigns</a:t>
            </a:r>
            <a:endParaRPr sz="9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3400" y="2225675"/>
            <a:ext cx="156845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Preferred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Vendor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Status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Not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Achieved</a:t>
            </a:r>
            <a:endParaRPr sz="9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400299" y="2305049"/>
            <a:ext cx="295275" cy="171450"/>
          </a:xfrm>
          <a:custGeom>
            <a:avLst/>
            <a:gdLst/>
            <a:ahLst/>
            <a:cxnLst/>
            <a:rect l="l" t="t" r="r" b="b"/>
            <a:pathLst>
              <a:path w="295275" h="171450">
                <a:moveTo>
                  <a:pt x="270489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46664"/>
                </a:lnTo>
                <a:lnTo>
                  <a:pt x="274134" y="170724"/>
                </a:lnTo>
                <a:lnTo>
                  <a:pt x="270489" y="17144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2481411" y="2301875"/>
            <a:ext cx="140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0A500"/>
                </a:solidFill>
                <a:latin typeface="Arial"/>
                <a:cs typeface="Arial"/>
              </a:rPr>
              <a:t>28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568130" y="2225675"/>
            <a:ext cx="229489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Engage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CMO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Group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Medical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Head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with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outcomes</a:t>
            </a:r>
            <a:r>
              <a:rPr dirty="0" sz="950" spc="1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data</a:t>
            </a:r>
            <a:endParaRPr sz="9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0700" y="2711450"/>
            <a:ext cx="1409065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Bundled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Pricing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Package Required</a:t>
            </a:r>
            <a:endParaRPr sz="95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400299" y="2790824"/>
            <a:ext cx="295275" cy="171450"/>
          </a:xfrm>
          <a:custGeom>
            <a:avLst/>
            <a:gdLst/>
            <a:ahLst/>
            <a:cxnLst/>
            <a:rect l="l" t="t" r="r" b="b"/>
            <a:pathLst>
              <a:path w="295275" h="171450">
                <a:moveTo>
                  <a:pt x="270489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46664"/>
                </a:lnTo>
                <a:lnTo>
                  <a:pt x="274134" y="170724"/>
                </a:lnTo>
                <a:lnTo>
                  <a:pt x="270489" y="17144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2468711" y="2787650"/>
            <a:ext cx="1530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0A500"/>
                </a:solidFill>
                <a:latin typeface="Arial"/>
                <a:cs typeface="Arial"/>
              </a:rPr>
              <a:t>22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55430" y="2711450"/>
            <a:ext cx="2228215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CFO-ready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bundle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2D3748"/>
                </a:solidFill>
                <a:latin typeface="Arial"/>
                <a:cs typeface="Arial"/>
              </a:rPr>
              <a:t>+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service</a:t>
            </a:r>
            <a:endParaRPr sz="9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3400" y="3197225"/>
            <a:ext cx="1444625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Outcomes</a:t>
            </a:r>
            <a:r>
              <a:rPr dirty="0" sz="950" spc="1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Dashboard</a:t>
            </a:r>
            <a:r>
              <a:rPr dirty="0" sz="950" spc="1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Not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Presented</a:t>
            </a:r>
            <a:endParaRPr sz="95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00299" y="3276599"/>
            <a:ext cx="228599" cy="171449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2481411" y="3273425"/>
            <a:ext cx="768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0" b="1">
                <a:solidFill>
                  <a:srgbClr val="F0A500"/>
                </a:solidFill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68130" y="3197225"/>
            <a:ext cx="220853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R="5080">
              <a:lnSpc>
                <a:spcPts val="1130"/>
              </a:lnSpc>
              <a:spcBef>
                <a:spcPts val="17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Deploy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outcomes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dashboard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at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2D3748"/>
                </a:solidFill>
                <a:latin typeface="Arial"/>
                <a:cs typeface="Arial"/>
              </a:rPr>
              <a:t>6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pending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sites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7343774" y="1019174"/>
            <a:ext cx="4467225" cy="1524000"/>
            <a:chOff x="7343774" y="1019174"/>
            <a:chExt cx="4467225" cy="1524000"/>
          </a:xfrm>
        </p:grpSpPr>
        <p:sp>
          <p:nvSpPr>
            <p:cNvPr id="44" name="object 44"/>
            <p:cNvSpPr/>
            <p:nvPr/>
          </p:nvSpPr>
          <p:spPr>
            <a:xfrm>
              <a:off x="7372348" y="1019174"/>
              <a:ext cx="4438650" cy="1524000"/>
            </a:xfrm>
            <a:custGeom>
              <a:avLst/>
              <a:gdLst/>
              <a:ahLst/>
              <a:cxnLst/>
              <a:rect l="l" t="t" r="r" b="b"/>
              <a:pathLst>
                <a:path w="4438650" h="1524000">
                  <a:moveTo>
                    <a:pt x="4405602" y="1523999"/>
                  </a:moveTo>
                  <a:lnTo>
                    <a:pt x="8262" y="1523999"/>
                  </a:lnTo>
                  <a:lnTo>
                    <a:pt x="7047" y="1523032"/>
                  </a:lnTo>
                  <a:lnTo>
                    <a:pt x="0" y="1490952"/>
                  </a:lnTo>
                  <a:lnTo>
                    <a:pt x="0" y="14858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4405602" y="0"/>
                  </a:lnTo>
                  <a:lnTo>
                    <a:pt x="4437682" y="28187"/>
                  </a:lnTo>
                  <a:lnTo>
                    <a:pt x="4438650" y="33047"/>
                  </a:lnTo>
                  <a:lnTo>
                    <a:pt x="4438650" y="1490952"/>
                  </a:lnTo>
                  <a:lnTo>
                    <a:pt x="4410461" y="1523032"/>
                  </a:lnTo>
                  <a:lnTo>
                    <a:pt x="4405602" y="1523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343774" y="1019174"/>
              <a:ext cx="57150" cy="1524000"/>
            </a:xfrm>
            <a:custGeom>
              <a:avLst/>
              <a:gdLst/>
              <a:ahLst/>
              <a:cxnLst/>
              <a:rect l="l" t="t" r="r" b="b"/>
              <a:pathLst>
                <a:path w="57150" h="1524000">
                  <a:moveTo>
                    <a:pt x="57149" y="1523999"/>
                  </a:moveTo>
                  <a:lnTo>
                    <a:pt x="38099" y="1523999"/>
                  </a:lnTo>
                  <a:lnTo>
                    <a:pt x="30497" y="1523302"/>
                  </a:lnTo>
                  <a:lnTo>
                    <a:pt x="697" y="1493501"/>
                  </a:lnTo>
                  <a:lnTo>
                    <a:pt x="0" y="14858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5239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7542559" y="1130300"/>
            <a:ext cx="4038600" cy="1202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F0A500"/>
                </a:solidFill>
                <a:latin typeface="Arial"/>
                <a:cs typeface="Arial"/>
              </a:rPr>
              <a:t>STRATEGIC</a:t>
            </a:r>
            <a:r>
              <a:rPr dirty="0" sz="900" spc="34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F0A500"/>
                </a:solidFill>
                <a:latin typeface="Arial"/>
                <a:cs typeface="Arial"/>
              </a:rPr>
              <a:t>OPPORTUNITY</a:t>
            </a:r>
            <a:endParaRPr sz="900">
              <a:latin typeface="Arial"/>
              <a:cs typeface="Arial"/>
            </a:endParaRPr>
          </a:p>
          <a:p>
            <a:pPr marL="12700" marR="355600">
              <a:lnSpc>
                <a:spcPct val="128299"/>
              </a:lnSpc>
              <a:spcBef>
                <a:spcPts val="42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Corporate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hospitals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represent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highest-value</a:t>
            </a:r>
            <a:r>
              <a:rPr dirty="0" sz="950" spc="10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deployment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accounts.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31</a:t>
            </a:r>
            <a:r>
              <a:rPr dirty="0" sz="950" spc="7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r>
              <a:rPr dirty="0" sz="950" spc="7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flag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patient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awareness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#1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barrier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2D3748"/>
                </a:solidFill>
                <a:latin typeface="Arial"/>
                <a:cs typeface="Arial"/>
              </a:rPr>
              <a:t>—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correctable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targeted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KOL</a:t>
            </a:r>
            <a:r>
              <a:rPr dirty="0" sz="950" spc="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engagement.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5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Preferred</a:t>
            </a:r>
            <a:r>
              <a:rPr dirty="0" sz="950" spc="9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vendor</a:t>
            </a:r>
            <a:r>
              <a:rPr dirty="0" sz="950" spc="9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status</a:t>
            </a:r>
            <a:r>
              <a:rPr dirty="0" sz="950" spc="10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(28</a:t>
            </a:r>
            <a:r>
              <a:rPr dirty="0" sz="950" spc="9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entries)</a:t>
            </a:r>
            <a:r>
              <a:rPr dirty="0" sz="950" spc="9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requires</a:t>
            </a:r>
            <a:r>
              <a:rPr dirty="0" sz="950" spc="10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executive-level</a:t>
            </a:r>
            <a:r>
              <a:rPr dirty="0" sz="950" spc="9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engagement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at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group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office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level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across</a:t>
            </a:r>
            <a:r>
              <a:rPr dirty="0" sz="950" spc="-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Apollo,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Fortis,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Max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Manipal.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343774" y="2657474"/>
            <a:ext cx="4467225" cy="914400"/>
            <a:chOff x="7343774" y="2657474"/>
            <a:chExt cx="4467225" cy="914400"/>
          </a:xfrm>
        </p:grpSpPr>
        <p:sp>
          <p:nvSpPr>
            <p:cNvPr id="48" name="object 48"/>
            <p:cNvSpPr/>
            <p:nvPr/>
          </p:nvSpPr>
          <p:spPr>
            <a:xfrm>
              <a:off x="7372348" y="2657474"/>
              <a:ext cx="4438650" cy="914400"/>
            </a:xfrm>
            <a:custGeom>
              <a:avLst/>
              <a:gdLst/>
              <a:ahLst/>
              <a:cxnLst/>
              <a:rect l="l" t="t" r="r" b="b"/>
              <a:pathLst>
                <a:path w="4438650" h="914400">
                  <a:moveTo>
                    <a:pt x="4405602" y="914399"/>
                  </a:moveTo>
                  <a:lnTo>
                    <a:pt x="8262" y="914399"/>
                  </a:lnTo>
                  <a:lnTo>
                    <a:pt x="7047" y="913432"/>
                  </a:lnTo>
                  <a:lnTo>
                    <a:pt x="0" y="881352"/>
                  </a:lnTo>
                  <a:lnTo>
                    <a:pt x="0" y="8762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4405602" y="0"/>
                  </a:lnTo>
                  <a:lnTo>
                    <a:pt x="4437682" y="28187"/>
                  </a:lnTo>
                  <a:lnTo>
                    <a:pt x="4438650" y="33047"/>
                  </a:lnTo>
                  <a:lnTo>
                    <a:pt x="4438650" y="881352"/>
                  </a:lnTo>
                  <a:lnTo>
                    <a:pt x="4410461" y="913432"/>
                  </a:lnTo>
                  <a:lnTo>
                    <a:pt x="4405602" y="914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7343774" y="2657474"/>
              <a:ext cx="57150" cy="914400"/>
            </a:xfrm>
            <a:custGeom>
              <a:avLst/>
              <a:gdLst/>
              <a:ahLst/>
              <a:cxnLst/>
              <a:rect l="l" t="t" r="r" b="b"/>
              <a:pathLst>
                <a:path w="57150" h="914400">
                  <a:moveTo>
                    <a:pt x="57149" y="914399"/>
                  </a:moveTo>
                  <a:lnTo>
                    <a:pt x="38099" y="914399"/>
                  </a:lnTo>
                  <a:lnTo>
                    <a:pt x="30497" y="913702"/>
                  </a:lnTo>
                  <a:lnTo>
                    <a:pt x="697" y="883901"/>
                  </a:lnTo>
                  <a:lnTo>
                    <a:pt x="0" y="8762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143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7553312" y="3000387"/>
              <a:ext cx="3181350" cy="438150"/>
            </a:xfrm>
            <a:custGeom>
              <a:avLst/>
              <a:gdLst/>
              <a:ahLst/>
              <a:cxnLst/>
              <a:rect l="l" t="t" r="r" b="b"/>
              <a:pathLst>
                <a:path w="3181350" h="438150">
                  <a:moveTo>
                    <a:pt x="1009650" y="24777"/>
                  </a:moveTo>
                  <a:lnTo>
                    <a:pt x="984872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161925"/>
                  </a:lnTo>
                  <a:lnTo>
                    <a:pt x="0" y="165709"/>
                  </a:lnTo>
                  <a:lnTo>
                    <a:pt x="24790" y="190487"/>
                  </a:lnTo>
                  <a:lnTo>
                    <a:pt x="984872" y="190487"/>
                  </a:lnTo>
                  <a:lnTo>
                    <a:pt x="1009650" y="165709"/>
                  </a:lnTo>
                  <a:lnTo>
                    <a:pt x="1009650" y="24777"/>
                  </a:lnTo>
                  <a:close/>
                </a:path>
                <a:path w="3181350" h="438150">
                  <a:moveTo>
                    <a:pt x="1095375" y="272427"/>
                  </a:moveTo>
                  <a:lnTo>
                    <a:pt x="1070597" y="247650"/>
                  </a:lnTo>
                  <a:lnTo>
                    <a:pt x="24790" y="247650"/>
                  </a:lnTo>
                  <a:lnTo>
                    <a:pt x="0" y="272427"/>
                  </a:lnTo>
                  <a:lnTo>
                    <a:pt x="0" y="409575"/>
                  </a:lnTo>
                  <a:lnTo>
                    <a:pt x="0" y="413359"/>
                  </a:lnTo>
                  <a:lnTo>
                    <a:pt x="24790" y="438137"/>
                  </a:lnTo>
                  <a:lnTo>
                    <a:pt x="1070597" y="438137"/>
                  </a:lnTo>
                  <a:lnTo>
                    <a:pt x="1095375" y="413359"/>
                  </a:lnTo>
                  <a:lnTo>
                    <a:pt x="1095375" y="272427"/>
                  </a:lnTo>
                  <a:close/>
                </a:path>
                <a:path w="3181350" h="438150">
                  <a:moveTo>
                    <a:pt x="1790700" y="272427"/>
                  </a:moveTo>
                  <a:lnTo>
                    <a:pt x="1765922" y="247650"/>
                  </a:lnTo>
                  <a:lnTo>
                    <a:pt x="1177315" y="247650"/>
                  </a:lnTo>
                  <a:lnTo>
                    <a:pt x="1152525" y="272427"/>
                  </a:lnTo>
                  <a:lnTo>
                    <a:pt x="1152525" y="409575"/>
                  </a:lnTo>
                  <a:lnTo>
                    <a:pt x="1152525" y="413359"/>
                  </a:lnTo>
                  <a:lnTo>
                    <a:pt x="1177315" y="438137"/>
                  </a:lnTo>
                  <a:lnTo>
                    <a:pt x="1765922" y="438137"/>
                  </a:lnTo>
                  <a:lnTo>
                    <a:pt x="1790700" y="413359"/>
                  </a:lnTo>
                  <a:lnTo>
                    <a:pt x="1790700" y="272427"/>
                  </a:lnTo>
                  <a:close/>
                </a:path>
                <a:path w="3181350" h="438150">
                  <a:moveTo>
                    <a:pt x="2133600" y="24777"/>
                  </a:moveTo>
                  <a:lnTo>
                    <a:pt x="2108822" y="0"/>
                  </a:lnTo>
                  <a:lnTo>
                    <a:pt x="1091590" y="0"/>
                  </a:lnTo>
                  <a:lnTo>
                    <a:pt x="1066800" y="24777"/>
                  </a:lnTo>
                  <a:lnTo>
                    <a:pt x="1066800" y="161925"/>
                  </a:lnTo>
                  <a:lnTo>
                    <a:pt x="1066800" y="165709"/>
                  </a:lnTo>
                  <a:lnTo>
                    <a:pt x="1091590" y="190487"/>
                  </a:lnTo>
                  <a:lnTo>
                    <a:pt x="2108822" y="190487"/>
                  </a:lnTo>
                  <a:lnTo>
                    <a:pt x="2133600" y="165709"/>
                  </a:lnTo>
                  <a:lnTo>
                    <a:pt x="2133600" y="24777"/>
                  </a:lnTo>
                  <a:close/>
                </a:path>
                <a:path w="3181350" h="438150">
                  <a:moveTo>
                    <a:pt x="2895600" y="272427"/>
                  </a:moveTo>
                  <a:lnTo>
                    <a:pt x="2870822" y="247650"/>
                  </a:lnTo>
                  <a:lnTo>
                    <a:pt x="1872640" y="247650"/>
                  </a:lnTo>
                  <a:lnTo>
                    <a:pt x="1847850" y="272427"/>
                  </a:lnTo>
                  <a:lnTo>
                    <a:pt x="1847850" y="409575"/>
                  </a:lnTo>
                  <a:lnTo>
                    <a:pt x="1847850" y="413359"/>
                  </a:lnTo>
                  <a:lnTo>
                    <a:pt x="1872640" y="438137"/>
                  </a:lnTo>
                  <a:lnTo>
                    <a:pt x="2870822" y="438137"/>
                  </a:lnTo>
                  <a:lnTo>
                    <a:pt x="2895600" y="413359"/>
                  </a:lnTo>
                  <a:lnTo>
                    <a:pt x="2895600" y="272427"/>
                  </a:lnTo>
                  <a:close/>
                </a:path>
                <a:path w="3181350" h="438150">
                  <a:moveTo>
                    <a:pt x="3181350" y="24777"/>
                  </a:moveTo>
                  <a:lnTo>
                    <a:pt x="3156572" y="0"/>
                  </a:lnTo>
                  <a:lnTo>
                    <a:pt x="2215540" y="0"/>
                  </a:lnTo>
                  <a:lnTo>
                    <a:pt x="2190750" y="24777"/>
                  </a:lnTo>
                  <a:lnTo>
                    <a:pt x="2190750" y="161925"/>
                  </a:lnTo>
                  <a:lnTo>
                    <a:pt x="2190750" y="165709"/>
                  </a:lnTo>
                  <a:lnTo>
                    <a:pt x="2215540" y="190487"/>
                  </a:lnTo>
                  <a:lnTo>
                    <a:pt x="3156572" y="190487"/>
                  </a:lnTo>
                  <a:lnTo>
                    <a:pt x="3181350" y="165709"/>
                  </a:lnTo>
                  <a:lnTo>
                    <a:pt x="3181350" y="24777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7542559" y="2768600"/>
            <a:ext cx="3106420" cy="648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1A794A"/>
                </a:solidFill>
                <a:latin typeface="Arial"/>
                <a:cs typeface="Arial"/>
              </a:rPr>
              <a:t>TARGET</a:t>
            </a:r>
            <a:r>
              <a:rPr dirty="0" sz="900" spc="27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1A794A"/>
                </a:solidFill>
                <a:latin typeface="Arial"/>
                <a:cs typeface="Arial"/>
              </a:rPr>
              <a:t>HOSPITAL</a:t>
            </a:r>
            <a:r>
              <a:rPr dirty="0" sz="900" spc="24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1A794A"/>
                </a:solidFill>
                <a:latin typeface="Arial"/>
                <a:cs typeface="Arial"/>
              </a:rPr>
              <a:t>GROUPS</a:t>
            </a:r>
            <a:endParaRPr sz="900">
              <a:latin typeface="Arial"/>
              <a:cs typeface="Arial"/>
            </a:endParaRPr>
          </a:p>
          <a:p>
            <a:pPr marL="107314" marR="5080">
              <a:lnSpc>
                <a:spcPts val="1950"/>
              </a:lnSpc>
              <a:spcBef>
                <a:spcPts val="25"/>
              </a:spcBef>
              <a:tabLst>
                <a:tab pos="1174750" algn="l"/>
                <a:tab pos="1257300" algn="l"/>
                <a:tab pos="1950085" algn="l"/>
                <a:tab pos="2292985" algn="l"/>
              </a:tabLst>
            </a:pP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Apollo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Hospitals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	Fortis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 Healthcare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	Max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Healthcare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Manipal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Hospitals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		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Medanta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	Narayana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343774" y="3686174"/>
            <a:ext cx="4467225" cy="1028700"/>
            <a:chOff x="7343774" y="3686174"/>
            <a:chExt cx="4467225" cy="1028700"/>
          </a:xfrm>
        </p:grpSpPr>
        <p:sp>
          <p:nvSpPr>
            <p:cNvPr id="53" name="object 53"/>
            <p:cNvSpPr/>
            <p:nvPr/>
          </p:nvSpPr>
          <p:spPr>
            <a:xfrm>
              <a:off x="7372348" y="3686174"/>
              <a:ext cx="4438650" cy="1028700"/>
            </a:xfrm>
            <a:custGeom>
              <a:avLst/>
              <a:gdLst/>
              <a:ahLst/>
              <a:cxnLst/>
              <a:rect l="l" t="t" r="r" b="b"/>
              <a:pathLst>
                <a:path w="4438650" h="1028700">
                  <a:moveTo>
                    <a:pt x="4405602" y="1028699"/>
                  </a:moveTo>
                  <a:lnTo>
                    <a:pt x="8262" y="1028699"/>
                  </a:lnTo>
                  <a:lnTo>
                    <a:pt x="7047" y="1027732"/>
                  </a:lnTo>
                  <a:lnTo>
                    <a:pt x="0" y="995651"/>
                  </a:lnTo>
                  <a:lnTo>
                    <a:pt x="0" y="9905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4405602" y="0"/>
                  </a:lnTo>
                  <a:lnTo>
                    <a:pt x="4437682" y="28187"/>
                  </a:lnTo>
                  <a:lnTo>
                    <a:pt x="4438650" y="33047"/>
                  </a:lnTo>
                  <a:lnTo>
                    <a:pt x="4438650" y="995651"/>
                  </a:lnTo>
                  <a:lnTo>
                    <a:pt x="4410461" y="1027732"/>
                  </a:lnTo>
                  <a:lnTo>
                    <a:pt x="4405602" y="10286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343774" y="3686174"/>
              <a:ext cx="57150" cy="1028700"/>
            </a:xfrm>
            <a:custGeom>
              <a:avLst/>
              <a:gdLst/>
              <a:ahLst/>
              <a:cxnLst/>
              <a:rect l="l" t="t" r="r" b="b"/>
              <a:pathLst>
                <a:path w="57150" h="1028700">
                  <a:moveTo>
                    <a:pt x="57149" y="1028699"/>
                  </a:moveTo>
                  <a:lnTo>
                    <a:pt x="38099" y="1028699"/>
                  </a:lnTo>
                  <a:lnTo>
                    <a:pt x="30497" y="1028002"/>
                  </a:lnTo>
                  <a:lnTo>
                    <a:pt x="697" y="998201"/>
                  </a:lnTo>
                  <a:lnTo>
                    <a:pt x="0" y="9905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0286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7542559" y="3797300"/>
            <a:ext cx="4062095" cy="774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0" b="1">
                <a:solidFill>
                  <a:srgbClr val="BF382A"/>
                </a:solidFill>
                <a:latin typeface="Arial"/>
                <a:cs typeface="Arial"/>
              </a:rPr>
              <a:t>MANAGEMENT</a:t>
            </a:r>
            <a:r>
              <a:rPr dirty="0" sz="900" spc="25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00" spc="10" b="1">
                <a:solidFill>
                  <a:srgbClr val="BF382A"/>
                </a:solidFill>
                <a:latin typeface="Arial"/>
                <a:cs typeface="Arial"/>
              </a:rPr>
              <a:t>ACTION</a:t>
            </a:r>
            <a:r>
              <a:rPr dirty="0" sz="900" spc="30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BF382A"/>
                </a:solidFill>
                <a:latin typeface="Arial"/>
                <a:cs typeface="Arial"/>
              </a:rPr>
              <a:t>REQUIRED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42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Bundled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pricing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framework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(22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entries)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requires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CFO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+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Commercial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CBD5DF"/>
                </a:solidFill>
                <a:latin typeface="Arial"/>
                <a:cs typeface="Arial"/>
              </a:rPr>
              <a:t>Head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sign-off.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Without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this,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preferred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vendor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status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at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major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chains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cannot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CBD5DF"/>
                </a:solidFill>
                <a:latin typeface="Arial"/>
                <a:cs typeface="Arial"/>
              </a:rPr>
              <a:t>be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secured.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76199" y="6610349"/>
            <a:ext cx="12077700" cy="247650"/>
            <a:chOff x="76199" y="6610349"/>
            <a:chExt cx="12077700" cy="247650"/>
          </a:xfrm>
        </p:grpSpPr>
        <p:sp>
          <p:nvSpPr>
            <p:cNvPr id="57" name="object 57"/>
            <p:cNvSpPr/>
            <p:nvPr/>
          </p:nvSpPr>
          <p:spPr>
            <a:xfrm>
              <a:off x="76199" y="6610349"/>
              <a:ext cx="12077700" cy="247650"/>
            </a:xfrm>
            <a:custGeom>
              <a:avLst/>
              <a:gdLst/>
              <a:ahLst/>
              <a:cxnLst/>
              <a:rect l="l" t="t" r="r" b="b"/>
              <a:pathLst>
                <a:path w="12077700" h="247650">
                  <a:moveTo>
                    <a:pt x="12077699" y="247649"/>
                  </a:moveTo>
                  <a:lnTo>
                    <a:pt x="0" y="2476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476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76199" y="661034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406399" y="6664724"/>
            <a:ext cx="5241925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ZB</a:t>
            </a:r>
            <a:r>
              <a:rPr dirty="0" sz="800" spc="3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India</a:t>
            </a:r>
            <a:r>
              <a:rPr dirty="0" sz="800" spc="3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Sales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Intelligence</a:t>
            </a:r>
            <a:r>
              <a:rPr dirty="0" sz="800" spc="3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Report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800" spc="3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Corporate</a:t>
            </a:r>
            <a:r>
              <a:rPr dirty="0" sz="800" spc="3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Hospital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Strategy</a:t>
            </a:r>
            <a:r>
              <a:rPr dirty="0" sz="800" spc="3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Source:</a:t>
            </a:r>
            <a:r>
              <a:rPr dirty="0" sz="800" spc="3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Survey,</a:t>
            </a:r>
            <a:r>
              <a:rPr dirty="0" sz="800" spc="3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66</a:t>
            </a:r>
            <a:r>
              <a:rPr dirty="0" sz="800" spc="3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 spc="-4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800" spc="-1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August</a:t>
            </a:r>
            <a:r>
              <a:rPr dirty="0" sz="800" spc="3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CBD5DF"/>
                </a:solidFill>
                <a:latin typeface="Arial"/>
                <a:cs typeface="Arial"/>
              </a:rPr>
              <a:t>2026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Market</a:t>
            </a:r>
            <a:r>
              <a:rPr dirty="0" spc="-25"/>
              <a:t> </a:t>
            </a:r>
            <a:r>
              <a:rPr dirty="0"/>
              <a:t>Expansion</a:t>
            </a:r>
            <a:r>
              <a:rPr dirty="0" spc="-25"/>
              <a:t> </a:t>
            </a:r>
            <a:r>
              <a:rPr dirty="0"/>
              <a:t>&amp;</a:t>
            </a:r>
            <a:r>
              <a:rPr dirty="0" spc="-20"/>
              <a:t> </a:t>
            </a:r>
            <a:r>
              <a:rPr dirty="0"/>
              <a:t>Decision</a:t>
            </a:r>
            <a:r>
              <a:rPr dirty="0" spc="-25"/>
              <a:t> </a:t>
            </a:r>
            <a:r>
              <a:rPr dirty="0"/>
              <a:t>Maker</a:t>
            </a:r>
            <a:r>
              <a:rPr dirty="0" spc="-95"/>
              <a:t> </a:t>
            </a:r>
            <a:r>
              <a:rPr dirty="0"/>
              <a:t>Access</a:t>
            </a:r>
            <a:r>
              <a:rPr dirty="0" spc="-20"/>
              <a:t> </a:t>
            </a:r>
            <a:r>
              <a:rPr dirty="0"/>
              <a:t>—</a:t>
            </a:r>
            <a:r>
              <a:rPr dirty="0" spc="-25"/>
              <a:t> </a:t>
            </a:r>
            <a:r>
              <a:rPr dirty="0"/>
              <a:t>Dual</a:t>
            </a:r>
            <a:r>
              <a:rPr dirty="0" spc="-20"/>
              <a:t> </a:t>
            </a:r>
            <a:r>
              <a:rPr dirty="0"/>
              <a:t>Growth</a:t>
            </a:r>
            <a:r>
              <a:rPr dirty="0" spc="-25"/>
              <a:t> </a:t>
            </a:r>
            <a:r>
              <a:rPr dirty="0" spc="-20"/>
              <a:t>Lens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84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combined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growth-lever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C-suite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access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is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the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critical</a:t>
            </a:r>
            <a:r>
              <a:rPr dirty="0" sz="950" spc="6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 b="0">
                <a:solidFill>
                  <a:srgbClr val="CBD5DF"/>
                </a:solidFill>
                <a:latin typeface="Arial"/>
                <a:cs typeface="Arial"/>
              </a:rPr>
              <a:t>enabler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57274"/>
            <a:ext cx="5848350" cy="19050"/>
          </a:xfrm>
          <a:custGeom>
            <a:avLst/>
            <a:gdLst/>
            <a:ahLst/>
            <a:cxnLst/>
            <a:rect l="l" t="t" r="r" b="b"/>
            <a:pathLst>
              <a:path w="5848350" h="19050">
                <a:moveTo>
                  <a:pt x="5848349" y="19049"/>
                </a:moveTo>
                <a:lnTo>
                  <a:pt x="0" y="19049"/>
                </a:lnTo>
                <a:lnTo>
                  <a:pt x="0" y="0"/>
                </a:lnTo>
                <a:lnTo>
                  <a:pt x="5848349" y="0"/>
                </a:lnTo>
                <a:lnTo>
                  <a:pt x="58483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73125"/>
            <a:ext cx="240728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MARKET</a:t>
            </a:r>
            <a:r>
              <a:rPr dirty="0" sz="800" spc="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EXPANSION</a:t>
            </a:r>
            <a:r>
              <a:rPr dirty="0" sz="800" spc="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GROWTH</a:t>
            </a:r>
            <a:r>
              <a:rPr dirty="0" sz="800" spc="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003366"/>
                </a:solidFill>
                <a:latin typeface="Arial"/>
                <a:cs typeface="Arial"/>
              </a:rPr>
              <a:t>LEVERS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9549" y="1228725"/>
            <a:ext cx="5848350" cy="3848100"/>
            <a:chOff x="209549" y="1228725"/>
            <a:chExt cx="5848350" cy="38481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" y="1228725"/>
              <a:ext cx="5353049" cy="295274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8124" y="4257674"/>
              <a:ext cx="5819775" cy="819150"/>
            </a:xfrm>
            <a:custGeom>
              <a:avLst/>
              <a:gdLst/>
              <a:ahLst/>
              <a:cxnLst/>
              <a:rect l="l" t="t" r="r" b="b"/>
              <a:pathLst>
                <a:path w="5819775" h="819150">
                  <a:moveTo>
                    <a:pt x="5786726" y="819149"/>
                  </a:moveTo>
                  <a:lnTo>
                    <a:pt x="8261" y="819149"/>
                  </a:lnTo>
                  <a:lnTo>
                    <a:pt x="7046" y="818182"/>
                  </a:lnTo>
                  <a:lnTo>
                    <a:pt x="0" y="786102"/>
                  </a:lnTo>
                  <a:lnTo>
                    <a:pt x="0" y="781049"/>
                  </a:lnTo>
                  <a:lnTo>
                    <a:pt x="0" y="33047"/>
                  </a:lnTo>
                  <a:lnTo>
                    <a:pt x="8261" y="0"/>
                  </a:lnTo>
                  <a:lnTo>
                    <a:pt x="5786726" y="0"/>
                  </a:lnTo>
                  <a:lnTo>
                    <a:pt x="5818807" y="28187"/>
                  </a:lnTo>
                  <a:lnTo>
                    <a:pt x="5819773" y="33047"/>
                  </a:lnTo>
                  <a:lnTo>
                    <a:pt x="5819773" y="786102"/>
                  </a:lnTo>
                  <a:lnTo>
                    <a:pt x="5791586" y="818182"/>
                  </a:lnTo>
                  <a:lnTo>
                    <a:pt x="5786726" y="819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09549" y="4257674"/>
              <a:ext cx="57150" cy="819150"/>
            </a:xfrm>
            <a:custGeom>
              <a:avLst/>
              <a:gdLst/>
              <a:ahLst/>
              <a:cxnLst/>
              <a:rect l="l" t="t" r="r" b="b"/>
              <a:pathLst>
                <a:path w="57150" h="819150">
                  <a:moveTo>
                    <a:pt x="57149" y="819149"/>
                  </a:moveTo>
                  <a:lnTo>
                    <a:pt x="38099" y="819149"/>
                  </a:lnTo>
                  <a:lnTo>
                    <a:pt x="30498" y="818452"/>
                  </a:lnTo>
                  <a:lnTo>
                    <a:pt x="697" y="788651"/>
                  </a:lnTo>
                  <a:lnTo>
                    <a:pt x="0" y="781049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8191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87349" y="4340225"/>
            <a:ext cx="147066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EQUAL</a:t>
            </a:r>
            <a:r>
              <a:rPr dirty="0" sz="800" spc="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PRIORITY</a:t>
            </a:r>
            <a:r>
              <a:rPr dirty="0" sz="800" spc="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SIGNAL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7349" y="4498339"/>
            <a:ext cx="529844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1600"/>
              </a:lnSpc>
              <a:spcBef>
                <a:spcPts val="9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New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Surgeon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Onboarding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950" spc="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Tier-2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expansion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both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score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42</a:t>
            </a:r>
            <a:r>
              <a:rPr dirty="0" sz="950" spc="7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r>
              <a:rPr dirty="0" sz="950" spc="7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field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sees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these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as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equally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fertile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growth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opportunities.</a:t>
            </a:r>
            <a:endParaRPr sz="9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172199" y="1057274"/>
            <a:ext cx="5848350" cy="19050"/>
          </a:xfrm>
          <a:custGeom>
            <a:avLst/>
            <a:gdLst/>
            <a:ahLst/>
            <a:cxnLst/>
            <a:rect l="l" t="t" r="r" b="b"/>
            <a:pathLst>
              <a:path w="5848350" h="19050">
                <a:moveTo>
                  <a:pt x="5848349" y="19049"/>
                </a:moveTo>
                <a:lnTo>
                  <a:pt x="0" y="19049"/>
                </a:lnTo>
                <a:lnTo>
                  <a:pt x="0" y="0"/>
                </a:lnTo>
                <a:lnTo>
                  <a:pt x="5848349" y="0"/>
                </a:lnTo>
                <a:lnTo>
                  <a:pt x="58483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159499" y="873125"/>
            <a:ext cx="182943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DECISION</a:t>
            </a:r>
            <a:r>
              <a:rPr dirty="0" sz="800" spc="1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MAKER</a:t>
            </a:r>
            <a:r>
              <a:rPr dirty="0" sz="800" spc="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ACCESS</a:t>
            </a:r>
            <a:r>
              <a:rPr dirty="0" sz="800" spc="114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003366"/>
                </a:solidFill>
                <a:latin typeface="Arial"/>
                <a:cs typeface="Arial"/>
              </a:rPr>
              <a:t>MAP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172199" y="1228725"/>
            <a:ext cx="5848350" cy="4086225"/>
            <a:chOff x="6172199" y="1228725"/>
            <a:chExt cx="5848350" cy="408622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62774" y="1228725"/>
              <a:ext cx="4038599" cy="32384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200773" y="4543424"/>
              <a:ext cx="5819775" cy="771525"/>
            </a:xfrm>
            <a:custGeom>
              <a:avLst/>
              <a:gdLst/>
              <a:ahLst/>
              <a:cxnLst/>
              <a:rect l="l" t="t" r="r" b="b"/>
              <a:pathLst>
                <a:path w="5819775" h="771525">
                  <a:moveTo>
                    <a:pt x="5786725" y="771524"/>
                  </a:moveTo>
                  <a:lnTo>
                    <a:pt x="8262" y="771524"/>
                  </a:lnTo>
                  <a:lnTo>
                    <a:pt x="7046" y="770557"/>
                  </a:lnTo>
                  <a:lnTo>
                    <a:pt x="0" y="738477"/>
                  </a:lnTo>
                  <a:lnTo>
                    <a:pt x="0" y="7334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5786725" y="0"/>
                  </a:lnTo>
                  <a:lnTo>
                    <a:pt x="5818806" y="28187"/>
                  </a:lnTo>
                  <a:lnTo>
                    <a:pt x="5819773" y="33047"/>
                  </a:lnTo>
                  <a:lnTo>
                    <a:pt x="5819773" y="738477"/>
                  </a:lnTo>
                  <a:lnTo>
                    <a:pt x="5791585" y="770557"/>
                  </a:lnTo>
                  <a:lnTo>
                    <a:pt x="5786725" y="7715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172199" y="4543424"/>
              <a:ext cx="57150" cy="771525"/>
            </a:xfrm>
            <a:custGeom>
              <a:avLst/>
              <a:gdLst/>
              <a:ahLst/>
              <a:cxnLst/>
              <a:rect l="l" t="t" r="r" b="b"/>
              <a:pathLst>
                <a:path w="57150" h="771525">
                  <a:moveTo>
                    <a:pt x="57149" y="771524"/>
                  </a:moveTo>
                  <a:lnTo>
                    <a:pt x="38099" y="771524"/>
                  </a:lnTo>
                  <a:lnTo>
                    <a:pt x="30497" y="770827"/>
                  </a:lnTo>
                  <a:lnTo>
                    <a:pt x="697" y="741026"/>
                  </a:lnTo>
                  <a:lnTo>
                    <a:pt x="0" y="7334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7715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349999" y="4563109"/>
            <a:ext cx="5193665" cy="62738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60" b="1">
                <a:solidFill>
                  <a:srgbClr val="BF382A"/>
                </a:solidFill>
                <a:latin typeface="Arial"/>
                <a:cs typeface="Arial"/>
              </a:rPr>
              <a:t>C-</a:t>
            </a:r>
            <a:r>
              <a:rPr dirty="0" sz="800" spc="50" b="1">
                <a:solidFill>
                  <a:srgbClr val="BF382A"/>
                </a:solidFill>
                <a:latin typeface="Arial"/>
                <a:cs typeface="Arial"/>
              </a:rPr>
              <a:t>SUITE</a:t>
            </a:r>
            <a:r>
              <a:rPr dirty="0" sz="800" spc="1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BF382A"/>
                </a:solidFill>
                <a:latin typeface="Arial"/>
                <a:cs typeface="Arial"/>
              </a:rPr>
              <a:t>GAP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31600"/>
              </a:lnSpc>
              <a:spcBef>
                <a:spcPts val="254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CEO/COO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(39%)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and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CMO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(12%)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access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is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critically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low.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Preferred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vendor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status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at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corporate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chains</a:t>
            </a:r>
            <a:r>
              <a:rPr dirty="0" sz="950" spc="9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requires</a:t>
            </a:r>
            <a:r>
              <a:rPr dirty="0" sz="950" spc="9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BD5DF"/>
                </a:solidFill>
                <a:latin typeface="Arial"/>
                <a:cs typeface="Arial"/>
              </a:rPr>
              <a:t>NSH-led</a:t>
            </a:r>
            <a:r>
              <a:rPr dirty="0" sz="950" spc="95" b="1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BD5DF"/>
                </a:solidFill>
                <a:latin typeface="Arial"/>
                <a:cs typeface="Arial"/>
              </a:rPr>
              <a:t>executive</a:t>
            </a:r>
            <a:r>
              <a:rPr dirty="0" sz="950" spc="95" b="1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CBD5DF"/>
                </a:solidFill>
                <a:latin typeface="Arial"/>
                <a:cs typeface="Arial"/>
              </a:rPr>
              <a:t>engagement.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22" name="object 22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Field</a:t>
            </a:r>
            <a:r>
              <a:rPr dirty="0" spc="-105"/>
              <a:t> </a:t>
            </a:r>
            <a:r>
              <a:rPr dirty="0"/>
              <a:t>Action</a:t>
            </a:r>
            <a:r>
              <a:rPr dirty="0" spc="-30"/>
              <a:t> </a:t>
            </a:r>
            <a:r>
              <a:rPr dirty="0"/>
              <a:t>Commitments</a:t>
            </a:r>
            <a:r>
              <a:rPr dirty="0" spc="-30"/>
              <a:t> </a:t>
            </a:r>
            <a:r>
              <a:rPr dirty="0"/>
              <a:t>—</a:t>
            </a:r>
            <a:r>
              <a:rPr dirty="0" spc="-30"/>
              <a:t> </a:t>
            </a:r>
            <a:r>
              <a:rPr dirty="0"/>
              <a:t>300+</a:t>
            </a:r>
            <a:r>
              <a:rPr dirty="0" spc="-100"/>
              <a:t> </a:t>
            </a:r>
            <a:r>
              <a:rPr dirty="0"/>
              <a:t>Actions</a:t>
            </a:r>
            <a:r>
              <a:rPr dirty="0" spc="-30"/>
              <a:t> </a:t>
            </a:r>
            <a:r>
              <a:rPr dirty="0"/>
              <a:t>Ready</a:t>
            </a:r>
            <a:r>
              <a:rPr dirty="0" spc="-30"/>
              <a:t>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 spc="-10"/>
              <a:t>Execute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Top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actions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committed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by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66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representatives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across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3</a:t>
            </a:r>
            <a:r>
              <a:rPr dirty="0" sz="950" spc="6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strategic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 b="0">
                <a:solidFill>
                  <a:srgbClr val="CBD5DF"/>
                </a:solidFill>
                <a:latin typeface="Arial"/>
                <a:cs typeface="Arial"/>
              </a:rPr>
              <a:t>areas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3822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54075"/>
            <a:ext cx="387159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FIELD</a:t>
            </a:r>
            <a:r>
              <a:rPr dirty="0" sz="800" spc="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ACTION</a:t>
            </a:r>
            <a:r>
              <a:rPr dirty="0" sz="800" spc="1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60" b="1">
                <a:solidFill>
                  <a:srgbClr val="003366"/>
                </a:solidFill>
                <a:latin typeface="Arial"/>
                <a:cs typeface="Arial"/>
              </a:rPr>
              <a:t>COMMITMENTS</a:t>
            </a:r>
            <a:r>
              <a:rPr dirty="0" sz="800" spc="1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TOP</a:t>
            </a:r>
            <a:r>
              <a:rPr dirty="0" sz="800" spc="1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ACTIVITIES</a:t>
            </a:r>
            <a:r>
              <a:rPr dirty="0" sz="800" spc="1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BY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ENTRY</a:t>
            </a:r>
            <a:r>
              <a:rPr dirty="0" sz="8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COUNT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38150" y="885824"/>
            <a:ext cx="11582400" cy="4724400"/>
            <a:chOff x="438150" y="885824"/>
            <a:chExt cx="11582400" cy="47244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150" y="1133474"/>
              <a:ext cx="7353299" cy="447674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134473" y="885824"/>
              <a:ext cx="2886075" cy="1285875"/>
            </a:xfrm>
            <a:custGeom>
              <a:avLst/>
              <a:gdLst/>
              <a:ahLst/>
              <a:cxnLst/>
              <a:rect l="l" t="t" r="r" b="b"/>
              <a:pathLst>
                <a:path w="2886075" h="1285875">
                  <a:moveTo>
                    <a:pt x="2853026" y="1285874"/>
                  </a:moveTo>
                  <a:lnTo>
                    <a:pt x="8262" y="1285874"/>
                  </a:lnTo>
                  <a:lnTo>
                    <a:pt x="7047" y="1284907"/>
                  </a:lnTo>
                  <a:lnTo>
                    <a:pt x="0" y="1252827"/>
                  </a:lnTo>
                  <a:lnTo>
                    <a:pt x="0" y="124777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252827"/>
                  </a:lnTo>
                  <a:lnTo>
                    <a:pt x="2857885" y="1284907"/>
                  </a:lnTo>
                  <a:lnTo>
                    <a:pt x="2853026" y="12858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105899" y="885824"/>
              <a:ext cx="57150" cy="1285875"/>
            </a:xfrm>
            <a:custGeom>
              <a:avLst/>
              <a:gdLst/>
              <a:ahLst/>
              <a:cxnLst/>
              <a:rect l="l" t="t" r="r" b="b"/>
              <a:pathLst>
                <a:path w="57150" h="1285875">
                  <a:moveTo>
                    <a:pt x="57149" y="1285874"/>
                  </a:moveTo>
                  <a:lnTo>
                    <a:pt x="38099" y="1285874"/>
                  </a:lnTo>
                  <a:lnTo>
                    <a:pt x="30497" y="1285177"/>
                  </a:lnTo>
                  <a:lnTo>
                    <a:pt x="697" y="1255376"/>
                  </a:lnTo>
                  <a:lnTo>
                    <a:pt x="0" y="124777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2858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9283700" y="905510"/>
            <a:ext cx="2558415" cy="109410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TOP</a:t>
            </a:r>
            <a:r>
              <a:rPr dirty="0" sz="800" spc="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r>
              <a:rPr dirty="0" sz="800" spc="1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COMMITMENTS</a:t>
            </a:r>
            <a:endParaRPr sz="800">
              <a:latin typeface="Arial"/>
              <a:cs typeface="Arial"/>
            </a:endParaRPr>
          </a:p>
          <a:p>
            <a:pPr marL="12700" marR="183515">
              <a:lnSpc>
                <a:spcPct val="131600"/>
              </a:lnSpc>
              <a:spcBef>
                <a:spcPts val="254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42</a:t>
            </a:r>
            <a:r>
              <a:rPr dirty="0" sz="950" spc="6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Bundled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pricing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proposals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waiting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for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approval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39</a:t>
            </a:r>
            <a:r>
              <a:rPr dirty="0" sz="950" spc="5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Joint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field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rides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manager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scheduled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35</a:t>
            </a:r>
            <a:r>
              <a:rPr dirty="0" sz="950" spc="6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MAKO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objection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scripts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pending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training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105899" y="2247899"/>
            <a:ext cx="2914650" cy="1990725"/>
            <a:chOff x="9105899" y="2247899"/>
            <a:chExt cx="2914650" cy="1990725"/>
          </a:xfrm>
        </p:grpSpPr>
        <p:sp>
          <p:nvSpPr>
            <p:cNvPr id="14" name="object 14"/>
            <p:cNvSpPr/>
            <p:nvPr/>
          </p:nvSpPr>
          <p:spPr>
            <a:xfrm>
              <a:off x="9134473" y="2247899"/>
              <a:ext cx="2886075" cy="962025"/>
            </a:xfrm>
            <a:custGeom>
              <a:avLst/>
              <a:gdLst/>
              <a:ahLst/>
              <a:cxnLst/>
              <a:rect l="l" t="t" r="r" b="b"/>
              <a:pathLst>
                <a:path w="2886075" h="962025">
                  <a:moveTo>
                    <a:pt x="2853026" y="962024"/>
                  </a:moveTo>
                  <a:lnTo>
                    <a:pt x="8262" y="962024"/>
                  </a:lnTo>
                  <a:lnTo>
                    <a:pt x="7047" y="961057"/>
                  </a:lnTo>
                  <a:lnTo>
                    <a:pt x="0" y="928977"/>
                  </a:lnTo>
                  <a:lnTo>
                    <a:pt x="0" y="9239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928977"/>
                  </a:lnTo>
                  <a:lnTo>
                    <a:pt x="2857885" y="961057"/>
                  </a:lnTo>
                  <a:lnTo>
                    <a:pt x="2853026" y="9620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105899" y="2247899"/>
              <a:ext cx="57150" cy="962025"/>
            </a:xfrm>
            <a:custGeom>
              <a:avLst/>
              <a:gdLst/>
              <a:ahLst/>
              <a:cxnLst/>
              <a:rect l="l" t="t" r="r" b="b"/>
              <a:pathLst>
                <a:path w="57150" h="962025">
                  <a:moveTo>
                    <a:pt x="57149" y="962024"/>
                  </a:moveTo>
                  <a:lnTo>
                    <a:pt x="38099" y="962024"/>
                  </a:lnTo>
                  <a:lnTo>
                    <a:pt x="30497" y="961327"/>
                  </a:lnTo>
                  <a:lnTo>
                    <a:pt x="697" y="931526"/>
                  </a:lnTo>
                  <a:lnTo>
                    <a:pt x="0" y="9239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620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134473" y="3286124"/>
              <a:ext cx="2886075" cy="952500"/>
            </a:xfrm>
            <a:custGeom>
              <a:avLst/>
              <a:gdLst/>
              <a:ahLst/>
              <a:cxnLst/>
              <a:rect l="l" t="t" r="r" b="b"/>
              <a:pathLst>
                <a:path w="2886075" h="952500">
                  <a:moveTo>
                    <a:pt x="2853026" y="952499"/>
                  </a:moveTo>
                  <a:lnTo>
                    <a:pt x="8262" y="952499"/>
                  </a:lnTo>
                  <a:lnTo>
                    <a:pt x="7047" y="951532"/>
                  </a:lnTo>
                  <a:lnTo>
                    <a:pt x="0" y="919451"/>
                  </a:lnTo>
                  <a:lnTo>
                    <a:pt x="0" y="9143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919451"/>
                  </a:lnTo>
                  <a:lnTo>
                    <a:pt x="2857885" y="951532"/>
                  </a:lnTo>
                  <a:lnTo>
                    <a:pt x="2853026" y="952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105899" y="3286124"/>
              <a:ext cx="57150" cy="952500"/>
            </a:xfrm>
            <a:custGeom>
              <a:avLst/>
              <a:gdLst/>
              <a:ahLst/>
              <a:cxnLst/>
              <a:rect l="l" t="t" r="r" b="b"/>
              <a:pathLst>
                <a:path w="57150" h="952500">
                  <a:moveTo>
                    <a:pt x="57149" y="952499"/>
                  </a:moveTo>
                  <a:lnTo>
                    <a:pt x="38099" y="952499"/>
                  </a:lnTo>
                  <a:lnTo>
                    <a:pt x="30497" y="951802"/>
                  </a:lnTo>
                  <a:lnTo>
                    <a:pt x="697" y="922001"/>
                  </a:lnTo>
                  <a:lnTo>
                    <a:pt x="0" y="9143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524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9283700" y="2267585"/>
            <a:ext cx="2565400" cy="184658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0" b="1">
                <a:solidFill>
                  <a:srgbClr val="BF382A"/>
                </a:solidFill>
                <a:latin typeface="Arial"/>
                <a:cs typeface="Arial"/>
              </a:rPr>
              <a:t>SINGLE</a:t>
            </a:r>
            <a:r>
              <a:rPr dirty="0" sz="800" spc="12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BF382A"/>
                </a:solidFill>
                <a:latin typeface="Arial"/>
                <a:cs typeface="Arial"/>
              </a:rPr>
              <a:t>UNLOCK</a:t>
            </a:r>
            <a:r>
              <a:rPr dirty="0" sz="800" spc="12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30" b="1">
                <a:solidFill>
                  <a:srgbClr val="BF382A"/>
                </a:solidFill>
                <a:latin typeface="Arial"/>
                <a:cs typeface="Arial"/>
              </a:rPr>
              <a:t>POINT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29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Bundled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pricing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approval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(#1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action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at</a:t>
            </a:r>
            <a:r>
              <a:rPr dirty="0" sz="950" spc="6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42)</a:t>
            </a:r>
            <a:r>
              <a:rPr dirty="0" sz="950" spc="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CBD5DF"/>
                </a:solidFill>
                <a:latin typeface="Arial"/>
                <a:cs typeface="Arial"/>
              </a:rPr>
              <a:t>is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entirely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management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decision.</a:t>
            </a:r>
            <a:r>
              <a:rPr dirty="0" sz="950" spc="8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It</a:t>
            </a:r>
            <a:r>
              <a:rPr dirty="0" sz="950" spc="7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unblocks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more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activity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than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any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other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single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action.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50" b="1">
                <a:solidFill>
                  <a:srgbClr val="1A794A"/>
                </a:solidFill>
                <a:latin typeface="Arial"/>
                <a:cs typeface="Arial"/>
              </a:rPr>
              <a:t>FIELD</a:t>
            </a:r>
            <a:r>
              <a:rPr dirty="0" sz="800" spc="114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1A794A"/>
                </a:solidFill>
                <a:latin typeface="Arial"/>
                <a:cs typeface="Arial"/>
              </a:rPr>
              <a:t>READINESS</a:t>
            </a:r>
            <a:endParaRPr sz="800">
              <a:latin typeface="Arial"/>
              <a:cs typeface="Arial"/>
            </a:endParaRPr>
          </a:p>
          <a:p>
            <a:pPr marL="12700" marR="94615">
              <a:lnSpc>
                <a:spcPct val="128299"/>
              </a:lnSpc>
              <a:spcBef>
                <a:spcPts val="29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field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has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committed</a:t>
            </a:r>
            <a:r>
              <a:rPr dirty="0" sz="950" spc="5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to</a:t>
            </a:r>
            <a:r>
              <a:rPr dirty="0" sz="950" spc="5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over</a:t>
            </a:r>
            <a:r>
              <a:rPr dirty="0" sz="950" spc="5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2D3748"/>
                </a:solidFill>
                <a:latin typeface="Arial"/>
                <a:cs typeface="Arial"/>
              </a:rPr>
              <a:t>300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combined</a:t>
            </a:r>
            <a:r>
              <a:rPr dirty="0" sz="950" spc="13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actions.</a:t>
            </a:r>
            <a:r>
              <a:rPr dirty="0" sz="950" spc="13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Management</a:t>
            </a:r>
            <a:r>
              <a:rPr dirty="0" sz="950" spc="1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support</a:t>
            </a:r>
            <a:r>
              <a:rPr dirty="0" sz="950" spc="1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2D3748"/>
                </a:solidFill>
                <a:latin typeface="Arial"/>
                <a:cs typeface="Arial"/>
              </a:rPr>
              <a:t>—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not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motivation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only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constraint.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20" name="object 20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/>
              <a:t>Leadership</a:t>
            </a:r>
            <a:r>
              <a:rPr dirty="0" spc="-5"/>
              <a:t> </a:t>
            </a:r>
            <a:r>
              <a:rPr dirty="0"/>
              <a:t>Support Required — 6</a:t>
            </a:r>
            <a:r>
              <a:rPr dirty="0" spc="-5"/>
              <a:t> </a:t>
            </a:r>
            <a:r>
              <a:rPr dirty="0"/>
              <a:t>Decisions That Unlock the</a:t>
            </a:r>
            <a:r>
              <a:rPr dirty="0" spc="-5"/>
              <a:t> </a:t>
            </a:r>
            <a:r>
              <a:rPr dirty="0" spc="-10"/>
              <a:t>Field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Management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decisions</a:t>
            </a:r>
            <a:r>
              <a:rPr dirty="0" sz="950" spc="7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are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the</a:t>
            </a:r>
            <a:r>
              <a:rPr dirty="0" sz="950" spc="7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rate-limiting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step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7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120+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950" spc="7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actions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pending</a:t>
            </a:r>
            <a:r>
              <a:rPr dirty="0" sz="950" spc="7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these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 b="0">
                <a:solidFill>
                  <a:srgbClr val="CBD5DF"/>
                </a:solidFill>
                <a:latin typeface="Arial"/>
                <a:cs typeface="Arial"/>
              </a:rPr>
              <a:t>approvals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38224"/>
            <a:ext cx="8743950" cy="19050"/>
          </a:xfrm>
          <a:custGeom>
            <a:avLst/>
            <a:gdLst/>
            <a:ahLst/>
            <a:cxnLst/>
            <a:rect l="l" t="t" r="r" b="b"/>
            <a:pathLst>
              <a:path w="8743950" h="19050">
                <a:moveTo>
                  <a:pt x="8743949" y="19049"/>
                </a:moveTo>
                <a:lnTo>
                  <a:pt x="0" y="19049"/>
                </a:lnTo>
                <a:lnTo>
                  <a:pt x="0" y="0"/>
                </a:lnTo>
                <a:lnTo>
                  <a:pt x="8743949" y="0"/>
                </a:lnTo>
                <a:lnTo>
                  <a:pt x="8743949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54075"/>
            <a:ext cx="405511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LEADERSHIP</a:t>
            </a:r>
            <a:r>
              <a:rPr dirty="0" sz="8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SUPPORT</a:t>
            </a:r>
            <a:r>
              <a:rPr dirty="0" sz="80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REQUESTS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ENTRY</a:t>
            </a:r>
            <a:r>
              <a:rPr dirty="0" sz="8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FREQUENCY</a:t>
            </a:r>
            <a:r>
              <a:rPr dirty="0" sz="8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URGENCY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9550" y="885824"/>
            <a:ext cx="11811000" cy="4305300"/>
            <a:chOff x="209550" y="885824"/>
            <a:chExt cx="11811000" cy="43053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550" y="1362074"/>
              <a:ext cx="7810500" cy="382904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134473" y="885824"/>
              <a:ext cx="2886075" cy="1000125"/>
            </a:xfrm>
            <a:custGeom>
              <a:avLst/>
              <a:gdLst/>
              <a:ahLst/>
              <a:cxnLst/>
              <a:rect l="l" t="t" r="r" b="b"/>
              <a:pathLst>
                <a:path w="2886075" h="1000125">
                  <a:moveTo>
                    <a:pt x="2853026" y="1000124"/>
                  </a:moveTo>
                  <a:lnTo>
                    <a:pt x="8262" y="1000124"/>
                  </a:lnTo>
                  <a:lnTo>
                    <a:pt x="7047" y="999158"/>
                  </a:lnTo>
                  <a:lnTo>
                    <a:pt x="0" y="967077"/>
                  </a:lnTo>
                  <a:lnTo>
                    <a:pt x="0" y="9620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967077"/>
                  </a:lnTo>
                  <a:lnTo>
                    <a:pt x="2857885" y="999157"/>
                  </a:lnTo>
                  <a:lnTo>
                    <a:pt x="2853026" y="10001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105887" y="885836"/>
              <a:ext cx="923925" cy="1000125"/>
            </a:xfrm>
            <a:custGeom>
              <a:avLst/>
              <a:gdLst/>
              <a:ahLst/>
              <a:cxnLst/>
              <a:rect l="l" t="t" r="r" b="b"/>
              <a:pathLst>
                <a:path w="923925" h="1000125">
                  <a:moveTo>
                    <a:pt x="57150" y="0"/>
                  </a:moveTo>
                  <a:lnTo>
                    <a:pt x="38100" y="0"/>
                  </a:lnTo>
                  <a:lnTo>
                    <a:pt x="30505" y="685"/>
                  </a:lnTo>
                  <a:lnTo>
                    <a:pt x="698" y="30492"/>
                  </a:lnTo>
                  <a:lnTo>
                    <a:pt x="0" y="38100"/>
                  </a:lnTo>
                  <a:lnTo>
                    <a:pt x="0" y="962025"/>
                  </a:lnTo>
                  <a:lnTo>
                    <a:pt x="23482" y="997331"/>
                  </a:lnTo>
                  <a:lnTo>
                    <a:pt x="38100" y="1000125"/>
                  </a:lnTo>
                  <a:lnTo>
                    <a:pt x="57150" y="1000125"/>
                  </a:lnTo>
                  <a:lnTo>
                    <a:pt x="57150" y="0"/>
                  </a:lnTo>
                  <a:close/>
                </a:path>
                <a:path w="923925" h="1000125">
                  <a:moveTo>
                    <a:pt x="923925" y="320052"/>
                  </a:moveTo>
                  <a:lnTo>
                    <a:pt x="899147" y="295275"/>
                  </a:lnTo>
                  <a:lnTo>
                    <a:pt x="215290" y="295275"/>
                  </a:lnTo>
                  <a:lnTo>
                    <a:pt x="190500" y="320052"/>
                  </a:lnTo>
                  <a:lnTo>
                    <a:pt x="190500" y="466725"/>
                  </a:lnTo>
                  <a:lnTo>
                    <a:pt x="190500" y="470509"/>
                  </a:lnTo>
                  <a:lnTo>
                    <a:pt x="215290" y="495300"/>
                  </a:lnTo>
                  <a:lnTo>
                    <a:pt x="899147" y="495300"/>
                  </a:lnTo>
                  <a:lnTo>
                    <a:pt x="923925" y="470509"/>
                  </a:lnTo>
                  <a:lnTo>
                    <a:pt x="923925" y="320052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9283700" y="905510"/>
            <a:ext cx="2483485" cy="43688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b="1">
                <a:solidFill>
                  <a:srgbClr val="BF382A"/>
                </a:solidFill>
                <a:latin typeface="Arial"/>
                <a:cs typeface="Arial"/>
              </a:rPr>
              <a:t>ACT</a:t>
            </a:r>
            <a:r>
              <a:rPr dirty="0" sz="800" spc="28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BF382A"/>
                </a:solidFill>
                <a:latin typeface="Arial"/>
                <a:cs typeface="Arial"/>
              </a:rPr>
              <a:t>THIS</a:t>
            </a:r>
            <a:r>
              <a:rPr dirty="0" sz="800" spc="28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30" b="1">
                <a:solidFill>
                  <a:srgbClr val="BF382A"/>
                </a:solidFill>
                <a:latin typeface="Arial"/>
                <a:cs typeface="Arial"/>
              </a:rPr>
              <a:t>WEEK</a:t>
            </a:r>
            <a:endParaRPr sz="80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615"/>
              </a:spcBef>
            </a:pP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IMMEDIATE</a:t>
            </a:r>
            <a:r>
              <a:rPr dirty="0" sz="800" spc="295" b="1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950" b="1">
                <a:solidFill>
                  <a:srgbClr val="CBD5DF"/>
                </a:solidFill>
                <a:latin typeface="Arial"/>
                <a:cs typeface="Arial"/>
              </a:rPr>
              <a:t>KOL</a:t>
            </a:r>
            <a:r>
              <a:rPr dirty="0" sz="950" spc="30" b="1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BD5DF"/>
                </a:solidFill>
                <a:latin typeface="Arial"/>
                <a:cs typeface="Arial"/>
              </a:rPr>
              <a:t>nominations</a:t>
            </a:r>
            <a:r>
              <a:rPr dirty="0" sz="950" spc="55" b="1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(27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entries)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105899" y="1571624"/>
            <a:ext cx="2914650" cy="2876550"/>
            <a:chOff x="9105899" y="1571624"/>
            <a:chExt cx="2914650" cy="2876550"/>
          </a:xfrm>
        </p:grpSpPr>
        <p:sp>
          <p:nvSpPr>
            <p:cNvPr id="14" name="object 14"/>
            <p:cNvSpPr/>
            <p:nvPr/>
          </p:nvSpPr>
          <p:spPr>
            <a:xfrm>
              <a:off x="9296398" y="1571624"/>
              <a:ext cx="733425" cy="200025"/>
            </a:xfrm>
            <a:custGeom>
              <a:avLst/>
              <a:gdLst/>
              <a:ahLst/>
              <a:cxnLst/>
              <a:rect l="l" t="t" r="r" b="b"/>
              <a:pathLst>
                <a:path w="733425" h="200025">
                  <a:moveTo>
                    <a:pt x="708638" y="200024"/>
                  </a:moveTo>
                  <a:lnTo>
                    <a:pt x="24785" y="200024"/>
                  </a:lnTo>
                  <a:lnTo>
                    <a:pt x="21140" y="199299"/>
                  </a:lnTo>
                  <a:lnTo>
                    <a:pt x="0" y="175239"/>
                  </a:lnTo>
                  <a:lnTo>
                    <a:pt x="0" y="171449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708638" y="0"/>
                  </a:lnTo>
                  <a:lnTo>
                    <a:pt x="733425" y="24785"/>
                  </a:lnTo>
                  <a:lnTo>
                    <a:pt x="733425" y="175239"/>
                  </a:lnTo>
                  <a:lnTo>
                    <a:pt x="712283" y="199299"/>
                  </a:lnTo>
                  <a:lnTo>
                    <a:pt x="708638" y="2000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134473" y="1962149"/>
              <a:ext cx="2886075" cy="1266825"/>
            </a:xfrm>
            <a:custGeom>
              <a:avLst/>
              <a:gdLst/>
              <a:ahLst/>
              <a:cxnLst/>
              <a:rect l="l" t="t" r="r" b="b"/>
              <a:pathLst>
                <a:path w="2886075" h="1266825">
                  <a:moveTo>
                    <a:pt x="2853026" y="1266824"/>
                  </a:moveTo>
                  <a:lnTo>
                    <a:pt x="8262" y="1266824"/>
                  </a:lnTo>
                  <a:lnTo>
                    <a:pt x="7047" y="1265858"/>
                  </a:lnTo>
                  <a:lnTo>
                    <a:pt x="0" y="1233777"/>
                  </a:lnTo>
                  <a:lnTo>
                    <a:pt x="0" y="1228724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233777"/>
                  </a:lnTo>
                  <a:lnTo>
                    <a:pt x="2857885" y="1265858"/>
                  </a:lnTo>
                  <a:lnTo>
                    <a:pt x="2853026" y="12668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105887" y="1962161"/>
              <a:ext cx="609600" cy="1266825"/>
            </a:xfrm>
            <a:custGeom>
              <a:avLst/>
              <a:gdLst/>
              <a:ahLst/>
              <a:cxnLst/>
              <a:rect l="l" t="t" r="r" b="b"/>
              <a:pathLst>
                <a:path w="609600" h="1266825">
                  <a:moveTo>
                    <a:pt x="57150" y="0"/>
                  </a:moveTo>
                  <a:lnTo>
                    <a:pt x="38100" y="0"/>
                  </a:lnTo>
                  <a:lnTo>
                    <a:pt x="30505" y="685"/>
                  </a:lnTo>
                  <a:lnTo>
                    <a:pt x="698" y="30492"/>
                  </a:lnTo>
                  <a:lnTo>
                    <a:pt x="0" y="38100"/>
                  </a:lnTo>
                  <a:lnTo>
                    <a:pt x="0" y="1228725"/>
                  </a:lnTo>
                  <a:lnTo>
                    <a:pt x="23482" y="1264031"/>
                  </a:lnTo>
                  <a:lnTo>
                    <a:pt x="38100" y="1266825"/>
                  </a:lnTo>
                  <a:lnTo>
                    <a:pt x="57150" y="1266825"/>
                  </a:lnTo>
                  <a:lnTo>
                    <a:pt x="57150" y="0"/>
                  </a:lnTo>
                  <a:close/>
                </a:path>
                <a:path w="609600" h="1266825">
                  <a:moveTo>
                    <a:pt x="609600" y="929652"/>
                  </a:moveTo>
                  <a:lnTo>
                    <a:pt x="584822" y="904875"/>
                  </a:lnTo>
                  <a:lnTo>
                    <a:pt x="215290" y="904875"/>
                  </a:lnTo>
                  <a:lnTo>
                    <a:pt x="190500" y="929652"/>
                  </a:lnTo>
                  <a:lnTo>
                    <a:pt x="190500" y="1076325"/>
                  </a:lnTo>
                  <a:lnTo>
                    <a:pt x="190500" y="1080109"/>
                  </a:lnTo>
                  <a:lnTo>
                    <a:pt x="215290" y="1104887"/>
                  </a:lnTo>
                  <a:lnTo>
                    <a:pt x="584822" y="1104887"/>
                  </a:lnTo>
                  <a:lnTo>
                    <a:pt x="609600" y="1080109"/>
                  </a:lnTo>
                  <a:lnTo>
                    <a:pt x="609600" y="929652"/>
                  </a:lnTo>
                  <a:close/>
                </a:path>
                <a:path w="609600" h="1266825">
                  <a:moveTo>
                    <a:pt x="609600" y="729627"/>
                  </a:moveTo>
                  <a:lnTo>
                    <a:pt x="584822" y="704850"/>
                  </a:lnTo>
                  <a:lnTo>
                    <a:pt x="215290" y="704850"/>
                  </a:lnTo>
                  <a:lnTo>
                    <a:pt x="190500" y="729627"/>
                  </a:lnTo>
                  <a:lnTo>
                    <a:pt x="190500" y="866775"/>
                  </a:lnTo>
                  <a:lnTo>
                    <a:pt x="190500" y="870559"/>
                  </a:lnTo>
                  <a:lnTo>
                    <a:pt x="215290" y="895337"/>
                  </a:lnTo>
                  <a:lnTo>
                    <a:pt x="584822" y="895337"/>
                  </a:lnTo>
                  <a:lnTo>
                    <a:pt x="609600" y="870559"/>
                  </a:lnTo>
                  <a:lnTo>
                    <a:pt x="609600" y="729627"/>
                  </a:lnTo>
                  <a:close/>
                </a:path>
                <a:path w="609600" h="1266825">
                  <a:moveTo>
                    <a:pt x="609600" y="520077"/>
                  </a:moveTo>
                  <a:lnTo>
                    <a:pt x="584822" y="495300"/>
                  </a:lnTo>
                  <a:lnTo>
                    <a:pt x="215290" y="495300"/>
                  </a:lnTo>
                  <a:lnTo>
                    <a:pt x="190500" y="520077"/>
                  </a:lnTo>
                  <a:lnTo>
                    <a:pt x="190500" y="666750"/>
                  </a:lnTo>
                  <a:lnTo>
                    <a:pt x="190500" y="670534"/>
                  </a:lnTo>
                  <a:lnTo>
                    <a:pt x="215290" y="695325"/>
                  </a:lnTo>
                  <a:lnTo>
                    <a:pt x="584822" y="695325"/>
                  </a:lnTo>
                  <a:lnTo>
                    <a:pt x="609600" y="670534"/>
                  </a:lnTo>
                  <a:lnTo>
                    <a:pt x="609600" y="520077"/>
                  </a:lnTo>
                  <a:close/>
                </a:path>
                <a:path w="609600" h="1266825">
                  <a:moveTo>
                    <a:pt x="609600" y="320052"/>
                  </a:moveTo>
                  <a:lnTo>
                    <a:pt x="584822" y="295275"/>
                  </a:lnTo>
                  <a:lnTo>
                    <a:pt x="215290" y="295275"/>
                  </a:lnTo>
                  <a:lnTo>
                    <a:pt x="190500" y="320052"/>
                  </a:lnTo>
                  <a:lnTo>
                    <a:pt x="190500" y="457200"/>
                  </a:lnTo>
                  <a:lnTo>
                    <a:pt x="190500" y="460984"/>
                  </a:lnTo>
                  <a:lnTo>
                    <a:pt x="215290" y="485775"/>
                  </a:lnTo>
                  <a:lnTo>
                    <a:pt x="584822" y="485775"/>
                  </a:lnTo>
                  <a:lnTo>
                    <a:pt x="609600" y="460984"/>
                  </a:lnTo>
                  <a:lnTo>
                    <a:pt x="609600" y="320052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134473" y="3305174"/>
              <a:ext cx="2886075" cy="1143000"/>
            </a:xfrm>
            <a:custGeom>
              <a:avLst/>
              <a:gdLst/>
              <a:ahLst/>
              <a:cxnLst/>
              <a:rect l="l" t="t" r="r" b="b"/>
              <a:pathLst>
                <a:path w="2886075" h="1143000">
                  <a:moveTo>
                    <a:pt x="2853026" y="1142999"/>
                  </a:moveTo>
                  <a:lnTo>
                    <a:pt x="8262" y="1142999"/>
                  </a:lnTo>
                  <a:lnTo>
                    <a:pt x="7047" y="1142032"/>
                  </a:lnTo>
                  <a:lnTo>
                    <a:pt x="0" y="1109952"/>
                  </a:lnTo>
                  <a:lnTo>
                    <a:pt x="0" y="11048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2853026" y="0"/>
                  </a:lnTo>
                  <a:lnTo>
                    <a:pt x="2885106" y="28187"/>
                  </a:lnTo>
                  <a:lnTo>
                    <a:pt x="2886074" y="33047"/>
                  </a:lnTo>
                  <a:lnTo>
                    <a:pt x="2886074" y="1109952"/>
                  </a:lnTo>
                  <a:lnTo>
                    <a:pt x="2857885" y="1142032"/>
                  </a:lnTo>
                  <a:lnTo>
                    <a:pt x="2853026" y="114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105899" y="3305174"/>
              <a:ext cx="57150" cy="1143000"/>
            </a:xfrm>
            <a:custGeom>
              <a:avLst/>
              <a:gdLst/>
              <a:ahLst/>
              <a:cxnLst/>
              <a:rect l="l" t="t" r="r" b="b"/>
              <a:pathLst>
                <a:path w="57150" h="1143000">
                  <a:moveTo>
                    <a:pt x="57149" y="1142999"/>
                  </a:moveTo>
                  <a:lnTo>
                    <a:pt x="38099" y="1142999"/>
                  </a:lnTo>
                  <a:lnTo>
                    <a:pt x="30497" y="1142302"/>
                  </a:lnTo>
                  <a:lnTo>
                    <a:pt x="697" y="1112501"/>
                  </a:lnTo>
                  <a:lnTo>
                    <a:pt x="0" y="11048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1429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9283700" y="1558925"/>
            <a:ext cx="2428240" cy="2755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88265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IMMEDIATE</a:t>
            </a:r>
            <a:r>
              <a:rPr dirty="0" sz="800" spc="295" b="1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dirty="0" sz="950" b="1">
                <a:solidFill>
                  <a:srgbClr val="CBD5DF"/>
                </a:solidFill>
                <a:latin typeface="Arial"/>
                <a:cs typeface="Arial"/>
              </a:rPr>
              <a:t>Bundled</a:t>
            </a:r>
            <a:r>
              <a:rPr dirty="0" sz="950" spc="55" b="1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BD5DF"/>
                </a:solidFill>
                <a:latin typeface="Arial"/>
                <a:cs typeface="Arial"/>
              </a:rPr>
              <a:t>pricing</a:t>
            </a:r>
            <a:r>
              <a:rPr dirty="0" sz="950" spc="50" b="1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(26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entries)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HIGH</a:t>
            </a:r>
            <a:r>
              <a:rPr dirty="0" sz="800" spc="3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PRIORITY</a:t>
            </a:r>
            <a:endParaRPr sz="80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615"/>
              </a:spcBef>
            </a:pP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HIGH</a:t>
            </a:r>
            <a:r>
              <a:rPr dirty="0" sz="800" spc="290" b="1">
                <a:solidFill>
                  <a:srgbClr val="003366"/>
                </a:solidFill>
                <a:latin typeface="Arial"/>
                <a:cs typeface="Arial"/>
              </a:rPr>
              <a:t> 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-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Champion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(21)</a:t>
            </a:r>
            <a:endParaRPr sz="9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434"/>
              </a:spcBef>
            </a:pP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HIGH</a:t>
            </a:r>
            <a:r>
              <a:rPr dirty="0" sz="800" spc="285" b="1">
                <a:solidFill>
                  <a:srgbClr val="003366"/>
                </a:solidFill>
                <a:latin typeface="Arial"/>
                <a:cs typeface="Arial"/>
              </a:rPr>
              <a:t> 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Demo</a:t>
            </a:r>
            <a:r>
              <a:rPr dirty="0" sz="950" spc="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Budget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(16)</a:t>
            </a:r>
            <a:endParaRPr sz="9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509"/>
              </a:spcBef>
            </a:pP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HIGH</a:t>
            </a:r>
            <a:r>
              <a:rPr dirty="0" sz="800" spc="265" b="1">
                <a:solidFill>
                  <a:srgbClr val="003366"/>
                </a:solidFill>
                <a:latin typeface="Arial"/>
                <a:cs typeface="Arial"/>
              </a:rPr>
              <a:t> 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CMO</a:t>
            </a:r>
            <a:r>
              <a:rPr dirty="0" sz="950" spc="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Intro</a:t>
            </a:r>
            <a:r>
              <a:rPr dirty="0" sz="950" spc="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(16)</a:t>
            </a:r>
            <a:endParaRPr sz="9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434"/>
              </a:spcBef>
            </a:pP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HIGH</a:t>
            </a:r>
            <a:r>
              <a:rPr dirty="0" sz="800" spc="290" b="1">
                <a:solidFill>
                  <a:srgbClr val="003366"/>
                </a:solidFill>
                <a:latin typeface="Arial"/>
                <a:cs typeface="Arial"/>
              </a:rPr>
              <a:t> 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Optimize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Mandate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(15)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7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60" b="1">
                <a:solidFill>
                  <a:srgbClr val="1A794A"/>
                </a:solidFill>
                <a:latin typeface="Arial"/>
                <a:cs typeface="Arial"/>
              </a:rPr>
              <a:t>MANAGEMENT</a:t>
            </a:r>
            <a:r>
              <a:rPr dirty="0" sz="800" spc="114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1A794A"/>
                </a:solidFill>
                <a:latin typeface="Arial"/>
                <a:cs typeface="Arial"/>
              </a:rPr>
              <a:t>LEVERAGE</a:t>
            </a: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27200"/>
              </a:lnSpc>
              <a:spcBef>
                <a:spcPts val="30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These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6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decisions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cost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nothing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to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make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but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unlock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120+</a:t>
            </a:r>
            <a:r>
              <a:rPr dirty="0" sz="950" spc="6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field</a:t>
            </a:r>
            <a:r>
              <a:rPr dirty="0" sz="950" spc="6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actions</a:t>
            </a:r>
            <a:r>
              <a:rPr dirty="0" sz="950" spc="6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that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are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currently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blocked.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Each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organisational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decision,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not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budget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decision.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21" name="object 21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828675"/>
                  </a:lnTo>
                  <a:lnTo>
                    <a:pt x="12153887" y="82867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9057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2100"/>
              <a:t>Priority</a:t>
            </a:r>
            <a:r>
              <a:rPr dirty="0" sz="2100" spc="-5"/>
              <a:t> </a:t>
            </a:r>
            <a:r>
              <a:rPr dirty="0" sz="2100"/>
              <a:t>Roadmap —</a:t>
            </a:r>
            <a:r>
              <a:rPr dirty="0" sz="2100" spc="-5"/>
              <a:t> </a:t>
            </a:r>
            <a:r>
              <a:rPr dirty="0" sz="2100"/>
              <a:t>Part 1: Priorities</a:t>
            </a:r>
            <a:r>
              <a:rPr dirty="0" sz="2100" spc="-5"/>
              <a:t> </a:t>
            </a:r>
            <a:r>
              <a:rPr dirty="0" sz="2100"/>
              <a:t>1 to</a:t>
            </a:r>
            <a:r>
              <a:rPr dirty="0" sz="2100" spc="-5"/>
              <a:t> </a:t>
            </a:r>
            <a:r>
              <a:rPr dirty="0" sz="2100"/>
              <a:t>4 (0–60 </a:t>
            </a:r>
            <a:r>
              <a:rPr dirty="0" sz="2100" spc="-10"/>
              <a:t>Days)</a:t>
            </a:r>
            <a:endParaRPr sz="2100"/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Immediate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and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spc="-10" b="0">
                <a:solidFill>
                  <a:srgbClr val="CBD5DF"/>
                </a:solidFill>
                <a:latin typeface="Arial"/>
                <a:cs typeface="Arial"/>
              </a:rPr>
              <a:t>short-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term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actions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to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unify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revenue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engine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and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build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competitive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spc="-20" b="0">
                <a:solidFill>
                  <a:srgbClr val="CBD5DF"/>
                </a:solidFill>
                <a:latin typeface="Arial"/>
                <a:cs typeface="Arial"/>
              </a:rPr>
              <a:t>moat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9099" y="1000125"/>
            <a:ext cx="5619750" cy="2686050"/>
            <a:chOff x="419099" y="1000125"/>
            <a:chExt cx="5619750" cy="2686050"/>
          </a:xfrm>
        </p:grpSpPr>
        <p:sp>
          <p:nvSpPr>
            <p:cNvPr id="7" name="object 7"/>
            <p:cNvSpPr/>
            <p:nvPr/>
          </p:nvSpPr>
          <p:spPr>
            <a:xfrm>
              <a:off x="419099" y="1023937"/>
              <a:ext cx="5619750" cy="2662555"/>
            </a:xfrm>
            <a:custGeom>
              <a:avLst/>
              <a:gdLst/>
              <a:ahLst/>
              <a:cxnLst/>
              <a:rect l="l" t="t" r="r" b="b"/>
              <a:pathLst>
                <a:path w="5619750" h="2662554">
                  <a:moveTo>
                    <a:pt x="5586701" y="2662237"/>
                  </a:moveTo>
                  <a:lnTo>
                    <a:pt x="33047" y="2662237"/>
                  </a:lnTo>
                  <a:lnTo>
                    <a:pt x="28187" y="2661270"/>
                  </a:lnTo>
                  <a:lnTo>
                    <a:pt x="966" y="2634049"/>
                  </a:lnTo>
                  <a:lnTo>
                    <a:pt x="0" y="2629189"/>
                  </a:lnTo>
                  <a:lnTo>
                    <a:pt x="0" y="2624137"/>
                  </a:lnTo>
                  <a:lnTo>
                    <a:pt x="0" y="12392"/>
                  </a:lnTo>
                  <a:lnTo>
                    <a:pt x="33047" y="0"/>
                  </a:lnTo>
                  <a:lnTo>
                    <a:pt x="5586701" y="0"/>
                  </a:lnTo>
                  <a:lnTo>
                    <a:pt x="5619749" y="12392"/>
                  </a:lnTo>
                  <a:lnTo>
                    <a:pt x="5619749" y="2629189"/>
                  </a:lnTo>
                  <a:lnTo>
                    <a:pt x="5591561" y="2661270"/>
                  </a:lnTo>
                  <a:lnTo>
                    <a:pt x="5586701" y="2662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19099" y="1000125"/>
              <a:ext cx="5619750" cy="47625"/>
            </a:xfrm>
            <a:custGeom>
              <a:avLst/>
              <a:gdLst/>
              <a:ahLst/>
              <a:cxnLst/>
              <a:rect l="l" t="t" r="r" b="b"/>
              <a:pathLst>
                <a:path w="5619750" h="47625">
                  <a:moveTo>
                    <a:pt x="5619749" y="47624"/>
                  </a:moveTo>
                  <a:lnTo>
                    <a:pt x="0" y="47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581649" y="0"/>
                  </a:lnTo>
                  <a:lnTo>
                    <a:pt x="5616959" y="23473"/>
                  </a:lnTo>
                  <a:lnTo>
                    <a:pt x="5619749" y="38099"/>
                  </a:lnTo>
                  <a:lnTo>
                    <a:pt x="5619749" y="476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90549" y="1685924"/>
              <a:ext cx="733425" cy="171450"/>
            </a:xfrm>
            <a:custGeom>
              <a:avLst/>
              <a:gdLst/>
              <a:ahLst/>
              <a:cxnLst/>
              <a:rect l="l" t="t" r="r" b="b"/>
              <a:pathLst>
                <a:path w="733425" h="171450">
                  <a:moveTo>
                    <a:pt x="708639" y="171449"/>
                  </a:moveTo>
                  <a:lnTo>
                    <a:pt x="24785" y="171449"/>
                  </a:lnTo>
                  <a:lnTo>
                    <a:pt x="21140" y="170724"/>
                  </a:lnTo>
                  <a:lnTo>
                    <a:pt x="0" y="146664"/>
                  </a:lnTo>
                  <a:lnTo>
                    <a:pt x="0" y="1428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708639" y="0"/>
                  </a:lnTo>
                  <a:lnTo>
                    <a:pt x="733424" y="24785"/>
                  </a:lnTo>
                  <a:lnTo>
                    <a:pt x="733424" y="146664"/>
                  </a:lnTo>
                  <a:lnTo>
                    <a:pt x="712284" y="170724"/>
                  </a:lnTo>
                  <a:lnTo>
                    <a:pt x="708639" y="171449"/>
                  </a:lnTo>
                  <a:close/>
                </a:path>
              </a:pathLst>
            </a:custGeom>
            <a:solidFill>
              <a:srgbClr val="FE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00162" y="1685937"/>
              <a:ext cx="1762125" cy="171450"/>
            </a:xfrm>
            <a:custGeom>
              <a:avLst/>
              <a:gdLst/>
              <a:ahLst/>
              <a:cxnLst/>
              <a:rect l="l" t="t" r="r" b="b"/>
              <a:pathLst>
                <a:path w="1762125" h="171450">
                  <a:moveTo>
                    <a:pt x="923925" y="24777"/>
                  </a:moveTo>
                  <a:lnTo>
                    <a:pt x="899147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142875"/>
                  </a:lnTo>
                  <a:lnTo>
                    <a:pt x="0" y="146659"/>
                  </a:lnTo>
                  <a:lnTo>
                    <a:pt x="24790" y="171450"/>
                  </a:lnTo>
                  <a:lnTo>
                    <a:pt x="899147" y="171450"/>
                  </a:lnTo>
                  <a:lnTo>
                    <a:pt x="923925" y="146659"/>
                  </a:lnTo>
                  <a:lnTo>
                    <a:pt x="923925" y="24777"/>
                  </a:lnTo>
                  <a:close/>
                </a:path>
                <a:path w="1762125" h="171450">
                  <a:moveTo>
                    <a:pt x="1762125" y="24777"/>
                  </a:moveTo>
                  <a:lnTo>
                    <a:pt x="1737347" y="0"/>
                  </a:lnTo>
                  <a:lnTo>
                    <a:pt x="1024915" y="0"/>
                  </a:lnTo>
                  <a:lnTo>
                    <a:pt x="1000125" y="24777"/>
                  </a:lnTo>
                  <a:lnTo>
                    <a:pt x="1000125" y="142875"/>
                  </a:lnTo>
                  <a:lnTo>
                    <a:pt x="1000125" y="146659"/>
                  </a:lnTo>
                  <a:lnTo>
                    <a:pt x="1024915" y="171450"/>
                  </a:lnTo>
                  <a:lnTo>
                    <a:pt x="1737347" y="171450"/>
                  </a:lnTo>
                  <a:lnTo>
                    <a:pt x="1762125" y="146659"/>
                  </a:lnTo>
                  <a:lnTo>
                    <a:pt x="1762125" y="24777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77849" y="1131308"/>
            <a:ext cx="4988560" cy="137160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950" spc="50" b="1">
                <a:solidFill>
                  <a:srgbClr val="BF382A"/>
                </a:solidFill>
                <a:latin typeface="Arial"/>
                <a:cs typeface="Arial"/>
              </a:rPr>
              <a:t>PRIORITY</a:t>
            </a:r>
            <a:r>
              <a:rPr dirty="0" sz="950" spc="9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BF382A"/>
                </a:solidFill>
                <a:latin typeface="Arial"/>
                <a:cs typeface="Arial"/>
              </a:rPr>
              <a:t>1</a:t>
            </a:r>
            <a:r>
              <a:rPr dirty="0" sz="950" spc="11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BF382A"/>
                </a:solidFill>
                <a:latin typeface="Arial"/>
                <a:cs typeface="Arial"/>
              </a:rPr>
              <a:t>·</a:t>
            </a:r>
            <a:r>
              <a:rPr dirty="0" sz="950" spc="11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BF382A"/>
                </a:solidFill>
                <a:latin typeface="Arial"/>
                <a:cs typeface="Arial"/>
              </a:rPr>
              <a:t>0–</a:t>
            </a:r>
            <a:r>
              <a:rPr dirty="0" sz="950" b="1">
                <a:solidFill>
                  <a:srgbClr val="BF382A"/>
                </a:solidFill>
                <a:latin typeface="Arial"/>
                <a:cs typeface="Arial"/>
              </a:rPr>
              <a:t>30</a:t>
            </a:r>
            <a:r>
              <a:rPr dirty="0" sz="950" spc="114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BF382A"/>
                </a:solidFill>
                <a:latin typeface="Arial"/>
                <a:cs typeface="Arial"/>
              </a:rPr>
              <a:t>DAYS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Unify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Engine</a:t>
            </a:r>
            <a:endParaRPr sz="12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25"/>
              </a:spcBef>
              <a:tabLst>
                <a:tab pos="897255" algn="l"/>
                <a:tab pos="1900555" algn="l"/>
              </a:tabLst>
            </a:pPr>
            <a:r>
              <a:rPr dirty="0" sz="800" spc="-10" b="1">
                <a:solidFill>
                  <a:srgbClr val="BF382A"/>
                </a:solidFill>
                <a:latin typeface="Arial"/>
                <a:cs typeface="Arial"/>
              </a:rPr>
              <a:t>IMMEDIATE</a:t>
            </a:r>
            <a:r>
              <a:rPr dirty="0" sz="800" b="1">
                <a:solidFill>
                  <a:srgbClr val="BF382A"/>
                </a:solidFill>
                <a:latin typeface="Arial"/>
                <a:cs typeface="Arial"/>
              </a:rPr>
              <a:t>	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33</a:t>
            </a:r>
            <a:r>
              <a:rPr dirty="0" sz="800" spc="2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Field</a:t>
            </a:r>
            <a:r>
              <a:rPr dirty="0" sz="800" spc="3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	Owner:</a:t>
            </a:r>
            <a:r>
              <a:rPr dirty="0" sz="800" spc="6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4A5467"/>
                </a:solidFill>
                <a:latin typeface="Arial"/>
                <a:cs typeface="Arial"/>
              </a:rPr>
              <a:t>NSH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Align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950" spc="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placement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knee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implant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revenue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into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single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bundled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commercial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model.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Create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joint-account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plans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for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every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950" spc="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site.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KPI: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100% ROSA</a:t>
            </a:r>
            <a:r>
              <a:rPr dirty="0" sz="900" spc="-50">
                <a:solidFill>
                  <a:srgbClr val="708095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accounts with linked implant revenue targets by Day </a:t>
            </a:r>
            <a:r>
              <a:rPr dirty="0" sz="900" spc="-25">
                <a:solidFill>
                  <a:srgbClr val="708095"/>
                </a:solidFill>
                <a:latin typeface="Arial"/>
                <a:cs typeface="Arial"/>
              </a:rPr>
              <a:t>30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191248" y="1000125"/>
            <a:ext cx="5619750" cy="2686050"/>
            <a:chOff x="6191248" y="1000125"/>
            <a:chExt cx="5619750" cy="2686050"/>
          </a:xfrm>
        </p:grpSpPr>
        <p:sp>
          <p:nvSpPr>
            <p:cNvPr id="13" name="object 13"/>
            <p:cNvSpPr/>
            <p:nvPr/>
          </p:nvSpPr>
          <p:spPr>
            <a:xfrm>
              <a:off x="6191248" y="1023937"/>
              <a:ext cx="5619750" cy="2662555"/>
            </a:xfrm>
            <a:custGeom>
              <a:avLst/>
              <a:gdLst/>
              <a:ahLst/>
              <a:cxnLst/>
              <a:rect l="l" t="t" r="r" b="b"/>
              <a:pathLst>
                <a:path w="5619750" h="2662554">
                  <a:moveTo>
                    <a:pt x="5586702" y="2662237"/>
                  </a:moveTo>
                  <a:lnTo>
                    <a:pt x="33047" y="2662237"/>
                  </a:lnTo>
                  <a:lnTo>
                    <a:pt x="28187" y="2661270"/>
                  </a:lnTo>
                  <a:lnTo>
                    <a:pt x="966" y="2634049"/>
                  </a:lnTo>
                  <a:lnTo>
                    <a:pt x="0" y="2629189"/>
                  </a:lnTo>
                  <a:lnTo>
                    <a:pt x="0" y="2624137"/>
                  </a:lnTo>
                  <a:lnTo>
                    <a:pt x="0" y="12392"/>
                  </a:lnTo>
                  <a:lnTo>
                    <a:pt x="33047" y="0"/>
                  </a:lnTo>
                  <a:lnTo>
                    <a:pt x="5586702" y="0"/>
                  </a:lnTo>
                  <a:lnTo>
                    <a:pt x="5619750" y="12392"/>
                  </a:lnTo>
                  <a:lnTo>
                    <a:pt x="5619750" y="2629189"/>
                  </a:lnTo>
                  <a:lnTo>
                    <a:pt x="5591561" y="2661270"/>
                  </a:lnTo>
                  <a:lnTo>
                    <a:pt x="5586702" y="2662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191249" y="1000125"/>
              <a:ext cx="5619750" cy="47625"/>
            </a:xfrm>
            <a:custGeom>
              <a:avLst/>
              <a:gdLst/>
              <a:ahLst/>
              <a:cxnLst/>
              <a:rect l="l" t="t" r="r" b="b"/>
              <a:pathLst>
                <a:path w="5619750" h="47625">
                  <a:moveTo>
                    <a:pt x="5619749" y="47624"/>
                  </a:moveTo>
                  <a:lnTo>
                    <a:pt x="0" y="47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581649" y="0"/>
                  </a:lnTo>
                  <a:lnTo>
                    <a:pt x="5616959" y="23473"/>
                  </a:lnTo>
                  <a:lnTo>
                    <a:pt x="5619749" y="38099"/>
                  </a:lnTo>
                  <a:lnTo>
                    <a:pt x="5619749" y="47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362698" y="1685924"/>
              <a:ext cx="733425" cy="171450"/>
            </a:xfrm>
            <a:custGeom>
              <a:avLst/>
              <a:gdLst/>
              <a:ahLst/>
              <a:cxnLst/>
              <a:rect l="l" t="t" r="r" b="b"/>
              <a:pathLst>
                <a:path w="733425" h="171450">
                  <a:moveTo>
                    <a:pt x="708639" y="171449"/>
                  </a:moveTo>
                  <a:lnTo>
                    <a:pt x="24785" y="171449"/>
                  </a:lnTo>
                  <a:lnTo>
                    <a:pt x="21140" y="170724"/>
                  </a:lnTo>
                  <a:lnTo>
                    <a:pt x="0" y="146664"/>
                  </a:lnTo>
                  <a:lnTo>
                    <a:pt x="0" y="1428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708639" y="0"/>
                  </a:lnTo>
                  <a:lnTo>
                    <a:pt x="733424" y="24785"/>
                  </a:lnTo>
                  <a:lnTo>
                    <a:pt x="733424" y="146664"/>
                  </a:lnTo>
                  <a:lnTo>
                    <a:pt x="712284" y="170724"/>
                  </a:lnTo>
                  <a:lnTo>
                    <a:pt x="708639" y="171449"/>
                  </a:lnTo>
                  <a:close/>
                </a:path>
              </a:pathLst>
            </a:custGeom>
            <a:solidFill>
              <a:srgbClr val="FE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172312" y="1685937"/>
              <a:ext cx="2733675" cy="171450"/>
            </a:xfrm>
            <a:custGeom>
              <a:avLst/>
              <a:gdLst/>
              <a:ahLst/>
              <a:cxnLst/>
              <a:rect l="l" t="t" r="r" b="b"/>
              <a:pathLst>
                <a:path w="2733675" h="171450">
                  <a:moveTo>
                    <a:pt x="885825" y="24777"/>
                  </a:moveTo>
                  <a:lnTo>
                    <a:pt x="861047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142875"/>
                  </a:lnTo>
                  <a:lnTo>
                    <a:pt x="0" y="146659"/>
                  </a:lnTo>
                  <a:lnTo>
                    <a:pt x="24790" y="171450"/>
                  </a:lnTo>
                  <a:lnTo>
                    <a:pt x="861047" y="171450"/>
                  </a:lnTo>
                  <a:lnTo>
                    <a:pt x="885825" y="146659"/>
                  </a:lnTo>
                  <a:lnTo>
                    <a:pt x="885825" y="24777"/>
                  </a:lnTo>
                  <a:close/>
                </a:path>
                <a:path w="2733675" h="171450">
                  <a:moveTo>
                    <a:pt x="2733675" y="24777"/>
                  </a:moveTo>
                  <a:lnTo>
                    <a:pt x="2708897" y="0"/>
                  </a:lnTo>
                  <a:lnTo>
                    <a:pt x="986815" y="0"/>
                  </a:lnTo>
                  <a:lnTo>
                    <a:pt x="962025" y="24777"/>
                  </a:lnTo>
                  <a:lnTo>
                    <a:pt x="962025" y="142875"/>
                  </a:lnTo>
                  <a:lnTo>
                    <a:pt x="962025" y="146659"/>
                  </a:lnTo>
                  <a:lnTo>
                    <a:pt x="986815" y="171450"/>
                  </a:lnTo>
                  <a:lnTo>
                    <a:pt x="2708897" y="171450"/>
                  </a:lnTo>
                  <a:lnTo>
                    <a:pt x="2733675" y="146659"/>
                  </a:lnTo>
                  <a:lnTo>
                    <a:pt x="2733675" y="24777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349999" y="1131308"/>
            <a:ext cx="5277485" cy="137160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950" spc="50" b="1">
                <a:solidFill>
                  <a:srgbClr val="F0A500"/>
                </a:solidFill>
                <a:latin typeface="Arial"/>
                <a:cs typeface="Arial"/>
              </a:rPr>
              <a:t>PRIORITY</a:t>
            </a:r>
            <a:r>
              <a:rPr dirty="0" sz="950" spc="9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r>
              <a:rPr dirty="0" sz="950" spc="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·</a:t>
            </a:r>
            <a:r>
              <a:rPr dirty="0" sz="950" spc="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F0A500"/>
                </a:solidFill>
                <a:latin typeface="Arial"/>
                <a:cs typeface="Arial"/>
              </a:rPr>
              <a:t>0–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30</a:t>
            </a:r>
            <a:r>
              <a:rPr dirty="0" sz="950" spc="11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F0A500"/>
                </a:solidFill>
                <a:latin typeface="Arial"/>
                <a:cs typeface="Arial"/>
              </a:rPr>
              <a:t>DAYS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Bundled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Pricing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Framework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2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Approval</a:t>
            </a:r>
            <a:endParaRPr sz="12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25"/>
              </a:spcBef>
              <a:tabLst>
                <a:tab pos="897255" algn="l"/>
                <a:tab pos="1862455" algn="l"/>
              </a:tabLst>
            </a:pPr>
            <a:r>
              <a:rPr dirty="0" sz="800" spc="-10" b="1">
                <a:solidFill>
                  <a:srgbClr val="BF382A"/>
                </a:solidFill>
                <a:latin typeface="Arial"/>
                <a:cs typeface="Arial"/>
              </a:rPr>
              <a:t>IMMEDIATE</a:t>
            </a:r>
            <a:r>
              <a:rPr dirty="0" sz="800" b="1">
                <a:solidFill>
                  <a:srgbClr val="BF382A"/>
                </a:solidFill>
                <a:latin typeface="Arial"/>
                <a:cs typeface="Arial"/>
              </a:rPr>
              <a:t>	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26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42</a:t>
            </a:r>
            <a:r>
              <a:rPr dirty="0" sz="800" spc="2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	Owner:</a:t>
            </a:r>
            <a:r>
              <a:rPr dirty="0" sz="800" spc="5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Commercial</a:t>
            </a:r>
            <a:r>
              <a:rPr dirty="0" sz="800" spc="5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Head</a:t>
            </a:r>
            <a:r>
              <a:rPr dirty="0" sz="800" spc="5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6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4A5467"/>
                </a:solidFill>
                <a:latin typeface="Arial"/>
                <a:cs typeface="Arial"/>
              </a:rPr>
              <a:t>CFO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Approve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deploy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950" spc="-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implant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service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bundle.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Field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has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42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accounts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ready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to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receive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proposals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—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unlock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immediately.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KPI: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Bundled pricing deck circulated and 20+ proposals submitted by Day </a:t>
            </a:r>
            <a:r>
              <a:rPr dirty="0" sz="900" spc="-25">
                <a:solidFill>
                  <a:srgbClr val="708095"/>
                </a:solidFill>
                <a:latin typeface="Arial"/>
                <a:cs typeface="Arial"/>
              </a:rPr>
              <a:t>30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19099" y="3838574"/>
            <a:ext cx="5619750" cy="2676525"/>
            <a:chOff x="419099" y="3838574"/>
            <a:chExt cx="5619750" cy="2676525"/>
          </a:xfrm>
        </p:grpSpPr>
        <p:sp>
          <p:nvSpPr>
            <p:cNvPr id="19" name="object 19"/>
            <p:cNvSpPr/>
            <p:nvPr/>
          </p:nvSpPr>
          <p:spPr>
            <a:xfrm>
              <a:off x="419099" y="3862387"/>
              <a:ext cx="5619750" cy="2653030"/>
            </a:xfrm>
            <a:custGeom>
              <a:avLst/>
              <a:gdLst/>
              <a:ahLst/>
              <a:cxnLst/>
              <a:rect l="l" t="t" r="r" b="b"/>
              <a:pathLst>
                <a:path w="5619750" h="2653029">
                  <a:moveTo>
                    <a:pt x="5586701" y="2652711"/>
                  </a:moveTo>
                  <a:lnTo>
                    <a:pt x="33047" y="2652711"/>
                  </a:lnTo>
                  <a:lnTo>
                    <a:pt x="28187" y="2651744"/>
                  </a:lnTo>
                  <a:lnTo>
                    <a:pt x="966" y="2624523"/>
                  </a:lnTo>
                  <a:lnTo>
                    <a:pt x="0" y="2619664"/>
                  </a:lnTo>
                  <a:lnTo>
                    <a:pt x="0" y="2614612"/>
                  </a:lnTo>
                  <a:lnTo>
                    <a:pt x="0" y="12392"/>
                  </a:lnTo>
                  <a:lnTo>
                    <a:pt x="33047" y="0"/>
                  </a:lnTo>
                  <a:lnTo>
                    <a:pt x="5586701" y="0"/>
                  </a:lnTo>
                  <a:lnTo>
                    <a:pt x="5619749" y="12392"/>
                  </a:lnTo>
                  <a:lnTo>
                    <a:pt x="5619749" y="2619664"/>
                  </a:lnTo>
                  <a:lnTo>
                    <a:pt x="5591561" y="2651744"/>
                  </a:lnTo>
                  <a:lnTo>
                    <a:pt x="5586701" y="26527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9099" y="3838574"/>
              <a:ext cx="5619750" cy="47625"/>
            </a:xfrm>
            <a:custGeom>
              <a:avLst/>
              <a:gdLst/>
              <a:ahLst/>
              <a:cxnLst/>
              <a:rect l="l" t="t" r="r" b="b"/>
              <a:pathLst>
                <a:path w="5619750" h="47625">
                  <a:moveTo>
                    <a:pt x="5619749" y="47624"/>
                  </a:moveTo>
                  <a:lnTo>
                    <a:pt x="0" y="47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581649" y="0"/>
                  </a:lnTo>
                  <a:lnTo>
                    <a:pt x="5616959" y="23474"/>
                  </a:lnTo>
                  <a:lnTo>
                    <a:pt x="5619749" y="38099"/>
                  </a:lnTo>
                  <a:lnTo>
                    <a:pt x="5619749" y="47624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90549" y="4524374"/>
              <a:ext cx="847725" cy="171450"/>
            </a:xfrm>
            <a:custGeom>
              <a:avLst/>
              <a:gdLst/>
              <a:ahLst/>
              <a:cxnLst/>
              <a:rect l="l" t="t" r="r" b="b"/>
              <a:pathLst>
                <a:path w="847725" h="171450">
                  <a:moveTo>
                    <a:pt x="822939" y="171449"/>
                  </a:moveTo>
                  <a:lnTo>
                    <a:pt x="24785" y="171449"/>
                  </a:lnTo>
                  <a:lnTo>
                    <a:pt x="21140" y="170724"/>
                  </a:lnTo>
                  <a:lnTo>
                    <a:pt x="0" y="146664"/>
                  </a:lnTo>
                  <a:lnTo>
                    <a:pt x="0" y="1428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822939" y="0"/>
                  </a:lnTo>
                  <a:lnTo>
                    <a:pt x="847724" y="24785"/>
                  </a:lnTo>
                  <a:lnTo>
                    <a:pt x="847724" y="146664"/>
                  </a:lnTo>
                  <a:lnTo>
                    <a:pt x="826584" y="170724"/>
                  </a:lnTo>
                  <a:lnTo>
                    <a:pt x="822939" y="171449"/>
                  </a:lnTo>
                  <a:close/>
                </a:path>
              </a:pathLst>
            </a:custGeom>
            <a:solidFill>
              <a:srgbClr val="DAE9F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514462" y="4524386"/>
              <a:ext cx="2390775" cy="171450"/>
            </a:xfrm>
            <a:custGeom>
              <a:avLst/>
              <a:gdLst/>
              <a:ahLst/>
              <a:cxnLst/>
              <a:rect l="l" t="t" r="r" b="b"/>
              <a:pathLst>
                <a:path w="2390775" h="171450">
                  <a:moveTo>
                    <a:pt x="885825" y="24777"/>
                  </a:moveTo>
                  <a:lnTo>
                    <a:pt x="861047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142875"/>
                  </a:lnTo>
                  <a:lnTo>
                    <a:pt x="0" y="146659"/>
                  </a:lnTo>
                  <a:lnTo>
                    <a:pt x="24790" y="171437"/>
                  </a:lnTo>
                  <a:lnTo>
                    <a:pt x="861047" y="171437"/>
                  </a:lnTo>
                  <a:lnTo>
                    <a:pt x="885825" y="146659"/>
                  </a:lnTo>
                  <a:lnTo>
                    <a:pt x="885825" y="24777"/>
                  </a:lnTo>
                  <a:close/>
                </a:path>
                <a:path w="2390775" h="171450">
                  <a:moveTo>
                    <a:pt x="2390775" y="24777"/>
                  </a:moveTo>
                  <a:lnTo>
                    <a:pt x="2365997" y="0"/>
                  </a:lnTo>
                  <a:lnTo>
                    <a:pt x="986815" y="0"/>
                  </a:lnTo>
                  <a:lnTo>
                    <a:pt x="962025" y="24777"/>
                  </a:lnTo>
                  <a:lnTo>
                    <a:pt x="962025" y="142875"/>
                  </a:lnTo>
                  <a:lnTo>
                    <a:pt x="962025" y="146659"/>
                  </a:lnTo>
                  <a:lnTo>
                    <a:pt x="986815" y="171437"/>
                  </a:lnTo>
                  <a:lnTo>
                    <a:pt x="2365997" y="171437"/>
                  </a:lnTo>
                  <a:lnTo>
                    <a:pt x="2390775" y="146659"/>
                  </a:lnTo>
                  <a:lnTo>
                    <a:pt x="2390775" y="24777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577849" y="3969758"/>
            <a:ext cx="4749165" cy="136207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950" spc="50" b="1">
                <a:solidFill>
                  <a:srgbClr val="0054A5"/>
                </a:solidFill>
                <a:latin typeface="Arial"/>
                <a:cs typeface="Arial"/>
              </a:rPr>
              <a:t>PRIORITY</a:t>
            </a:r>
            <a:r>
              <a:rPr dirty="0" sz="950" spc="9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3</a:t>
            </a:r>
            <a:r>
              <a:rPr dirty="0" sz="950" spc="11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·</a:t>
            </a:r>
            <a:r>
              <a:rPr dirty="0" sz="950" spc="11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0054A5"/>
                </a:solidFill>
                <a:latin typeface="Arial"/>
                <a:cs typeface="Arial"/>
              </a:rPr>
              <a:t>0–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45</a:t>
            </a:r>
            <a:r>
              <a:rPr dirty="0" sz="950" spc="114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0054A5"/>
                </a:solidFill>
                <a:latin typeface="Arial"/>
                <a:cs typeface="Arial"/>
              </a:rPr>
              <a:t>DAYS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KOL</a:t>
            </a:r>
            <a:r>
              <a:rPr dirty="0" sz="12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Ecosystem</a:t>
            </a:r>
            <a:r>
              <a:rPr dirty="0" sz="1250" spc="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Activation</a:t>
            </a:r>
            <a:r>
              <a:rPr dirty="0" sz="12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Programme</a:t>
            </a:r>
            <a:endParaRPr sz="12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25"/>
              </a:spcBef>
              <a:tabLst>
                <a:tab pos="1009650" algn="l"/>
                <a:tab pos="1975485" algn="l"/>
              </a:tabLst>
            </a:pPr>
            <a:r>
              <a:rPr dirty="0" sz="800" b="1">
                <a:solidFill>
                  <a:srgbClr val="1D40AF"/>
                </a:solidFill>
                <a:latin typeface="Arial"/>
                <a:cs typeface="Arial"/>
              </a:rPr>
              <a:t>SHORT-</a:t>
            </a:r>
            <a:r>
              <a:rPr dirty="0" sz="800" spc="-20" b="1">
                <a:solidFill>
                  <a:srgbClr val="1D40AF"/>
                </a:solidFill>
                <a:latin typeface="Arial"/>
                <a:cs typeface="Arial"/>
              </a:rPr>
              <a:t>TERM</a:t>
            </a:r>
            <a:r>
              <a:rPr dirty="0" sz="800" b="1">
                <a:solidFill>
                  <a:srgbClr val="1D40AF"/>
                </a:solidFill>
                <a:latin typeface="Arial"/>
                <a:cs typeface="Arial"/>
              </a:rPr>
              <a:t>	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46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27</a:t>
            </a:r>
            <a:r>
              <a:rPr dirty="0" sz="800" spc="2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	Owner:</a:t>
            </a:r>
            <a:r>
              <a:rPr dirty="0" sz="800" spc="5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Marketing</a:t>
            </a:r>
            <a:r>
              <a:rPr dirty="0" sz="800" spc="5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5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Sales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18400"/>
              </a:lnSpc>
              <a:spcBef>
                <a:spcPts val="705"/>
              </a:spcBef>
            </a:pP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Nominate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KOL</a:t>
            </a:r>
            <a:r>
              <a:rPr dirty="0" sz="9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Advisory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Board,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schedule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950" spc="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clinical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sessions,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assign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regional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4A5467"/>
                </a:solidFill>
                <a:latin typeface="Arial"/>
                <a:cs typeface="Arial"/>
              </a:rPr>
              <a:t>KOL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champions.</a:t>
            </a:r>
            <a:r>
              <a:rPr dirty="0" sz="95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KOL</a:t>
            </a:r>
            <a:r>
              <a:rPr dirty="0" sz="950" spc="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unactivation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is</a:t>
            </a:r>
            <a:r>
              <a:rPr dirty="0" sz="95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the</a:t>
            </a:r>
            <a:r>
              <a:rPr dirty="0" sz="95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#2</a:t>
            </a:r>
            <a:r>
              <a:rPr dirty="0" sz="95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problem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(46</a:t>
            </a:r>
            <a:r>
              <a:rPr dirty="0" sz="95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entries).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KPI:</a:t>
            </a:r>
            <a:r>
              <a:rPr dirty="0" sz="90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10 KOLs nominated</a:t>
            </a:r>
            <a:r>
              <a:rPr dirty="0" sz="900" spc="-5">
                <a:solidFill>
                  <a:srgbClr val="708095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and first regional</a:t>
            </a:r>
            <a:r>
              <a:rPr dirty="0" sz="900" spc="-5">
                <a:solidFill>
                  <a:srgbClr val="708095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event by Day </a:t>
            </a:r>
            <a:r>
              <a:rPr dirty="0" sz="900" spc="-25">
                <a:solidFill>
                  <a:srgbClr val="708095"/>
                </a:solidFill>
                <a:latin typeface="Arial"/>
                <a:cs typeface="Arial"/>
              </a:rPr>
              <a:t>45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191248" y="3838574"/>
            <a:ext cx="5619750" cy="2676525"/>
            <a:chOff x="6191248" y="3838574"/>
            <a:chExt cx="5619750" cy="2676525"/>
          </a:xfrm>
        </p:grpSpPr>
        <p:sp>
          <p:nvSpPr>
            <p:cNvPr id="25" name="object 25"/>
            <p:cNvSpPr/>
            <p:nvPr/>
          </p:nvSpPr>
          <p:spPr>
            <a:xfrm>
              <a:off x="6191248" y="3862387"/>
              <a:ext cx="5619750" cy="2653030"/>
            </a:xfrm>
            <a:custGeom>
              <a:avLst/>
              <a:gdLst/>
              <a:ahLst/>
              <a:cxnLst/>
              <a:rect l="l" t="t" r="r" b="b"/>
              <a:pathLst>
                <a:path w="5619750" h="2653029">
                  <a:moveTo>
                    <a:pt x="5586702" y="2652711"/>
                  </a:moveTo>
                  <a:lnTo>
                    <a:pt x="33047" y="2652711"/>
                  </a:lnTo>
                  <a:lnTo>
                    <a:pt x="28187" y="2651744"/>
                  </a:lnTo>
                  <a:lnTo>
                    <a:pt x="966" y="2624523"/>
                  </a:lnTo>
                  <a:lnTo>
                    <a:pt x="0" y="2619664"/>
                  </a:lnTo>
                  <a:lnTo>
                    <a:pt x="0" y="2614612"/>
                  </a:lnTo>
                  <a:lnTo>
                    <a:pt x="0" y="12392"/>
                  </a:lnTo>
                  <a:lnTo>
                    <a:pt x="33047" y="0"/>
                  </a:lnTo>
                  <a:lnTo>
                    <a:pt x="5586702" y="0"/>
                  </a:lnTo>
                  <a:lnTo>
                    <a:pt x="5619750" y="12392"/>
                  </a:lnTo>
                  <a:lnTo>
                    <a:pt x="5619750" y="2619664"/>
                  </a:lnTo>
                  <a:lnTo>
                    <a:pt x="5591561" y="2651744"/>
                  </a:lnTo>
                  <a:lnTo>
                    <a:pt x="5586702" y="26527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191249" y="3838574"/>
              <a:ext cx="5619750" cy="47625"/>
            </a:xfrm>
            <a:custGeom>
              <a:avLst/>
              <a:gdLst/>
              <a:ahLst/>
              <a:cxnLst/>
              <a:rect l="l" t="t" r="r" b="b"/>
              <a:pathLst>
                <a:path w="5619750" h="47625">
                  <a:moveTo>
                    <a:pt x="5619749" y="47624"/>
                  </a:moveTo>
                  <a:lnTo>
                    <a:pt x="0" y="47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581649" y="0"/>
                  </a:lnTo>
                  <a:lnTo>
                    <a:pt x="5616959" y="23474"/>
                  </a:lnTo>
                  <a:lnTo>
                    <a:pt x="5619749" y="38099"/>
                  </a:lnTo>
                  <a:lnTo>
                    <a:pt x="5619749" y="47624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362698" y="4524374"/>
              <a:ext cx="676275" cy="171450"/>
            </a:xfrm>
            <a:custGeom>
              <a:avLst/>
              <a:gdLst/>
              <a:ahLst/>
              <a:cxnLst/>
              <a:rect l="l" t="t" r="r" b="b"/>
              <a:pathLst>
                <a:path w="676275" h="171450">
                  <a:moveTo>
                    <a:pt x="651489" y="171449"/>
                  </a:moveTo>
                  <a:lnTo>
                    <a:pt x="24785" y="171449"/>
                  </a:lnTo>
                  <a:lnTo>
                    <a:pt x="21140" y="170724"/>
                  </a:lnTo>
                  <a:lnTo>
                    <a:pt x="0" y="146664"/>
                  </a:lnTo>
                  <a:lnTo>
                    <a:pt x="0" y="1428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651489" y="0"/>
                  </a:lnTo>
                  <a:lnTo>
                    <a:pt x="676274" y="24785"/>
                  </a:lnTo>
                  <a:lnTo>
                    <a:pt x="676274" y="146664"/>
                  </a:lnTo>
                  <a:lnTo>
                    <a:pt x="655133" y="170724"/>
                  </a:lnTo>
                  <a:lnTo>
                    <a:pt x="651489" y="171449"/>
                  </a:lnTo>
                  <a:close/>
                </a:path>
              </a:pathLst>
            </a:custGeom>
            <a:solidFill>
              <a:srgbClr val="D0FA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115162" y="4524386"/>
              <a:ext cx="2533650" cy="171450"/>
            </a:xfrm>
            <a:custGeom>
              <a:avLst/>
              <a:gdLst/>
              <a:ahLst/>
              <a:cxnLst/>
              <a:rect l="l" t="t" r="r" b="b"/>
              <a:pathLst>
                <a:path w="2533650" h="171450">
                  <a:moveTo>
                    <a:pt x="885825" y="24777"/>
                  </a:moveTo>
                  <a:lnTo>
                    <a:pt x="861047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142875"/>
                  </a:lnTo>
                  <a:lnTo>
                    <a:pt x="0" y="146659"/>
                  </a:lnTo>
                  <a:lnTo>
                    <a:pt x="24790" y="171437"/>
                  </a:lnTo>
                  <a:lnTo>
                    <a:pt x="861047" y="171437"/>
                  </a:lnTo>
                  <a:lnTo>
                    <a:pt x="885825" y="146659"/>
                  </a:lnTo>
                  <a:lnTo>
                    <a:pt x="885825" y="24777"/>
                  </a:lnTo>
                  <a:close/>
                </a:path>
                <a:path w="2533650" h="171450">
                  <a:moveTo>
                    <a:pt x="2533650" y="24777"/>
                  </a:moveTo>
                  <a:lnTo>
                    <a:pt x="2508872" y="0"/>
                  </a:lnTo>
                  <a:lnTo>
                    <a:pt x="986815" y="0"/>
                  </a:lnTo>
                  <a:lnTo>
                    <a:pt x="962025" y="24777"/>
                  </a:lnTo>
                  <a:lnTo>
                    <a:pt x="962025" y="142875"/>
                  </a:lnTo>
                  <a:lnTo>
                    <a:pt x="962025" y="146659"/>
                  </a:lnTo>
                  <a:lnTo>
                    <a:pt x="986815" y="171437"/>
                  </a:lnTo>
                  <a:lnTo>
                    <a:pt x="2508872" y="171437"/>
                  </a:lnTo>
                  <a:lnTo>
                    <a:pt x="2533650" y="146659"/>
                  </a:lnTo>
                  <a:lnTo>
                    <a:pt x="2533650" y="24777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6349999" y="3969758"/>
            <a:ext cx="5297805" cy="136207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950" spc="50" b="1">
                <a:solidFill>
                  <a:srgbClr val="1A794A"/>
                </a:solidFill>
                <a:latin typeface="Arial"/>
                <a:cs typeface="Arial"/>
              </a:rPr>
              <a:t>PRIORITY</a:t>
            </a:r>
            <a:r>
              <a:rPr dirty="0" sz="950" spc="9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794A"/>
                </a:solidFill>
                <a:latin typeface="Arial"/>
                <a:cs typeface="Arial"/>
              </a:rPr>
              <a:t>4</a:t>
            </a:r>
            <a:r>
              <a:rPr dirty="0" sz="950" spc="11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794A"/>
                </a:solidFill>
                <a:latin typeface="Arial"/>
                <a:cs typeface="Arial"/>
              </a:rPr>
              <a:t>·</a:t>
            </a:r>
            <a:r>
              <a:rPr dirty="0" sz="950" spc="11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1A794A"/>
                </a:solidFill>
                <a:latin typeface="Arial"/>
                <a:cs typeface="Arial"/>
              </a:rPr>
              <a:t>30–</a:t>
            </a:r>
            <a:r>
              <a:rPr dirty="0" sz="950" b="1">
                <a:solidFill>
                  <a:srgbClr val="1A794A"/>
                </a:solidFill>
                <a:latin typeface="Arial"/>
                <a:cs typeface="Arial"/>
              </a:rPr>
              <a:t>60</a:t>
            </a:r>
            <a:r>
              <a:rPr dirty="0" sz="950" spc="114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1A794A"/>
                </a:solidFill>
                <a:latin typeface="Arial"/>
                <a:cs typeface="Arial"/>
              </a:rPr>
              <a:t>DAYS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Competitive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Narrative</a:t>
            </a:r>
            <a:r>
              <a:rPr dirty="0" sz="125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125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Objection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Script</a:t>
            </a:r>
            <a:endParaRPr sz="12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25"/>
              </a:spcBef>
              <a:tabLst>
                <a:tab pos="840740" algn="l"/>
                <a:tab pos="1806575" algn="l"/>
              </a:tabLst>
            </a:pPr>
            <a:r>
              <a:rPr dirty="0" sz="800" b="1">
                <a:solidFill>
                  <a:srgbClr val="055E45"/>
                </a:solidFill>
                <a:latin typeface="Arial"/>
                <a:cs typeface="Arial"/>
              </a:rPr>
              <a:t>MID-</a:t>
            </a:r>
            <a:r>
              <a:rPr dirty="0" sz="800" spc="-20" b="1">
                <a:solidFill>
                  <a:srgbClr val="055E45"/>
                </a:solidFill>
                <a:latin typeface="Arial"/>
                <a:cs typeface="Arial"/>
              </a:rPr>
              <a:t>TERM</a:t>
            </a:r>
            <a:r>
              <a:rPr dirty="0" sz="800" b="1">
                <a:solidFill>
                  <a:srgbClr val="055E45"/>
                </a:solidFill>
                <a:latin typeface="Arial"/>
                <a:cs typeface="Arial"/>
              </a:rPr>
              <a:t>	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44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35</a:t>
            </a:r>
            <a:r>
              <a:rPr dirty="0" sz="800" spc="2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	Owner:</a:t>
            </a:r>
            <a:r>
              <a:rPr dirty="0" sz="800" spc="5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Marketing</a:t>
            </a:r>
            <a:r>
              <a:rPr dirty="0" sz="800" spc="5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5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Training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18400"/>
              </a:lnSpc>
              <a:spcBef>
                <a:spcPts val="705"/>
              </a:spcBef>
            </a:pP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Deploy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ROSA vs.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MAKO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objection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handling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—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90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anatomical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landmarks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vs.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36.</a:t>
            </a:r>
            <a:r>
              <a:rPr dirty="0" sz="95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Train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entire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field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force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on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narrative.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44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flagged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ROSA narrative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as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an</a:t>
            </a:r>
            <a:r>
              <a:rPr dirty="0" sz="95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opportunity.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KPI: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100% field trained, objection script published by Day </a:t>
            </a:r>
            <a:r>
              <a:rPr dirty="0" sz="900" spc="-25">
                <a:solidFill>
                  <a:srgbClr val="708095"/>
                </a:solidFill>
                <a:latin typeface="Arial"/>
                <a:cs typeface="Arial"/>
              </a:rPr>
              <a:t>60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6199" y="6610349"/>
            <a:ext cx="12077700" cy="247650"/>
            <a:chOff x="76199" y="6610349"/>
            <a:chExt cx="12077700" cy="247650"/>
          </a:xfrm>
        </p:grpSpPr>
        <p:sp>
          <p:nvSpPr>
            <p:cNvPr id="31" name="object 31"/>
            <p:cNvSpPr/>
            <p:nvPr/>
          </p:nvSpPr>
          <p:spPr>
            <a:xfrm>
              <a:off x="76199" y="6610349"/>
              <a:ext cx="12077700" cy="247650"/>
            </a:xfrm>
            <a:custGeom>
              <a:avLst/>
              <a:gdLst/>
              <a:ahLst/>
              <a:cxnLst/>
              <a:rect l="l" t="t" r="r" b="b"/>
              <a:pathLst>
                <a:path w="12077700" h="247650">
                  <a:moveTo>
                    <a:pt x="12077699" y="247649"/>
                  </a:moveTo>
                  <a:lnTo>
                    <a:pt x="0" y="2476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476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76199" y="661034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0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Priority</a:t>
            </a:r>
            <a:r>
              <a:rPr dirty="0" spc="35"/>
              <a:t> </a:t>
            </a:r>
            <a:r>
              <a:rPr dirty="0"/>
              <a:t>Roadmap</a:t>
            </a:r>
            <a:r>
              <a:rPr dirty="0" spc="35"/>
              <a:t> </a:t>
            </a:r>
            <a:r>
              <a:rPr dirty="0"/>
              <a:t>Part</a:t>
            </a:r>
            <a:r>
              <a:rPr dirty="0" spc="35"/>
              <a:t> </a:t>
            </a:r>
            <a:r>
              <a:rPr dirty="0"/>
              <a:t>1</a:t>
            </a:r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0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828675"/>
                  </a:lnTo>
                  <a:lnTo>
                    <a:pt x="12153887" y="82867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9057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2100"/>
              <a:t>Priority</a:t>
            </a:r>
            <a:r>
              <a:rPr dirty="0" sz="2100" spc="-5"/>
              <a:t> </a:t>
            </a:r>
            <a:r>
              <a:rPr dirty="0" sz="2100"/>
              <a:t>Roadmap —</a:t>
            </a:r>
            <a:r>
              <a:rPr dirty="0" sz="2100" spc="-5"/>
              <a:t> </a:t>
            </a:r>
            <a:r>
              <a:rPr dirty="0" sz="2100"/>
              <a:t>Part 2: Priorities</a:t>
            </a:r>
            <a:r>
              <a:rPr dirty="0" sz="2100" spc="-5"/>
              <a:t> </a:t>
            </a:r>
            <a:r>
              <a:rPr dirty="0" sz="2100"/>
              <a:t>5 to</a:t>
            </a:r>
            <a:r>
              <a:rPr dirty="0" sz="2100" spc="-5"/>
              <a:t> </a:t>
            </a:r>
            <a:r>
              <a:rPr dirty="0" sz="2100"/>
              <a:t>8 (30–90+ </a:t>
            </a:r>
            <a:r>
              <a:rPr dirty="0" sz="2100" spc="-10"/>
              <a:t>Days)</a:t>
            </a:r>
            <a:endParaRPr sz="2100"/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Medium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and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spc="-10" b="0">
                <a:solidFill>
                  <a:srgbClr val="CBD5DF"/>
                </a:solidFill>
                <a:latin typeface="Arial"/>
                <a:cs typeface="Arial"/>
              </a:rPr>
              <a:t>long-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term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capability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building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to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sustain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revenue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growth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beyond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90</a:t>
            </a:r>
            <a:r>
              <a:rPr dirty="0" sz="1050" spc="-2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spc="-20" b="0">
                <a:solidFill>
                  <a:srgbClr val="CBD5DF"/>
                </a:solidFill>
                <a:latin typeface="Arial"/>
                <a:cs typeface="Arial"/>
              </a:rPr>
              <a:t>days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9099" y="1000125"/>
            <a:ext cx="5619750" cy="2686050"/>
            <a:chOff x="419099" y="1000125"/>
            <a:chExt cx="5619750" cy="2686050"/>
          </a:xfrm>
        </p:grpSpPr>
        <p:sp>
          <p:nvSpPr>
            <p:cNvPr id="7" name="object 7"/>
            <p:cNvSpPr/>
            <p:nvPr/>
          </p:nvSpPr>
          <p:spPr>
            <a:xfrm>
              <a:off x="419099" y="1023937"/>
              <a:ext cx="5619750" cy="2662555"/>
            </a:xfrm>
            <a:custGeom>
              <a:avLst/>
              <a:gdLst/>
              <a:ahLst/>
              <a:cxnLst/>
              <a:rect l="l" t="t" r="r" b="b"/>
              <a:pathLst>
                <a:path w="5619750" h="2662554">
                  <a:moveTo>
                    <a:pt x="5586701" y="2662237"/>
                  </a:moveTo>
                  <a:lnTo>
                    <a:pt x="33047" y="2662237"/>
                  </a:lnTo>
                  <a:lnTo>
                    <a:pt x="28187" y="2661270"/>
                  </a:lnTo>
                  <a:lnTo>
                    <a:pt x="966" y="2634049"/>
                  </a:lnTo>
                  <a:lnTo>
                    <a:pt x="0" y="2629189"/>
                  </a:lnTo>
                  <a:lnTo>
                    <a:pt x="0" y="2624137"/>
                  </a:lnTo>
                  <a:lnTo>
                    <a:pt x="0" y="12392"/>
                  </a:lnTo>
                  <a:lnTo>
                    <a:pt x="33047" y="0"/>
                  </a:lnTo>
                  <a:lnTo>
                    <a:pt x="5586701" y="0"/>
                  </a:lnTo>
                  <a:lnTo>
                    <a:pt x="5619749" y="12392"/>
                  </a:lnTo>
                  <a:lnTo>
                    <a:pt x="5619749" y="2629189"/>
                  </a:lnTo>
                  <a:lnTo>
                    <a:pt x="5591561" y="2661270"/>
                  </a:lnTo>
                  <a:lnTo>
                    <a:pt x="5586701" y="2662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19099" y="1000125"/>
              <a:ext cx="5619750" cy="47625"/>
            </a:xfrm>
            <a:custGeom>
              <a:avLst/>
              <a:gdLst/>
              <a:ahLst/>
              <a:cxnLst/>
              <a:rect l="l" t="t" r="r" b="b"/>
              <a:pathLst>
                <a:path w="5619750" h="47625">
                  <a:moveTo>
                    <a:pt x="5619749" y="47624"/>
                  </a:moveTo>
                  <a:lnTo>
                    <a:pt x="0" y="47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581649" y="0"/>
                  </a:lnTo>
                  <a:lnTo>
                    <a:pt x="5616959" y="23473"/>
                  </a:lnTo>
                  <a:lnTo>
                    <a:pt x="5619749" y="38099"/>
                  </a:lnTo>
                  <a:lnTo>
                    <a:pt x="5619749" y="47624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90549" y="1685924"/>
              <a:ext cx="676275" cy="171450"/>
            </a:xfrm>
            <a:custGeom>
              <a:avLst/>
              <a:gdLst/>
              <a:ahLst/>
              <a:cxnLst/>
              <a:rect l="l" t="t" r="r" b="b"/>
              <a:pathLst>
                <a:path w="676275" h="171450">
                  <a:moveTo>
                    <a:pt x="651489" y="171449"/>
                  </a:moveTo>
                  <a:lnTo>
                    <a:pt x="24785" y="171449"/>
                  </a:lnTo>
                  <a:lnTo>
                    <a:pt x="21140" y="170724"/>
                  </a:lnTo>
                  <a:lnTo>
                    <a:pt x="0" y="146664"/>
                  </a:lnTo>
                  <a:lnTo>
                    <a:pt x="0" y="1428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651489" y="0"/>
                  </a:lnTo>
                  <a:lnTo>
                    <a:pt x="676274" y="24785"/>
                  </a:lnTo>
                  <a:lnTo>
                    <a:pt x="676274" y="146664"/>
                  </a:lnTo>
                  <a:lnTo>
                    <a:pt x="655134" y="170724"/>
                  </a:lnTo>
                  <a:lnTo>
                    <a:pt x="651489" y="171449"/>
                  </a:lnTo>
                  <a:close/>
                </a:path>
              </a:pathLst>
            </a:custGeom>
            <a:solidFill>
              <a:srgbClr val="DAE9F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343012" y="1685937"/>
              <a:ext cx="2095500" cy="171450"/>
            </a:xfrm>
            <a:custGeom>
              <a:avLst/>
              <a:gdLst/>
              <a:ahLst/>
              <a:cxnLst/>
              <a:rect l="l" t="t" r="r" b="b"/>
              <a:pathLst>
                <a:path w="2095500" h="171450">
                  <a:moveTo>
                    <a:pt x="885825" y="24777"/>
                  </a:moveTo>
                  <a:lnTo>
                    <a:pt x="861047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142875"/>
                  </a:lnTo>
                  <a:lnTo>
                    <a:pt x="0" y="146659"/>
                  </a:lnTo>
                  <a:lnTo>
                    <a:pt x="24790" y="171450"/>
                  </a:lnTo>
                  <a:lnTo>
                    <a:pt x="861047" y="171450"/>
                  </a:lnTo>
                  <a:lnTo>
                    <a:pt x="885825" y="146659"/>
                  </a:lnTo>
                  <a:lnTo>
                    <a:pt x="885825" y="24777"/>
                  </a:lnTo>
                  <a:close/>
                </a:path>
                <a:path w="2095500" h="171450">
                  <a:moveTo>
                    <a:pt x="2095500" y="24777"/>
                  </a:moveTo>
                  <a:lnTo>
                    <a:pt x="2070722" y="0"/>
                  </a:lnTo>
                  <a:lnTo>
                    <a:pt x="986815" y="0"/>
                  </a:lnTo>
                  <a:lnTo>
                    <a:pt x="962025" y="24777"/>
                  </a:lnTo>
                  <a:lnTo>
                    <a:pt x="962025" y="142875"/>
                  </a:lnTo>
                  <a:lnTo>
                    <a:pt x="962025" y="146659"/>
                  </a:lnTo>
                  <a:lnTo>
                    <a:pt x="986815" y="171450"/>
                  </a:lnTo>
                  <a:lnTo>
                    <a:pt x="2070722" y="171450"/>
                  </a:lnTo>
                  <a:lnTo>
                    <a:pt x="2095500" y="146659"/>
                  </a:lnTo>
                  <a:lnTo>
                    <a:pt x="2095500" y="24777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77849" y="1131308"/>
            <a:ext cx="4809490" cy="137160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950" spc="50" b="1">
                <a:solidFill>
                  <a:srgbClr val="0054A5"/>
                </a:solidFill>
                <a:latin typeface="Arial"/>
                <a:cs typeface="Arial"/>
              </a:rPr>
              <a:t>PRIORITY</a:t>
            </a:r>
            <a:r>
              <a:rPr dirty="0" sz="950" spc="9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5</a:t>
            </a:r>
            <a:r>
              <a:rPr dirty="0" sz="950" spc="11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·</a:t>
            </a:r>
            <a:r>
              <a:rPr dirty="0" sz="950" spc="11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0054A5"/>
                </a:solidFill>
                <a:latin typeface="Arial"/>
                <a:cs typeface="Arial"/>
              </a:rPr>
              <a:t>30–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60</a:t>
            </a:r>
            <a:r>
              <a:rPr dirty="0" sz="950" spc="114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0054A5"/>
                </a:solidFill>
                <a:latin typeface="Arial"/>
                <a:cs typeface="Arial"/>
              </a:rPr>
              <a:t>DAYS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50" spc="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Optimize</a:t>
            </a:r>
            <a:r>
              <a:rPr dirty="0" sz="12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Programme</a:t>
            </a:r>
            <a:r>
              <a:rPr dirty="0" sz="12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Roll-</a:t>
            </a:r>
            <a:r>
              <a:rPr dirty="0" sz="1250" spc="-25" b="1">
                <a:solidFill>
                  <a:srgbClr val="003366"/>
                </a:solidFill>
                <a:latin typeface="Arial"/>
                <a:cs typeface="Arial"/>
              </a:rPr>
              <a:t>Out</a:t>
            </a:r>
            <a:endParaRPr sz="12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25"/>
              </a:spcBef>
              <a:tabLst>
                <a:tab pos="840740" algn="l"/>
                <a:tab pos="1806575" algn="l"/>
              </a:tabLst>
            </a:pPr>
            <a:r>
              <a:rPr dirty="0" sz="800" b="1">
                <a:solidFill>
                  <a:srgbClr val="1D40AF"/>
                </a:solidFill>
                <a:latin typeface="Arial"/>
                <a:cs typeface="Arial"/>
              </a:rPr>
              <a:t>MID-</a:t>
            </a:r>
            <a:r>
              <a:rPr dirty="0" sz="800" spc="-20" b="1">
                <a:solidFill>
                  <a:srgbClr val="1D40AF"/>
                </a:solidFill>
                <a:latin typeface="Arial"/>
                <a:cs typeface="Arial"/>
              </a:rPr>
              <a:t>TERM</a:t>
            </a:r>
            <a:r>
              <a:rPr dirty="0" sz="800" b="1">
                <a:solidFill>
                  <a:srgbClr val="1D40AF"/>
                </a:solidFill>
                <a:latin typeface="Arial"/>
                <a:cs typeface="Arial"/>
              </a:rPr>
              <a:t>	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14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17</a:t>
            </a:r>
            <a:r>
              <a:rPr dirty="0" sz="800" spc="2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	Owner:</a:t>
            </a:r>
            <a:r>
              <a:rPr dirty="0" sz="800" spc="7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800" spc="3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4A5467"/>
                </a:solidFill>
                <a:latin typeface="Arial"/>
                <a:cs typeface="Arial"/>
              </a:rPr>
              <a:t>Head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Mandate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launch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950" spc="-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Optimize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at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all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14</a:t>
            </a:r>
            <a:r>
              <a:rPr dirty="0" sz="95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eligible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sites.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Drive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utilisation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audits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at</a:t>
            </a:r>
            <a:r>
              <a:rPr dirty="0" sz="95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4A5467"/>
                </a:solidFill>
                <a:latin typeface="Arial"/>
                <a:cs typeface="Arial"/>
              </a:rPr>
              <a:t>17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underperforming</a:t>
            </a:r>
            <a:r>
              <a:rPr dirty="0" sz="950" spc="11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accounts.</a:t>
            </a:r>
            <a:r>
              <a:rPr dirty="0" sz="950" spc="11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Link</a:t>
            </a:r>
            <a:r>
              <a:rPr dirty="0" sz="950" spc="11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to</a:t>
            </a:r>
            <a:r>
              <a:rPr dirty="0" sz="950" spc="114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pull-through</a:t>
            </a:r>
            <a:r>
              <a:rPr dirty="0" sz="950" spc="11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revenue</a:t>
            </a:r>
            <a:r>
              <a:rPr dirty="0" sz="950" spc="11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targets.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KPI: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ROSA</a:t>
            </a:r>
            <a:r>
              <a:rPr dirty="0" sz="900" spc="-50">
                <a:solidFill>
                  <a:srgbClr val="708095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Optimize live at 10+ sites, utilisation up 20% by Day </a:t>
            </a:r>
            <a:r>
              <a:rPr dirty="0" sz="900" spc="-25">
                <a:solidFill>
                  <a:srgbClr val="708095"/>
                </a:solidFill>
                <a:latin typeface="Arial"/>
                <a:cs typeface="Arial"/>
              </a:rPr>
              <a:t>60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191248" y="1000125"/>
            <a:ext cx="5619750" cy="2686050"/>
            <a:chOff x="6191248" y="1000125"/>
            <a:chExt cx="5619750" cy="2686050"/>
          </a:xfrm>
        </p:grpSpPr>
        <p:sp>
          <p:nvSpPr>
            <p:cNvPr id="13" name="object 13"/>
            <p:cNvSpPr/>
            <p:nvPr/>
          </p:nvSpPr>
          <p:spPr>
            <a:xfrm>
              <a:off x="6191248" y="1023937"/>
              <a:ext cx="5619750" cy="2662555"/>
            </a:xfrm>
            <a:custGeom>
              <a:avLst/>
              <a:gdLst/>
              <a:ahLst/>
              <a:cxnLst/>
              <a:rect l="l" t="t" r="r" b="b"/>
              <a:pathLst>
                <a:path w="5619750" h="2662554">
                  <a:moveTo>
                    <a:pt x="5586702" y="2662237"/>
                  </a:moveTo>
                  <a:lnTo>
                    <a:pt x="33047" y="2662237"/>
                  </a:lnTo>
                  <a:lnTo>
                    <a:pt x="28187" y="2661270"/>
                  </a:lnTo>
                  <a:lnTo>
                    <a:pt x="966" y="2634049"/>
                  </a:lnTo>
                  <a:lnTo>
                    <a:pt x="0" y="2629189"/>
                  </a:lnTo>
                  <a:lnTo>
                    <a:pt x="0" y="2624137"/>
                  </a:lnTo>
                  <a:lnTo>
                    <a:pt x="0" y="12392"/>
                  </a:lnTo>
                  <a:lnTo>
                    <a:pt x="33047" y="0"/>
                  </a:lnTo>
                  <a:lnTo>
                    <a:pt x="5586702" y="0"/>
                  </a:lnTo>
                  <a:lnTo>
                    <a:pt x="5619750" y="12392"/>
                  </a:lnTo>
                  <a:lnTo>
                    <a:pt x="5619750" y="2629189"/>
                  </a:lnTo>
                  <a:lnTo>
                    <a:pt x="5591561" y="2661270"/>
                  </a:lnTo>
                  <a:lnTo>
                    <a:pt x="5586702" y="2662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191249" y="1000125"/>
              <a:ext cx="5619750" cy="47625"/>
            </a:xfrm>
            <a:custGeom>
              <a:avLst/>
              <a:gdLst/>
              <a:ahLst/>
              <a:cxnLst/>
              <a:rect l="l" t="t" r="r" b="b"/>
              <a:pathLst>
                <a:path w="5619750" h="47625">
                  <a:moveTo>
                    <a:pt x="5619749" y="47624"/>
                  </a:moveTo>
                  <a:lnTo>
                    <a:pt x="0" y="47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581649" y="0"/>
                  </a:lnTo>
                  <a:lnTo>
                    <a:pt x="5616959" y="23473"/>
                  </a:lnTo>
                  <a:lnTo>
                    <a:pt x="5619749" y="38099"/>
                  </a:lnTo>
                  <a:lnTo>
                    <a:pt x="5619749" y="47624"/>
                  </a:lnTo>
                  <a:close/>
                </a:path>
              </a:pathLst>
            </a:custGeom>
            <a:solidFill>
              <a:srgbClr val="5B20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362698" y="1685924"/>
              <a:ext cx="676275" cy="171450"/>
            </a:xfrm>
            <a:custGeom>
              <a:avLst/>
              <a:gdLst/>
              <a:ahLst/>
              <a:cxnLst/>
              <a:rect l="l" t="t" r="r" b="b"/>
              <a:pathLst>
                <a:path w="676275" h="171450">
                  <a:moveTo>
                    <a:pt x="651489" y="171449"/>
                  </a:moveTo>
                  <a:lnTo>
                    <a:pt x="24785" y="171449"/>
                  </a:lnTo>
                  <a:lnTo>
                    <a:pt x="21140" y="170724"/>
                  </a:lnTo>
                  <a:lnTo>
                    <a:pt x="0" y="146664"/>
                  </a:lnTo>
                  <a:lnTo>
                    <a:pt x="0" y="1428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651489" y="0"/>
                  </a:lnTo>
                  <a:lnTo>
                    <a:pt x="676274" y="24785"/>
                  </a:lnTo>
                  <a:lnTo>
                    <a:pt x="676274" y="146664"/>
                  </a:lnTo>
                  <a:lnTo>
                    <a:pt x="655133" y="170724"/>
                  </a:lnTo>
                  <a:lnTo>
                    <a:pt x="651489" y="171449"/>
                  </a:lnTo>
                  <a:close/>
                </a:path>
              </a:pathLst>
            </a:custGeom>
            <a:solidFill>
              <a:srgbClr val="ECE8F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115162" y="1685937"/>
              <a:ext cx="2200275" cy="171450"/>
            </a:xfrm>
            <a:custGeom>
              <a:avLst/>
              <a:gdLst/>
              <a:ahLst/>
              <a:cxnLst/>
              <a:rect l="l" t="t" r="r" b="b"/>
              <a:pathLst>
                <a:path w="2200275" h="171450">
                  <a:moveTo>
                    <a:pt x="885825" y="24777"/>
                  </a:moveTo>
                  <a:lnTo>
                    <a:pt x="861047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142875"/>
                  </a:lnTo>
                  <a:lnTo>
                    <a:pt x="0" y="146659"/>
                  </a:lnTo>
                  <a:lnTo>
                    <a:pt x="24790" y="171450"/>
                  </a:lnTo>
                  <a:lnTo>
                    <a:pt x="861047" y="171450"/>
                  </a:lnTo>
                  <a:lnTo>
                    <a:pt x="885825" y="146659"/>
                  </a:lnTo>
                  <a:lnTo>
                    <a:pt x="885825" y="24777"/>
                  </a:lnTo>
                  <a:close/>
                </a:path>
                <a:path w="2200275" h="171450">
                  <a:moveTo>
                    <a:pt x="2200275" y="24777"/>
                  </a:moveTo>
                  <a:lnTo>
                    <a:pt x="2175497" y="0"/>
                  </a:lnTo>
                  <a:lnTo>
                    <a:pt x="986815" y="0"/>
                  </a:lnTo>
                  <a:lnTo>
                    <a:pt x="962025" y="24777"/>
                  </a:lnTo>
                  <a:lnTo>
                    <a:pt x="962025" y="142875"/>
                  </a:lnTo>
                  <a:lnTo>
                    <a:pt x="962025" y="146659"/>
                  </a:lnTo>
                  <a:lnTo>
                    <a:pt x="986815" y="171450"/>
                  </a:lnTo>
                  <a:lnTo>
                    <a:pt x="2175497" y="171450"/>
                  </a:lnTo>
                  <a:lnTo>
                    <a:pt x="2200275" y="146659"/>
                  </a:lnTo>
                  <a:lnTo>
                    <a:pt x="2200275" y="24777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349999" y="1131308"/>
            <a:ext cx="5210810" cy="137160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950" spc="50" b="1">
                <a:solidFill>
                  <a:srgbClr val="5B20B5"/>
                </a:solidFill>
                <a:latin typeface="Arial"/>
                <a:cs typeface="Arial"/>
              </a:rPr>
              <a:t>PRIORITY</a:t>
            </a:r>
            <a:r>
              <a:rPr dirty="0" sz="950" spc="90" b="1">
                <a:solidFill>
                  <a:srgbClr val="5B20B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5B20B5"/>
                </a:solidFill>
                <a:latin typeface="Arial"/>
                <a:cs typeface="Arial"/>
              </a:rPr>
              <a:t>6</a:t>
            </a:r>
            <a:r>
              <a:rPr dirty="0" sz="950" spc="110" b="1">
                <a:solidFill>
                  <a:srgbClr val="5B20B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5B20B5"/>
                </a:solidFill>
                <a:latin typeface="Arial"/>
                <a:cs typeface="Arial"/>
              </a:rPr>
              <a:t>·</a:t>
            </a:r>
            <a:r>
              <a:rPr dirty="0" sz="950" spc="110" b="1">
                <a:solidFill>
                  <a:srgbClr val="5B20B5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5B20B5"/>
                </a:solidFill>
                <a:latin typeface="Arial"/>
                <a:cs typeface="Arial"/>
              </a:rPr>
              <a:t>45–</a:t>
            </a:r>
            <a:r>
              <a:rPr dirty="0" sz="950" b="1">
                <a:solidFill>
                  <a:srgbClr val="5B20B5"/>
                </a:solidFill>
                <a:latin typeface="Arial"/>
                <a:cs typeface="Arial"/>
              </a:rPr>
              <a:t>90</a:t>
            </a:r>
            <a:r>
              <a:rPr dirty="0" sz="950" spc="114" b="1">
                <a:solidFill>
                  <a:srgbClr val="5B20B5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5B20B5"/>
                </a:solidFill>
                <a:latin typeface="Arial"/>
                <a:cs typeface="Arial"/>
              </a:rPr>
              <a:t>DAYS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Institutional</a:t>
            </a:r>
            <a:r>
              <a:rPr dirty="0" sz="12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Sales</a:t>
            </a:r>
            <a:r>
              <a:rPr dirty="0" sz="12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Training</a:t>
            </a:r>
            <a:r>
              <a:rPr dirty="0" sz="12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Programme</a:t>
            </a:r>
            <a:endParaRPr sz="12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25"/>
              </a:spcBef>
              <a:tabLst>
                <a:tab pos="840740" algn="l"/>
                <a:tab pos="1806575" algn="l"/>
              </a:tabLst>
            </a:pPr>
            <a:r>
              <a:rPr dirty="0" sz="800" b="1">
                <a:solidFill>
                  <a:srgbClr val="5B20B5"/>
                </a:solidFill>
                <a:latin typeface="Arial"/>
                <a:cs typeface="Arial"/>
              </a:rPr>
              <a:t>MID-</a:t>
            </a:r>
            <a:r>
              <a:rPr dirty="0" sz="800" spc="-20" b="1">
                <a:solidFill>
                  <a:srgbClr val="5B20B5"/>
                </a:solidFill>
                <a:latin typeface="Arial"/>
                <a:cs typeface="Arial"/>
              </a:rPr>
              <a:t>TERM</a:t>
            </a:r>
            <a:r>
              <a:rPr dirty="0" sz="800" b="1">
                <a:solidFill>
                  <a:srgbClr val="5B20B5"/>
                </a:solidFill>
                <a:latin typeface="Arial"/>
                <a:cs typeface="Arial"/>
              </a:rPr>
              <a:t>	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27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21</a:t>
            </a:r>
            <a:r>
              <a:rPr dirty="0" sz="800" spc="2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	Owner:</a:t>
            </a:r>
            <a:r>
              <a:rPr dirty="0" sz="800" spc="4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Training</a:t>
            </a:r>
            <a:r>
              <a:rPr dirty="0" sz="800" spc="4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4A5467"/>
                </a:solidFill>
                <a:latin typeface="Arial"/>
                <a:cs typeface="Arial"/>
              </a:rPr>
              <a:t>Head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630"/>
              </a:spcBef>
            </a:pP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Train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field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on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CMO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engagement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protocols,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outcomes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data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presentation,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corporate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hospital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navigation.</a:t>
            </a:r>
            <a:r>
              <a:rPr dirty="0" sz="950" spc="9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27</a:t>
            </a:r>
            <a:r>
              <a:rPr dirty="0" sz="950" spc="10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r>
              <a:rPr dirty="0" sz="950" spc="10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request</a:t>
            </a:r>
            <a:r>
              <a:rPr dirty="0" sz="950" spc="10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structured</a:t>
            </a:r>
            <a:r>
              <a:rPr dirty="0" sz="950" spc="10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institutional</a:t>
            </a:r>
            <a:r>
              <a:rPr dirty="0" sz="950" spc="10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training</a:t>
            </a:r>
            <a:r>
              <a:rPr dirty="0" sz="950" spc="10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support.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KPI: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100% field trained on institutional engagement playbook by Day </a:t>
            </a:r>
            <a:r>
              <a:rPr dirty="0" sz="900" spc="-25">
                <a:solidFill>
                  <a:srgbClr val="708095"/>
                </a:solidFill>
                <a:latin typeface="Arial"/>
                <a:cs typeface="Arial"/>
              </a:rPr>
              <a:t>90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19099" y="3838574"/>
            <a:ext cx="5619750" cy="2676525"/>
            <a:chOff x="419099" y="3838574"/>
            <a:chExt cx="5619750" cy="2676525"/>
          </a:xfrm>
        </p:grpSpPr>
        <p:sp>
          <p:nvSpPr>
            <p:cNvPr id="19" name="object 19"/>
            <p:cNvSpPr/>
            <p:nvPr/>
          </p:nvSpPr>
          <p:spPr>
            <a:xfrm>
              <a:off x="419099" y="3862387"/>
              <a:ext cx="5619750" cy="2653030"/>
            </a:xfrm>
            <a:custGeom>
              <a:avLst/>
              <a:gdLst/>
              <a:ahLst/>
              <a:cxnLst/>
              <a:rect l="l" t="t" r="r" b="b"/>
              <a:pathLst>
                <a:path w="5619750" h="2653029">
                  <a:moveTo>
                    <a:pt x="5586701" y="2652711"/>
                  </a:moveTo>
                  <a:lnTo>
                    <a:pt x="33047" y="2652711"/>
                  </a:lnTo>
                  <a:lnTo>
                    <a:pt x="28187" y="2651744"/>
                  </a:lnTo>
                  <a:lnTo>
                    <a:pt x="966" y="2624523"/>
                  </a:lnTo>
                  <a:lnTo>
                    <a:pt x="0" y="2619664"/>
                  </a:lnTo>
                  <a:lnTo>
                    <a:pt x="0" y="2614612"/>
                  </a:lnTo>
                  <a:lnTo>
                    <a:pt x="0" y="12392"/>
                  </a:lnTo>
                  <a:lnTo>
                    <a:pt x="33047" y="0"/>
                  </a:lnTo>
                  <a:lnTo>
                    <a:pt x="5586701" y="0"/>
                  </a:lnTo>
                  <a:lnTo>
                    <a:pt x="5619749" y="12392"/>
                  </a:lnTo>
                  <a:lnTo>
                    <a:pt x="5619749" y="2619664"/>
                  </a:lnTo>
                  <a:lnTo>
                    <a:pt x="5591561" y="2651744"/>
                  </a:lnTo>
                  <a:lnTo>
                    <a:pt x="5586701" y="26527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9099" y="3838574"/>
              <a:ext cx="5619750" cy="47625"/>
            </a:xfrm>
            <a:custGeom>
              <a:avLst/>
              <a:gdLst/>
              <a:ahLst/>
              <a:cxnLst/>
              <a:rect l="l" t="t" r="r" b="b"/>
              <a:pathLst>
                <a:path w="5619750" h="47625">
                  <a:moveTo>
                    <a:pt x="5619749" y="47624"/>
                  </a:moveTo>
                  <a:lnTo>
                    <a:pt x="0" y="47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581649" y="0"/>
                  </a:lnTo>
                  <a:lnTo>
                    <a:pt x="5616959" y="23474"/>
                  </a:lnTo>
                  <a:lnTo>
                    <a:pt x="5619749" y="38099"/>
                  </a:lnTo>
                  <a:lnTo>
                    <a:pt x="5619749" y="47624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90549" y="4524374"/>
              <a:ext cx="628650" cy="171450"/>
            </a:xfrm>
            <a:custGeom>
              <a:avLst/>
              <a:gdLst/>
              <a:ahLst/>
              <a:cxnLst/>
              <a:rect l="l" t="t" r="r" b="b"/>
              <a:pathLst>
                <a:path w="628650" h="171450">
                  <a:moveTo>
                    <a:pt x="603864" y="171449"/>
                  </a:moveTo>
                  <a:lnTo>
                    <a:pt x="24785" y="171449"/>
                  </a:lnTo>
                  <a:lnTo>
                    <a:pt x="21140" y="170724"/>
                  </a:lnTo>
                  <a:lnTo>
                    <a:pt x="0" y="146664"/>
                  </a:lnTo>
                  <a:lnTo>
                    <a:pt x="0" y="1428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603864" y="0"/>
                  </a:lnTo>
                  <a:lnTo>
                    <a:pt x="628649" y="24785"/>
                  </a:lnTo>
                  <a:lnTo>
                    <a:pt x="628649" y="146664"/>
                  </a:lnTo>
                  <a:lnTo>
                    <a:pt x="607509" y="170724"/>
                  </a:lnTo>
                  <a:lnTo>
                    <a:pt x="603864" y="171449"/>
                  </a:lnTo>
                  <a:close/>
                </a:path>
              </a:pathLst>
            </a:custGeom>
            <a:solidFill>
              <a:srgbClr val="D0FA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295387" y="4524386"/>
              <a:ext cx="2447925" cy="171450"/>
            </a:xfrm>
            <a:custGeom>
              <a:avLst/>
              <a:gdLst/>
              <a:ahLst/>
              <a:cxnLst/>
              <a:rect l="l" t="t" r="r" b="b"/>
              <a:pathLst>
                <a:path w="2447925" h="171450">
                  <a:moveTo>
                    <a:pt x="885825" y="24777"/>
                  </a:moveTo>
                  <a:lnTo>
                    <a:pt x="861047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142875"/>
                  </a:lnTo>
                  <a:lnTo>
                    <a:pt x="0" y="146659"/>
                  </a:lnTo>
                  <a:lnTo>
                    <a:pt x="24790" y="171437"/>
                  </a:lnTo>
                  <a:lnTo>
                    <a:pt x="861047" y="171437"/>
                  </a:lnTo>
                  <a:lnTo>
                    <a:pt x="885825" y="146659"/>
                  </a:lnTo>
                  <a:lnTo>
                    <a:pt x="885825" y="24777"/>
                  </a:lnTo>
                  <a:close/>
                </a:path>
                <a:path w="2447925" h="171450">
                  <a:moveTo>
                    <a:pt x="2447925" y="24777"/>
                  </a:moveTo>
                  <a:lnTo>
                    <a:pt x="2423147" y="0"/>
                  </a:lnTo>
                  <a:lnTo>
                    <a:pt x="986815" y="0"/>
                  </a:lnTo>
                  <a:lnTo>
                    <a:pt x="962025" y="24777"/>
                  </a:lnTo>
                  <a:lnTo>
                    <a:pt x="962025" y="142875"/>
                  </a:lnTo>
                  <a:lnTo>
                    <a:pt x="962025" y="146659"/>
                  </a:lnTo>
                  <a:lnTo>
                    <a:pt x="986815" y="171437"/>
                  </a:lnTo>
                  <a:lnTo>
                    <a:pt x="2423147" y="171437"/>
                  </a:lnTo>
                  <a:lnTo>
                    <a:pt x="2447925" y="146659"/>
                  </a:lnTo>
                  <a:lnTo>
                    <a:pt x="2447925" y="24777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577849" y="3969758"/>
            <a:ext cx="5132705" cy="136207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950" spc="50" b="1">
                <a:solidFill>
                  <a:srgbClr val="1A794A"/>
                </a:solidFill>
                <a:latin typeface="Arial"/>
                <a:cs typeface="Arial"/>
              </a:rPr>
              <a:t>PRIORITY</a:t>
            </a:r>
            <a:r>
              <a:rPr dirty="0" sz="950" spc="9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794A"/>
                </a:solidFill>
                <a:latin typeface="Arial"/>
                <a:cs typeface="Arial"/>
              </a:rPr>
              <a:t>7</a:t>
            </a:r>
            <a:r>
              <a:rPr dirty="0" sz="950" spc="11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794A"/>
                </a:solidFill>
                <a:latin typeface="Arial"/>
                <a:cs typeface="Arial"/>
              </a:rPr>
              <a:t>·</a:t>
            </a:r>
            <a:r>
              <a:rPr dirty="0" sz="950" spc="11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1A794A"/>
                </a:solidFill>
                <a:latin typeface="Arial"/>
                <a:cs typeface="Arial"/>
              </a:rPr>
              <a:t>60–</a:t>
            </a:r>
            <a:r>
              <a:rPr dirty="0" sz="950" b="1">
                <a:solidFill>
                  <a:srgbClr val="1A794A"/>
                </a:solidFill>
                <a:latin typeface="Arial"/>
                <a:cs typeface="Arial"/>
              </a:rPr>
              <a:t>90</a:t>
            </a:r>
            <a:r>
              <a:rPr dirty="0" sz="950" spc="114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1A794A"/>
                </a:solidFill>
                <a:latin typeface="Arial"/>
                <a:cs typeface="Arial"/>
              </a:rPr>
              <a:t>DAYS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Tier-2</a:t>
            </a:r>
            <a:r>
              <a:rPr dirty="0" sz="12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City</a:t>
            </a:r>
            <a:r>
              <a:rPr dirty="0" sz="12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2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New</a:t>
            </a:r>
            <a:r>
              <a:rPr dirty="0" sz="12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Surgeon</a:t>
            </a:r>
            <a:r>
              <a:rPr dirty="0" sz="12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Expansion</a:t>
            </a:r>
            <a:endParaRPr sz="12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25"/>
              </a:spcBef>
              <a:tabLst>
                <a:tab pos="794385" algn="l"/>
                <a:tab pos="1759585" algn="l"/>
              </a:tabLst>
            </a:pPr>
            <a:r>
              <a:rPr dirty="0" sz="800" spc="-10" b="1">
                <a:solidFill>
                  <a:srgbClr val="055E45"/>
                </a:solidFill>
                <a:latin typeface="Arial"/>
                <a:cs typeface="Arial"/>
              </a:rPr>
              <a:t>GROWTH</a:t>
            </a:r>
            <a:r>
              <a:rPr dirty="0" sz="800" b="1">
                <a:solidFill>
                  <a:srgbClr val="055E45"/>
                </a:solidFill>
                <a:latin typeface="Arial"/>
                <a:cs typeface="Arial"/>
              </a:rPr>
              <a:t>	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42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42</a:t>
            </a:r>
            <a:r>
              <a:rPr dirty="0" sz="800" spc="2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	Owner:</a:t>
            </a:r>
            <a:r>
              <a:rPr dirty="0" sz="800" spc="3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Territory</a:t>
            </a:r>
            <a:r>
              <a:rPr dirty="0" sz="800" spc="3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Managers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18400"/>
              </a:lnSpc>
              <a:spcBef>
                <a:spcPts val="705"/>
              </a:spcBef>
            </a:pP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Execute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structured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expansion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into</a:t>
            </a:r>
            <a:r>
              <a:rPr dirty="0" sz="95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Tier-2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cities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onboard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new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surgeon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accounts.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Field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4A5467"/>
                </a:solidFill>
                <a:latin typeface="Arial"/>
                <a:cs typeface="Arial"/>
              </a:rPr>
              <a:t>has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84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combined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commitments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—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highest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consensus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growth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activity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identified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in</a:t>
            </a:r>
            <a:r>
              <a:rPr dirty="0" sz="950" spc="9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survey.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KPI: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15 new surgeons onboarded, 5 new</a:t>
            </a:r>
            <a:r>
              <a:rPr dirty="0" sz="900" spc="-15">
                <a:solidFill>
                  <a:srgbClr val="708095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708095"/>
                </a:solidFill>
                <a:latin typeface="Arial"/>
                <a:cs typeface="Arial"/>
              </a:rPr>
              <a:t>Tier-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2 accounts activated by Day </a:t>
            </a:r>
            <a:r>
              <a:rPr dirty="0" sz="900" spc="-25">
                <a:solidFill>
                  <a:srgbClr val="708095"/>
                </a:solidFill>
                <a:latin typeface="Arial"/>
                <a:cs typeface="Arial"/>
              </a:rPr>
              <a:t>90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191248" y="3838574"/>
            <a:ext cx="5619750" cy="2676525"/>
            <a:chOff x="6191248" y="3838574"/>
            <a:chExt cx="5619750" cy="2676525"/>
          </a:xfrm>
        </p:grpSpPr>
        <p:sp>
          <p:nvSpPr>
            <p:cNvPr id="25" name="object 25"/>
            <p:cNvSpPr/>
            <p:nvPr/>
          </p:nvSpPr>
          <p:spPr>
            <a:xfrm>
              <a:off x="6191248" y="3862387"/>
              <a:ext cx="5619750" cy="2653030"/>
            </a:xfrm>
            <a:custGeom>
              <a:avLst/>
              <a:gdLst/>
              <a:ahLst/>
              <a:cxnLst/>
              <a:rect l="l" t="t" r="r" b="b"/>
              <a:pathLst>
                <a:path w="5619750" h="2653029">
                  <a:moveTo>
                    <a:pt x="5586702" y="2652711"/>
                  </a:moveTo>
                  <a:lnTo>
                    <a:pt x="33047" y="2652711"/>
                  </a:lnTo>
                  <a:lnTo>
                    <a:pt x="28187" y="2651744"/>
                  </a:lnTo>
                  <a:lnTo>
                    <a:pt x="966" y="2624523"/>
                  </a:lnTo>
                  <a:lnTo>
                    <a:pt x="0" y="2619664"/>
                  </a:lnTo>
                  <a:lnTo>
                    <a:pt x="0" y="2614612"/>
                  </a:lnTo>
                  <a:lnTo>
                    <a:pt x="0" y="12392"/>
                  </a:lnTo>
                  <a:lnTo>
                    <a:pt x="33047" y="0"/>
                  </a:lnTo>
                  <a:lnTo>
                    <a:pt x="5586702" y="0"/>
                  </a:lnTo>
                  <a:lnTo>
                    <a:pt x="5619750" y="12392"/>
                  </a:lnTo>
                  <a:lnTo>
                    <a:pt x="5619750" y="2619664"/>
                  </a:lnTo>
                  <a:lnTo>
                    <a:pt x="5591561" y="2651744"/>
                  </a:lnTo>
                  <a:lnTo>
                    <a:pt x="5586702" y="26527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191249" y="3838574"/>
              <a:ext cx="5619750" cy="47625"/>
            </a:xfrm>
            <a:custGeom>
              <a:avLst/>
              <a:gdLst/>
              <a:ahLst/>
              <a:cxnLst/>
              <a:rect l="l" t="t" r="r" b="b"/>
              <a:pathLst>
                <a:path w="5619750" h="47625">
                  <a:moveTo>
                    <a:pt x="5619749" y="47624"/>
                  </a:moveTo>
                  <a:lnTo>
                    <a:pt x="0" y="47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581649" y="0"/>
                  </a:lnTo>
                  <a:lnTo>
                    <a:pt x="5616959" y="23474"/>
                  </a:lnTo>
                  <a:lnTo>
                    <a:pt x="5619749" y="38099"/>
                  </a:lnTo>
                  <a:lnTo>
                    <a:pt x="5619749" y="47624"/>
                  </a:lnTo>
                  <a:close/>
                </a:path>
              </a:pathLst>
            </a:custGeom>
            <a:solidFill>
              <a:srgbClr val="91400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362698" y="4524374"/>
              <a:ext cx="600075" cy="171450"/>
            </a:xfrm>
            <a:custGeom>
              <a:avLst/>
              <a:gdLst/>
              <a:ahLst/>
              <a:cxnLst/>
              <a:rect l="l" t="t" r="r" b="b"/>
              <a:pathLst>
                <a:path w="600075" h="171450">
                  <a:moveTo>
                    <a:pt x="575289" y="171449"/>
                  </a:moveTo>
                  <a:lnTo>
                    <a:pt x="24785" y="171449"/>
                  </a:lnTo>
                  <a:lnTo>
                    <a:pt x="21140" y="170724"/>
                  </a:lnTo>
                  <a:lnTo>
                    <a:pt x="0" y="146664"/>
                  </a:lnTo>
                  <a:lnTo>
                    <a:pt x="0" y="142874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575289" y="0"/>
                  </a:lnTo>
                  <a:lnTo>
                    <a:pt x="600074" y="24785"/>
                  </a:lnTo>
                  <a:lnTo>
                    <a:pt x="600074" y="146664"/>
                  </a:lnTo>
                  <a:lnTo>
                    <a:pt x="578933" y="170724"/>
                  </a:lnTo>
                  <a:lnTo>
                    <a:pt x="575289" y="171449"/>
                  </a:lnTo>
                  <a:close/>
                </a:path>
              </a:pathLst>
            </a:custGeom>
            <a:solidFill>
              <a:srgbClr val="FEF2C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038962" y="4524386"/>
              <a:ext cx="2438400" cy="171450"/>
            </a:xfrm>
            <a:custGeom>
              <a:avLst/>
              <a:gdLst/>
              <a:ahLst/>
              <a:cxnLst/>
              <a:rect l="l" t="t" r="r" b="b"/>
              <a:pathLst>
                <a:path w="2438400" h="171450">
                  <a:moveTo>
                    <a:pt x="838200" y="24777"/>
                  </a:moveTo>
                  <a:lnTo>
                    <a:pt x="813422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142875"/>
                  </a:lnTo>
                  <a:lnTo>
                    <a:pt x="0" y="146659"/>
                  </a:lnTo>
                  <a:lnTo>
                    <a:pt x="24790" y="171437"/>
                  </a:lnTo>
                  <a:lnTo>
                    <a:pt x="813422" y="171437"/>
                  </a:lnTo>
                  <a:lnTo>
                    <a:pt x="838200" y="146659"/>
                  </a:lnTo>
                  <a:lnTo>
                    <a:pt x="838200" y="24777"/>
                  </a:lnTo>
                  <a:close/>
                </a:path>
                <a:path w="2438400" h="171450">
                  <a:moveTo>
                    <a:pt x="2438400" y="24777"/>
                  </a:moveTo>
                  <a:lnTo>
                    <a:pt x="2413622" y="0"/>
                  </a:lnTo>
                  <a:lnTo>
                    <a:pt x="939190" y="0"/>
                  </a:lnTo>
                  <a:lnTo>
                    <a:pt x="914400" y="24777"/>
                  </a:lnTo>
                  <a:lnTo>
                    <a:pt x="914400" y="142875"/>
                  </a:lnTo>
                  <a:lnTo>
                    <a:pt x="914400" y="146659"/>
                  </a:lnTo>
                  <a:lnTo>
                    <a:pt x="939190" y="171437"/>
                  </a:lnTo>
                  <a:lnTo>
                    <a:pt x="2413622" y="171437"/>
                  </a:lnTo>
                  <a:lnTo>
                    <a:pt x="2438400" y="146659"/>
                  </a:lnTo>
                  <a:lnTo>
                    <a:pt x="2438400" y="24777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6349999" y="3969758"/>
            <a:ext cx="5022850" cy="136207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950" spc="50" b="1">
                <a:solidFill>
                  <a:srgbClr val="91400D"/>
                </a:solidFill>
                <a:latin typeface="Arial"/>
                <a:cs typeface="Arial"/>
              </a:rPr>
              <a:t>PRIORITY</a:t>
            </a:r>
            <a:r>
              <a:rPr dirty="0" sz="950" spc="105" b="1">
                <a:solidFill>
                  <a:srgbClr val="91400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91400D"/>
                </a:solidFill>
                <a:latin typeface="Arial"/>
                <a:cs typeface="Arial"/>
              </a:rPr>
              <a:t>8</a:t>
            </a:r>
            <a:r>
              <a:rPr dirty="0" sz="950" spc="125" b="1">
                <a:solidFill>
                  <a:srgbClr val="91400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91400D"/>
                </a:solidFill>
                <a:latin typeface="Arial"/>
                <a:cs typeface="Arial"/>
              </a:rPr>
              <a:t>·</a:t>
            </a:r>
            <a:r>
              <a:rPr dirty="0" sz="950" spc="125" b="1">
                <a:solidFill>
                  <a:srgbClr val="91400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91400D"/>
                </a:solidFill>
                <a:latin typeface="Arial"/>
                <a:cs typeface="Arial"/>
              </a:rPr>
              <a:t>90+</a:t>
            </a:r>
            <a:r>
              <a:rPr dirty="0" sz="950" spc="130" b="1">
                <a:solidFill>
                  <a:srgbClr val="91400D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91400D"/>
                </a:solidFill>
                <a:latin typeface="Arial"/>
                <a:cs typeface="Arial"/>
              </a:rPr>
              <a:t>DAYS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Outcomes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Dashboard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25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Service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Excellence</a:t>
            </a:r>
            <a:endParaRPr sz="1250">
              <a:latin typeface="Arial"/>
              <a:cs typeface="Arial"/>
            </a:endParaRPr>
          </a:p>
          <a:p>
            <a:pPr marL="88265">
              <a:lnSpc>
                <a:spcPct val="100000"/>
              </a:lnSpc>
              <a:spcBef>
                <a:spcPts val="825"/>
              </a:spcBef>
              <a:tabLst>
                <a:tab pos="768985" algn="l"/>
                <a:tab pos="1676400" algn="l"/>
              </a:tabLst>
            </a:pPr>
            <a:r>
              <a:rPr dirty="0" sz="800" spc="-10" b="1">
                <a:solidFill>
                  <a:srgbClr val="91400D"/>
                </a:solidFill>
                <a:latin typeface="Arial"/>
                <a:cs typeface="Arial"/>
              </a:rPr>
              <a:t>SUSTAIN</a:t>
            </a:r>
            <a:r>
              <a:rPr dirty="0" sz="800" b="1">
                <a:solidFill>
                  <a:srgbClr val="91400D"/>
                </a:solidFill>
                <a:latin typeface="Arial"/>
                <a:cs typeface="Arial"/>
              </a:rPr>
              <a:t>	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13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9</a:t>
            </a:r>
            <a:r>
              <a:rPr dirty="0" sz="800" spc="1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Entries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	Owner:</a:t>
            </a:r>
            <a:r>
              <a:rPr dirty="0" sz="800" spc="50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Marketing</a:t>
            </a:r>
            <a:r>
              <a:rPr dirty="0" sz="800" spc="5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55" b="1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4A5467"/>
                </a:solidFill>
                <a:latin typeface="Arial"/>
                <a:cs typeface="Arial"/>
              </a:rPr>
              <a:t>Service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18400"/>
              </a:lnSpc>
              <a:spcBef>
                <a:spcPts val="705"/>
              </a:spcBef>
            </a:pP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Deploy</a:t>
            </a:r>
            <a:r>
              <a:rPr dirty="0" sz="95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950" spc="1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outcomes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dashboards</a:t>
            </a:r>
            <a:r>
              <a:rPr dirty="0" sz="95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at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all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major</a:t>
            </a:r>
            <a:r>
              <a:rPr dirty="0" sz="95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accounts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establish</a:t>
            </a:r>
            <a:r>
              <a:rPr dirty="0" sz="95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service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excellence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standards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to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protect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installed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base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enable</a:t>
            </a:r>
            <a:r>
              <a:rPr dirty="0" sz="95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A5467"/>
                </a:solidFill>
                <a:latin typeface="Arial"/>
                <a:cs typeface="Arial"/>
              </a:rPr>
              <a:t>reference</a:t>
            </a:r>
            <a:r>
              <a:rPr dirty="0" sz="95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A5467"/>
                </a:solidFill>
                <a:latin typeface="Arial"/>
                <a:cs typeface="Arial"/>
              </a:rPr>
              <a:t>selling.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KPI: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Outcomes dashboard live at 10 accounts; service SLA</a:t>
            </a:r>
            <a:r>
              <a:rPr dirty="0" sz="900" spc="-50">
                <a:solidFill>
                  <a:srgbClr val="708095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708095"/>
                </a:solidFill>
                <a:latin typeface="Arial"/>
                <a:cs typeface="Arial"/>
              </a:rPr>
              <a:t>published and </a:t>
            </a:r>
            <a:r>
              <a:rPr dirty="0" sz="900" spc="-10">
                <a:solidFill>
                  <a:srgbClr val="708095"/>
                </a:solidFill>
                <a:latin typeface="Arial"/>
                <a:cs typeface="Arial"/>
              </a:rPr>
              <a:t>tracked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6199" y="6610349"/>
            <a:ext cx="12077700" cy="247650"/>
            <a:chOff x="76199" y="6610349"/>
            <a:chExt cx="12077700" cy="247650"/>
          </a:xfrm>
        </p:grpSpPr>
        <p:sp>
          <p:nvSpPr>
            <p:cNvPr id="31" name="object 31"/>
            <p:cNvSpPr/>
            <p:nvPr/>
          </p:nvSpPr>
          <p:spPr>
            <a:xfrm>
              <a:off x="76199" y="6610349"/>
              <a:ext cx="12077700" cy="247650"/>
            </a:xfrm>
            <a:custGeom>
              <a:avLst/>
              <a:gdLst/>
              <a:ahLst/>
              <a:cxnLst/>
              <a:rect l="l" t="t" r="r" b="b"/>
              <a:pathLst>
                <a:path w="12077700" h="247650">
                  <a:moveTo>
                    <a:pt x="12077699" y="247649"/>
                  </a:moveTo>
                  <a:lnTo>
                    <a:pt x="0" y="2476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476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76199" y="661034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0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Priority</a:t>
            </a:r>
            <a:r>
              <a:rPr dirty="0" spc="35"/>
              <a:t> </a:t>
            </a:r>
            <a:r>
              <a:rPr dirty="0"/>
              <a:t>Roadmap</a:t>
            </a:r>
            <a:r>
              <a:rPr dirty="0" spc="35"/>
              <a:t> </a:t>
            </a:r>
            <a:r>
              <a:rPr dirty="0"/>
              <a:t>Part</a:t>
            </a:r>
            <a:r>
              <a:rPr dirty="0" spc="35"/>
              <a:t> </a:t>
            </a:r>
            <a:r>
              <a:rPr dirty="0"/>
              <a:t>2</a:t>
            </a:r>
            <a:r>
              <a:rPr dirty="0" spc="35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0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90575"/>
                  </a:lnTo>
                  <a:lnTo>
                    <a:pt x="12153887" y="79057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5247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2100"/>
              <a:t>Summary</a:t>
            </a:r>
            <a:r>
              <a:rPr dirty="0" sz="2100" spc="-25"/>
              <a:t> </a:t>
            </a:r>
            <a:r>
              <a:rPr dirty="0" sz="2100"/>
              <a:t>Priority</a:t>
            </a:r>
            <a:r>
              <a:rPr dirty="0" sz="2100" spc="-25"/>
              <a:t> </a:t>
            </a:r>
            <a:r>
              <a:rPr dirty="0" sz="2100"/>
              <a:t>Matrix</a:t>
            </a:r>
            <a:r>
              <a:rPr dirty="0" sz="2100" spc="-20"/>
              <a:t> </a:t>
            </a:r>
            <a:r>
              <a:rPr dirty="0" sz="2100"/>
              <a:t>—</a:t>
            </a:r>
            <a:r>
              <a:rPr dirty="0" sz="2100" spc="-25"/>
              <a:t> </a:t>
            </a:r>
            <a:r>
              <a:rPr dirty="0" sz="2100"/>
              <a:t>8</a:t>
            </a:r>
            <a:r>
              <a:rPr dirty="0" sz="2100" spc="-100"/>
              <a:t> </a:t>
            </a:r>
            <a:r>
              <a:rPr dirty="0" sz="2100"/>
              <a:t>Actions,</a:t>
            </a:r>
            <a:r>
              <a:rPr dirty="0" sz="2100" spc="-25"/>
              <a:t> </a:t>
            </a:r>
            <a:r>
              <a:rPr dirty="0" sz="2100"/>
              <a:t>Every</a:t>
            </a:r>
            <a:r>
              <a:rPr dirty="0" sz="2100" spc="-20"/>
              <a:t> </a:t>
            </a:r>
            <a:r>
              <a:rPr dirty="0" sz="2100" spc="-10"/>
              <a:t>Owner,</a:t>
            </a:r>
            <a:r>
              <a:rPr dirty="0" sz="2100" spc="-25"/>
              <a:t> </a:t>
            </a:r>
            <a:r>
              <a:rPr dirty="0" sz="2100"/>
              <a:t>Every</a:t>
            </a:r>
            <a:r>
              <a:rPr dirty="0" sz="2100" spc="-25"/>
              <a:t> </a:t>
            </a:r>
            <a:r>
              <a:rPr dirty="0" sz="2100" spc="-10"/>
              <a:t>Timeline</a:t>
            </a:r>
            <a:endParaRPr sz="2100"/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Complete</a:t>
            </a:r>
            <a:r>
              <a:rPr dirty="0" sz="1050" spc="-3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accountability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map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derived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from</a:t>
            </a:r>
            <a:r>
              <a:rPr dirty="0" sz="1050" spc="-3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66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b="0">
                <a:solidFill>
                  <a:srgbClr val="CBD5DF"/>
                </a:solidFill>
                <a:latin typeface="Arial"/>
                <a:cs typeface="Arial"/>
              </a:rPr>
              <a:t>intelligence</a:t>
            </a:r>
            <a:r>
              <a:rPr dirty="0" sz="1050" spc="-3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1050" spc="-10" b="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9099" y="942974"/>
            <a:ext cx="11391900" cy="3400425"/>
            <a:chOff x="419099" y="942974"/>
            <a:chExt cx="11391900" cy="3400425"/>
          </a:xfrm>
        </p:grpSpPr>
        <p:sp>
          <p:nvSpPr>
            <p:cNvPr id="7" name="object 7"/>
            <p:cNvSpPr/>
            <p:nvPr/>
          </p:nvSpPr>
          <p:spPr>
            <a:xfrm>
              <a:off x="419087" y="942986"/>
              <a:ext cx="11391900" cy="457200"/>
            </a:xfrm>
            <a:custGeom>
              <a:avLst/>
              <a:gdLst/>
              <a:ahLst/>
              <a:cxnLst/>
              <a:rect l="l" t="t" r="r" b="b"/>
              <a:pathLst>
                <a:path w="11391900" h="457200">
                  <a:moveTo>
                    <a:pt x="11391900" y="0"/>
                  </a:moveTo>
                  <a:lnTo>
                    <a:pt x="1139190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1391900" y="457200"/>
                  </a:lnTo>
                  <a:lnTo>
                    <a:pt x="113919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19087" y="1400186"/>
              <a:ext cx="11391900" cy="361950"/>
            </a:xfrm>
            <a:custGeom>
              <a:avLst/>
              <a:gdLst/>
              <a:ahLst/>
              <a:cxnLst/>
              <a:rect l="l" t="t" r="r" b="b"/>
              <a:pathLst>
                <a:path w="11391900" h="361950">
                  <a:moveTo>
                    <a:pt x="11391900" y="0"/>
                  </a:moveTo>
                  <a:lnTo>
                    <a:pt x="11391900" y="0"/>
                  </a:lnTo>
                  <a:lnTo>
                    <a:pt x="0" y="0"/>
                  </a:lnTo>
                  <a:lnTo>
                    <a:pt x="0" y="361950"/>
                  </a:lnTo>
                  <a:lnTo>
                    <a:pt x="11391900" y="361950"/>
                  </a:lnTo>
                  <a:lnTo>
                    <a:pt x="11391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19087" y="1762136"/>
              <a:ext cx="11391900" cy="371475"/>
            </a:xfrm>
            <a:custGeom>
              <a:avLst/>
              <a:gdLst/>
              <a:ahLst/>
              <a:cxnLst/>
              <a:rect l="l" t="t" r="r" b="b"/>
              <a:pathLst>
                <a:path w="11391900" h="371475">
                  <a:moveTo>
                    <a:pt x="11391900" y="0"/>
                  </a:moveTo>
                  <a:lnTo>
                    <a:pt x="11391900" y="0"/>
                  </a:lnTo>
                  <a:lnTo>
                    <a:pt x="0" y="0"/>
                  </a:lnTo>
                  <a:lnTo>
                    <a:pt x="0" y="371475"/>
                  </a:lnTo>
                  <a:lnTo>
                    <a:pt x="11391900" y="371475"/>
                  </a:lnTo>
                  <a:lnTo>
                    <a:pt x="11391900" y="0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19087" y="2133611"/>
              <a:ext cx="11391900" cy="361950"/>
            </a:xfrm>
            <a:custGeom>
              <a:avLst/>
              <a:gdLst/>
              <a:ahLst/>
              <a:cxnLst/>
              <a:rect l="l" t="t" r="r" b="b"/>
              <a:pathLst>
                <a:path w="11391900" h="361950">
                  <a:moveTo>
                    <a:pt x="11391900" y="0"/>
                  </a:moveTo>
                  <a:lnTo>
                    <a:pt x="11391900" y="0"/>
                  </a:lnTo>
                  <a:lnTo>
                    <a:pt x="0" y="0"/>
                  </a:lnTo>
                  <a:lnTo>
                    <a:pt x="0" y="361950"/>
                  </a:lnTo>
                  <a:lnTo>
                    <a:pt x="11391900" y="361950"/>
                  </a:lnTo>
                  <a:lnTo>
                    <a:pt x="11391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19087" y="2495561"/>
              <a:ext cx="11391900" cy="371475"/>
            </a:xfrm>
            <a:custGeom>
              <a:avLst/>
              <a:gdLst/>
              <a:ahLst/>
              <a:cxnLst/>
              <a:rect l="l" t="t" r="r" b="b"/>
              <a:pathLst>
                <a:path w="11391900" h="371475">
                  <a:moveTo>
                    <a:pt x="11391900" y="0"/>
                  </a:moveTo>
                  <a:lnTo>
                    <a:pt x="11391900" y="0"/>
                  </a:lnTo>
                  <a:lnTo>
                    <a:pt x="0" y="0"/>
                  </a:lnTo>
                  <a:lnTo>
                    <a:pt x="0" y="371475"/>
                  </a:lnTo>
                  <a:lnTo>
                    <a:pt x="11391900" y="371475"/>
                  </a:lnTo>
                  <a:lnTo>
                    <a:pt x="11391900" y="0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19087" y="2867036"/>
              <a:ext cx="11391900" cy="361950"/>
            </a:xfrm>
            <a:custGeom>
              <a:avLst/>
              <a:gdLst/>
              <a:ahLst/>
              <a:cxnLst/>
              <a:rect l="l" t="t" r="r" b="b"/>
              <a:pathLst>
                <a:path w="11391900" h="361950">
                  <a:moveTo>
                    <a:pt x="11391900" y="0"/>
                  </a:moveTo>
                  <a:lnTo>
                    <a:pt x="11391900" y="0"/>
                  </a:lnTo>
                  <a:lnTo>
                    <a:pt x="0" y="0"/>
                  </a:lnTo>
                  <a:lnTo>
                    <a:pt x="0" y="361950"/>
                  </a:lnTo>
                  <a:lnTo>
                    <a:pt x="11391900" y="361950"/>
                  </a:lnTo>
                  <a:lnTo>
                    <a:pt x="11391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19087" y="3228986"/>
              <a:ext cx="11391900" cy="371475"/>
            </a:xfrm>
            <a:custGeom>
              <a:avLst/>
              <a:gdLst/>
              <a:ahLst/>
              <a:cxnLst/>
              <a:rect l="l" t="t" r="r" b="b"/>
              <a:pathLst>
                <a:path w="11391900" h="371475">
                  <a:moveTo>
                    <a:pt x="11391900" y="0"/>
                  </a:moveTo>
                  <a:lnTo>
                    <a:pt x="11391900" y="0"/>
                  </a:lnTo>
                  <a:lnTo>
                    <a:pt x="0" y="0"/>
                  </a:lnTo>
                  <a:lnTo>
                    <a:pt x="0" y="371475"/>
                  </a:lnTo>
                  <a:lnTo>
                    <a:pt x="11391900" y="371475"/>
                  </a:lnTo>
                  <a:lnTo>
                    <a:pt x="11391900" y="0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19087" y="3600461"/>
              <a:ext cx="11391900" cy="371475"/>
            </a:xfrm>
            <a:custGeom>
              <a:avLst/>
              <a:gdLst/>
              <a:ahLst/>
              <a:cxnLst/>
              <a:rect l="l" t="t" r="r" b="b"/>
              <a:pathLst>
                <a:path w="11391900" h="371475">
                  <a:moveTo>
                    <a:pt x="11391900" y="0"/>
                  </a:moveTo>
                  <a:lnTo>
                    <a:pt x="11391900" y="0"/>
                  </a:lnTo>
                  <a:lnTo>
                    <a:pt x="0" y="0"/>
                  </a:lnTo>
                  <a:lnTo>
                    <a:pt x="0" y="371475"/>
                  </a:lnTo>
                  <a:lnTo>
                    <a:pt x="11391900" y="371475"/>
                  </a:lnTo>
                  <a:lnTo>
                    <a:pt x="11391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19087" y="3971937"/>
              <a:ext cx="11391900" cy="361950"/>
            </a:xfrm>
            <a:custGeom>
              <a:avLst/>
              <a:gdLst/>
              <a:ahLst/>
              <a:cxnLst/>
              <a:rect l="l" t="t" r="r" b="b"/>
              <a:pathLst>
                <a:path w="11391900" h="361950">
                  <a:moveTo>
                    <a:pt x="11391900" y="0"/>
                  </a:moveTo>
                  <a:lnTo>
                    <a:pt x="11391900" y="0"/>
                  </a:lnTo>
                  <a:lnTo>
                    <a:pt x="0" y="0"/>
                  </a:lnTo>
                  <a:lnTo>
                    <a:pt x="0" y="361950"/>
                  </a:lnTo>
                  <a:lnTo>
                    <a:pt x="11391900" y="361950"/>
                  </a:lnTo>
                  <a:lnTo>
                    <a:pt x="11391900" y="0"/>
                  </a:lnTo>
                  <a:close/>
                </a:path>
              </a:pathLst>
            </a:custGeom>
            <a:solidFill>
              <a:srgbClr val="ECF1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19087" y="1762136"/>
              <a:ext cx="11391900" cy="2581275"/>
            </a:xfrm>
            <a:custGeom>
              <a:avLst/>
              <a:gdLst/>
              <a:ahLst/>
              <a:cxnLst/>
              <a:rect l="l" t="t" r="r" b="b"/>
              <a:pathLst>
                <a:path w="11391900" h="2581275">
                  <a:moveTo>
                    <a:pt x="11391900" y="2571750"/>
                  </a:moveTo>
                  <a:lnTo>
                    <a:pt x="11391900" y="2571750"/>
                  </a:lnTo>
                  <a:lnTo>
                    <a:pt x="0" y="2571750"/>
                  </a:lnTo>
                  <a:lnTo>
                    <a:pt x="0" y="2581275"/>
                  </a:lnTo>
                  <a:lnTo>
                    <a:pt x="11391900" y="2581275"/>
                  </a:lnTo>
                  <a:lnTo>
                    <a:pt x="11391900" y="2571750"/>
                  </a:lnTo>
                  <a:close/>
                </a:path>
                <a:path w="11391900" h="2581275">
                  <a:moveTo>
                    <a:pt x="11391900" y="2200275"/>
                  </a:moveTo>
                  <a:lnTo>
                    <a:pt x="11391900" y="2200275"/>
                  </a:lnTo>
                  <a:lnTo>
                    <a:pt x="0" y="2200275"/>
                  </a:lnTo>
                  <a:lnTo>
                    <a:pt x="0" y="2209800"/>
                  </a:lnTo>
                  <a:lnTo>
                    <a:pt x="11391900" y="2209800"/>
                  </a:lnTo>
                  <a:lnTo>
                    <a:pt x="11391900" y="2200275"/>
                  </a:lnTo>
                  <a:close/>
                </a:path>
                <a:path w="11391900" h="2581275">
                  <a:moveTo>
                    <a:pt x="11391900" y="1838325"/>
                  </a:moveTo>
                  <a:lnTo>
                    <a:pt x="11391900" y="1838325"/>
                  </a:lnTo>
                  <a:lnTo>
                    <a:pt x="0" y="1838325"/>
                  </a:lnTo>
                  <a:lnTo>
                    <a:pt x="0" y="1847850"/>
                  </a:lnTo>
                  <a:lnTo>
                    <a:pt x="11391900" y="1847850"/>
                  </a:lnTo>
                  <a:lnTo>
                    <a:pt x="11391900" y="1838325"/>
                  </a:lnTo>
                  <a:close/>
                </a:path>
                <a:path w="11391900" h="2581275">
                  <a:moveTo>
                    <a:pt x="11391900" y="1466850"/>
                  </a:moveTo>
                  <a:lnTo>
                    <a:pt x="11391900" y="1466850"/>
                  </a:lnTo>
                  <a:lnTo>
                    <a:pt x="0" y="1466850"/>
                  </a:lnTo>
                  <a:lnTo>
                    <a:pt x="0" y="1476375"/>
                  </a:lnTo>
                  <a:lnTo>
                    <a:pt x="11391900" y="1476375"/>
                  </a:lnTo>
                  <a:lnTo>
                    <a:pt x="11391900" y="1466850"/>
                  </a:lnTo>
                  <a:close/>
                </a:path>
                <a:path w="11391900" h="2581275">
                  <a:moveTo>
                    <a:pt x="11391900" y="1095375"/>
                  </a:moveTo>
                  <a:lnTo>
                    <a:pt x="11391900" y="1095375"/>
                  </a:lnTo>
                  <a:lnTo>
                    <a:pt x="0" y="1095375"/>
                  </a:lnTo>
                  <a:lnTo>
                    <a:pt x="0" y="1104900"/>
                  </a:lnTo>
                  <a:lnTo>
                    <a:pt x="11391900" y="1104900"/>
                  </a:lnTo>
                  <a:lnTo>
                    <a:pt x="11391900" y="1095375"/>
                  </a:lnTo>
                  <a:close/>
                </a:path>
                <a:path w="11391900" h="2581275">
                  <a:moveTo>
                    <a:pt x="11391900" y="733425"/>
                  </a:moveTo>
                  <a:lnTo>
                    <a:pt x="11391900" y="733425"/>
                  </a:lnTo>
                  <a:lnTo>
                    <a:pt x="0" y="733425"/>
                  </a:lnTo>
                  <a:lnTo>
                    <a:pt x="0" y="742950"/>
                  </a:lnTo>
                  <a:lnTo>
                    <a:pt x="11391900" y="742950"/>
                  </a:lnTo>
                  <a:lnTo>
                    <a:pt x="11391900" y="733425"/>
                  </a:lnTo>
                  <a:close/>
                </a:path>
                <a:path w="11391900" h="2581275">
                  <a:moveTo>
                    <a:pt x="11391900" y="361950"/>
                  </a:moveTo>
                  <a:lnTo>
                    <a:pt x="11391900" y="361950"/>
                  </a:lnTo>
                  <a:lnTo>
                    <a:pt x="0" y="361950"/>
                  </a:lnTo>
                  <a:lnTo>
                    <a:pt x="0" y="371475"/>
                  </a:lnTo>
                  <a:lnTo>
                    <a:pt x="11391900" y="371475"/>
                  </a:lnTo>
                  <a:lnTo>
                    <a:pt x="11391900" y="361950"/>
                  </a:lnTo>
                  <a:close/>
                </a:path>
                <a:path w="11391900" h="2581275">
                  <a:moveTo>
                    <a:pt x="11391900" y="0"/>
                  </a:moveTo>
                  <a:lnTo>
                    <a:pt x="113919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11391900" y="9525"/>
                  </a:lnTo>
                  <a:lnTo>
                    <a:pt x="11391900" y="0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20700" y="1082675"/>
            <a:ext cx="946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#</a:t>
            </a:r>
            <a:endParaRPr sz="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41598" y="1082675"/>
            <a:ext cx="9709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Strategic</a:t>
            </a:r>
            <a:r>
              <a:rPr dirty="0" sz="950" spc="9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Action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75249" y="1006475"/>
            <a:ext cx="44577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Field Entries</a:t>
            </a:r>
            <a:endParaRPr sz="9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27749" y="1082675"/>
            <a:ext cx="52578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Timeline</a:t>
            </a:r>
            <a:endParaRPr sz="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75499" y="1082675"/>
            <a:ext cx="41084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Owner</a:t>
            </a:r>
            <a:endParaRPr sz="9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585249" y="1082675"/>
            <a:ext cx="82423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Key</a:t>
            </a:r>
            <a:r>
              <a:rPr dirty="0" sz="950" spc="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Outcome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33399" y="1485899"/>
            <a:ext cx="295275" cy="190500"/>
          </a:xfrm>
          <a:custGeom>
            <a:avLst/>
            <a:gdLst/>
            <a:ahLst/>
            <a:cxnLst/>
            <a:rect l="l" t="t" r="r" b="b"/>
            <a:pathLst>
              <a:path w="295275" h="190500">
                <a:moveTo>
                  <a:pt x="270489" y="190499"/>
                </a:moveTo>
                <a:lnTo>
                  <a:pt x="24785" y="190499"/>
                </a:lnTo>
                <a:lnTo>
                  <a:pt x="21140" y="189774"/>
                </a:lnTo>
                <a:lnTo>
                  <a:pt x="0" y="165714"/>
                </a:lnTo>
                <a:lnTo>
                  <a:pt x="0" y="161924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65714"/>
                </a:lnTo>
                <a:lnTo>
                  <a:pt x="274134" y="189774"/>
                </a:lnTo>
                <a:lnTo>
                  <a:pt x="270489" y="190499"/>
                </a:lnTo>
                <a:close/>
              </a:path>
            </a:pathLst>
          </a:custGeom>
          <a:solidFill>
            <a:srgbClr val="BF38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96899" y="1482725"/>
            <a:ext cx="1657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P1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41598" y="1473200"/>
            <a:ext cx="218376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Unify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 Revenue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Engine</a:t>
            </a:r>
            <a:endParaRPr sz="9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75249" y="1473200"/>
            <a:ext cx="1631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33</a:t>
            </a:r>
            <a:endParaRPr sz="9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743573" y="1495424"/>
            <a:ext cx="666750" cy="171450"/>
          </a:xfrm>
          <a:custGeom>
            <a:avLst/>
            <a:gdLst/>
            <a:ahLst/>
            <a:cxnLst/>
            <a:rect l="l" t="t" r="r" b="b"/>
            <a:pathLst>
              <a:path w="666750" h="171450">
                <a:moveTo>
                  <a:pt x="641964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641964" y="0"/>
                </a:lnTo>
                <a:lnTo>
                  <a:pt x="666749" y="24785"/>
                </a:lnTo>
                <a:lnTo>
                  <a:pt x="666749" y="146664"/>
                </a:lnTo>
                <a:lnTo>
                  <a:pt x="645608" y="170724"/>
                </a:lnTo>
                <a:lnTo>
                  <a:pt x="641964" y="171449"/>
                </a:lnTo>
                <a:close/>
              </a:path>
            </a:pathLst>
          </a:custGeom>
          <a:solidFill>
            <a:srgbClr val="FEE2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5803949" y="1492250"/>
            <a:ext cx="53848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BF382A"/>
                </a:solidFill>
                <a:latin typeface="Arial"/>
                <a:cs typeface="Arial"/>
              </a:rPr>
              <a:t>0–30</a:t>
            </a:r>
            <a:r>
              <a:rPr dirty="0" sz="800" spc="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BF382A"/>
                </a:solidFill>
                <a:latin typeface="Arial"/>
                <a:cs typeface="Arial"/>
              </a:rPr>
              <a:t>Days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75499" y="1473200"/>
            <a:ext cx="28702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NSH</a:t>
            </a:r>
            <a:endParaRPr sz="9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85249" y="1473200"/>
            <a:ext cx="271018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100%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accounts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linked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targets</a:t>
            </a:r>
            <a:endParaRPr sz="95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33399" y="1857374"/>
            <a:ext cx="295275" cy="180975"/>
          </a:xfrm>
          <a:custGeom>
            <a:avLst/>
            <a:gdLst/>
            <a:ahLst/>
            <a:cxnLst/>
            <a:rect l="l" t="t" r="r" b="b"/>
            <a:pathLst>
              <a:path w="295275" h="180975">
                <a:moveTo>
                  <a:pt x="270489" y="180974"/>
                </a:moveTo>
                <a:lnTo>
                  <a:pt x="24785" y="180974"/>
                </a:lnTo>
                <a:lnTo>
                  <a:pt x="21140" y="180249"/>
                </a:lnTo>
                <a:lnTo>
                  <a:pt x="0" y="156189"/>
                </a:lnTo>
                <a:lnTo>
                  <a:pt x="0" y="152399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56189"/>
                </a:lnTo>
                <a:lnTo>
                  <a:pt x="274134" y="180249"/>
                </a:lnTo>
                <a:lnTo>
                  <a:pt x="270489" y="180974"/>
                </a:lnTo>
                <a:close/>
              </a:path>
            </a:pathLst>
          </a:custGeom>
          <a:solidFill>
            <a:srgbClr val="BF38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96899" y="1854200"/>
            <a:ext cx="1657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P2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41598" y="1844675"/>
            <a:ext cx="287528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Bundled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Pricing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Framework</a:t>
            </a:r>
            <a:r>
              <a:rPr dirty="0" sz="950" spc="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Approval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&amp;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Deployment</a:t>
            </a:r>
            <a:endParaRPr sz="9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75249" y="1844675"/>
            <a:ext cx="4425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26</a:t>
            </a:r>
            <a:r>
              <a:rPr dirty="0" sz="9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42</a:t>
            </a:r>
            <a:endParaRPr sz="95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743573" y="1857374"/>
            <a:ext cx="666750" cy="180975"/>
          </a:xfrm>
          <a:custGeom>
            <a:avLst/>
            <a:gdLst/>
            <a:ahLst/>
            <a:cxnLst/>
            <a:rect l="l" t="t" r="r" b="b"/>
            <a:pathLst>
              <a:path w="666750" h="180975">
                <a:moveTo>
                  <a:pt x="641964" y="180974"/>
                </a:moveTo>
                <a:lnTo>
                  <a:pt x="24785" y="180974"/>
                </a:lnTo>
                <a:lnTo>
                  <a:pt x="21140" y="180249"/>
                </a:lnTo>
                <a:lnTo>
                  <a:pt x="0" y="156189"/>
                </a:lnTo>
                <a:lnTo>
                  <a:pt x="0" y="152399"/>
                </a:lnTo>
                <a:lnTo>
                  <a:pt x="0" y="24785"/>
                </a:lnTo>
                <a:lnTo>
                  <a:pt x="24785" y="0"/>
                </a:lnTo>
                <a:lnTo>
                  <a:pt x="641964" y="0"/>
                </a:lnTo>
                <a:lnTo>
                  <a:pt x="666749" y="24785"/>
                </a:lnTo>
                <a:lnTo>
                  <a:pt x="666749" y="156189"/>
                </a:lnTo>
                <a:lnTo>
                  <a:pt x="645608" y="180249"/>
                </a:lnTo>
                <a:lnTo>
                  <a:pt x="641964" y="180974"/>
                </a:lnTo>
                <a:close/>
              </a:path>
            </a:pathLst>
          </a:custGeom>
          <a:solidFill>
            <a:srgbClr val="FEE2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5803949" y="1854200"/>
            <a:ext cx="53848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BF382A"/>
                </a:solidFill>
                <a:latin typeface="Arial"/>
                <a:cs typeface="Arial"/>
              </a:rPr>
              <a:t>0–30</a:t>
            </a:r>
            <a:r>
              <a:rPr dirty="0" sz="800" spc="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BF382A"/>
                </a:solidFill>
                <a:latin typeface="Arial"/>
                <a:cs typeface="Arial"/>
              </a:rPr>
              <a:t>Days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775499" y="1844675"/>
            <a:ext cx="141922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Commercial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Head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CFO</a:t>
            </a:r>
            <a:endParaRPr sz="9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85249" y="1844675"/>
            <a:ext cx="252095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20+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bundled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proposals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submitted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to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accounts</a:t>
            </a:r>
            <a:endParaRPr sz="95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33399" y="2219324"/>
            <a:ext cx="295275" cy="190500"/>
          </a:xfrm>
          <a:custGeom>
            <a:avLst/>
            <a:gdLst/>
            <a:ahLst/>
            <a:cxnLst/>
            <a:rect l="l" t="t" r="r" b="b"/>
            <a:pathLst>
              <a:path w="295275" h="190500">
                <a:moveTo>
                  <a:pt x="270489" y="190499"/>
                </a:moveTo>
                <a:lnTo>
                  <a:pt x="24785" y="190499"/>
                </a:lnTo>
                <a:lnTo>
                  <a:pt x="21140" y="189774"/>
                </a:lnTo>
                <a:lnTo>
                  <a:pt x="0" y="165714"/>
                </a:lnTo>
                <a:lnTo>
                  <a:pt x="0" y="161924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65714"/>
                </a:lnTo>
                <a:lnTo>
                  <a:pt x="274134" y="189774"/>
                </a:lnTo>
                <a:lnTo>
                  <a:pt x="270489" y="190499"/>
                </a:lnTo>
                <a:close/>
              </a:path>
            </a:pathLst>
          </a:custGeom>
          <a:solidFill>
            <a:srgbClr val="0054A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596899" y="2216150"/>
            <a:ext cx="1657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P3</a:t>
            </a:r>
            <a:endParaRPr sz="9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41598" y="2216150"/>
            <a:ext cx="271907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KOL</a:t>
            </a:r>
            <a:r>
              <a:rPr dirty="0" sz="950" spc="-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Advisory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Ecosystem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Nominate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&amp;</a:t>
            </a:r>
            <a:r>
              <a:rPr dirty="0" sz="950" spc="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Activate</a:t>
            </a:r>
            <a:endParaRPr sz="9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75249" y="2216150"/>
            <a:ext cx="4425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46</a:t>
            </a:r>
            <a:r>
              <a:rPr dirty="0" sz="9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27</a:t>
            </a:r>
            <a:endParaRPr sz="95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43573" y="2228849"/>
            <a:ext cx="666750" cy="171450"/>
          </a:xfrm>
          <a:custGeom>
            <a:avLst/>
            <a:gdLst/>
            <a:ahLst/>
            <a:cxnLst/>
            <a:rect l="l" t="t" r="r" b="b"/>
            <a:pathLst>
              <a:path w="666750" h="171450">
                <a:moveTo>
                  <a:pt x="641964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641964" y="0"/>
                </a:lnTo>
                <a:lnTo>
                  <a:pt x="666749" y="24785"/>
                </a:lnTo>
                <a:lnTo>
                  <a:pt x="666749" y="146664"/>
                </a:lnTo>
                <a:lnTo>
                  <a:pt x="645608" y="170724"/>
                </a:lnTo>
                <a:lnTo>
                  <a:pt x="641964" y="171449"/>
                </a:lnTo>
                <a:close/>
              </a:path>
            </a:pathLst>
          </a:custGeom>
          <a:solidFill>
            <a:srgbClr val="DAE9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5803949" y="2225675"/>
            <a:ext cx="53848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1D40AF"/>
                </a:solidFill>
                <a:latin typeface="Arial"/>
                <a:cs typeface="Arial"/>
              </a:rPr>
              <a:t>0–45</a:t>
            </a:r>
            <a:r>
              <a:rPr dirty="0" sz="800" spc="20" b="1">
                <a:solidFill>
                  <a:srgbClr val="1D40AF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1D40AF"/>
                </a:solidFill>
                <a:latin typeface="Arial"/>
                <a:cs typeface="Arial"/>
              </a:rPr>
              <a:t>Days</a:t>
            </a:r>
            <a:endParaRPr sz="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775499" y="2216150"/>
            <a:ext cx="135064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Marketing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Sales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Head</a:t>
            </a:r>
            <a:endParaRPr sz="9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585249" y="2216150"/>
            <a:ext cx="24695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10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KOLs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nominated;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first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regional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event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held</a:t>
            </a:r>
            <a:endParaRPr sz="95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33399" y="2590799"/>
            <a:ext cx="295275" cy="180975"/>
          </a:xfrm>
          <a:custGeom>
            <a:avLst/>
            <a:gdLst/>
            <a:ahLst/>
            <a:cxnLst/>
            <a:rect l="l" t="t" r="r" b="b"/>
            <a:pathLst>
              <a:path w="295275" h="180975">
                <a:moveTo>
                  <a:pt x="270489" y="180974"/>
                </a:moveTo>
                <a:lnTo>
                  <a:pt x="24785" y="180974"/>
                </a:lnTo>
                <a:lnTo>
                  <a:pt x="21140" y="180249"/>
                </a:lnTo>
                <a:lnTo>
                  <a:pt x="0" y="156189"/>
                </a:lnTo>
                <a:lnTo>
                  <a:pt x="0" y="152399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56189"/>
                </a:lnTo>
                <a:lnTo>
                  <a:pt x="274134" y="180249"/>
                </a:lnTo>
                <a:lnTo>
                  <a:pt x="270489" y="180974"/>
                </a:lnTo>
                <a:close/>
              </a:path>
            </a:pathLst>
          </a:custGeom>
          <a:solidFill>
            <a:srgbClr val="0054A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596899" y="2587625"/>
            <a:ext cx="1657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P4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41598" y="2578100"/>
            <a:ext cx="284416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 Narrative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MAKO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Objection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Handling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Script</a:t>
            </a:r>
            <a:endParaRPr sz="9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75249" y="2578100"/>
            <a:ext cx="4425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44</a:t>
            </a:r>
            <a:r>
              <a:rPr dirty="0" sz="9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35</a:t>
            </a:r>
            <a:endParaRPr sz="95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5743573" y="2590799"/>
            <a:ext cx="723900" cy="180975"/>
          </a:xfrm>
          <a:custGeom>
            <a:avLst/>
            <a:gdLst/>
            <a:ahLst/>
            <a:cxnLst/>
            <a:rect l="l" t="t" r="r" b="b"/>
            <a:pathLst>
              <a:path w="723900" h="180975">
                <a:moveTo>
                  <a:pt x="699114" y="180974"/>
                </a:moveTo>
                <a:lnTo>
                  <a:pt x="24785" y="180974"/>
                </a:lnTo>
                <a:lnTo>
                  <a:pt x="21140" y="180249"/>
                </a:lnTo>
                <a:lnTo>
                  <a:pt x="0" y="156189"/>
                </a:lnTo>
                <a:lnTo>
                  <a:pt x="0" y="152399"/>
                </a:lnTo>
                <a:lnTo>
                  <a:pt x="0" y="24785"/>
                </a:lnTo>
                <a:lnTo>
                  <a:pt x="24785" y="0"/>
                </a:lnTo>
                <a:lnTo>
                  <a:pt x="699114" y="0"/>
                </a:lnTo>
                <a:lnTo>
                  <a:pt x="723899" y="24785"/>
                </a:lnTo>
                <a:lnTo>
                  <a:pt x="723899" y="156189"/>
                </a:lnTo>
                <a:lnTo>
                  <a:pt x="702759" y="180249"/>
                </a:lnTo>
                <a:lnTo>
                  <a:pt x="699114" y="180974"/>
                </a:lnTo>
                <a:close/>
              </a:path>
            </a:pathLst>
          </a:custGeom>
          <a:solidFill>
            <a:srgbClr val="DAE9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5803949" y="2587625"/>
            <a:ext cx="5969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1D40AF"/>
                </a:solidFill>
                <a:latin typeface="Arial"/>
                <a:cs typeface="Arial"/>
              </a:rPr>
              <a:t>30–60</a:t>
            </a:r>
            <a:r>
              <a:rPr dirty="0" sz="800" spc="25" b="1">
                <a:solidFill>
                  <a:srgbClr val="1D40AF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1D40AF"/>
                </a:solidFill>
                <a:latin typeface="Arial"/>
                <a:cs typeface="Arial"/>
              </a:rPr>
              <a:t>Days</a:t>
            </a:r>
            <a:endParaRPr sz="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775499" y="2578100"/>
            <a:ext cx="115125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Marketing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Training</a:t>
            </a:r>
            <a:endParaRPr sz="9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585249" y="2578100"/>
            <a:ext cx="247650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100%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field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trained;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script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deployed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nationally</a:t>
            </a:r>
            <a:endParaRPr sz="95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33399" y="2952749"/>
            <a:ext cx="295275" cy="190500"/>
          </a:xfrm>
          <a:custGeom>
            <a:avLst/>
            <a:gdLst/>
            <a:ahLst/>
            <a:cxnLst/>
            <a:rect l="l" t="t" r="r" b="b"/>
            <a:pathLst>
              <a:path w="295275" h="190500">
                <a:moveTo>
                  <a:pt x="270489" y="190499"/>
                </a:moveTo>
                <a:lnTo>
                  <a:pt x="24785" y="190499"/>
                </a:lnTo>
                <a:lnTo>
                  <a:pt x="21140" y="189774"/>
                </a:lnTo>
                <a:lnTo>
                  <a:pt x="0" y="165714"/>
                </a:lnTo>
                <a:lnTo>
                  <a:pt x="0" y="161924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65714"/>
                </a:lnTo>
                <a:lnTo>
                  <a:pt x="274134" y="189774"/>
                </a:lnTo>
                <a:lnTo>
                  <a:pt x="270489" y="190499"/>
                </a:lnTo>
                <a:close/>
              </a:path>
            </a:pathLst>
          </a:custGeom>
          <a:solidFill>
            <a:srgbClr val="1A79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596899" y="2949575"/>
            <a:ext cx="1657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P5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41598" y="2949575"/>
            <a:ext cx="264795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Optimize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Programme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Mandate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&amp;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Launch</a:t>
            </a:r>
            <a:endParaRPr sz="9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775249" y="2949575"/>
            <a:ext cx="4425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14</a:t>
            </a:r>
            <a:r>
              <a:rPr dirty="0" sz="9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17</a:t>
            </a:r>
            <a:endParaRPr sz="95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743573" y="2962274"/>
            <a:ext cx="723900" cy="171450"/>
          </a:xfrm>
          <a:custGeom>
            <a:avLst/>
            <a:gdLst/>
            <a:ahLst/>
            <a:cxnLst/>
            <a:rect l="l" t="t" r="r" b="b"/>
            <a:pathLst>
              <a:path w="723900" h="171450">
                <a:moveTo>
                  <a:pt x="699114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699114" y="0"/>
                </a:lnTo>
                <a:lnTo>
                  <a:pt x="723899" y="24785"/>
                </a:lnTo>
                <a:lnTo>
                  <a:pt x="723899" y="146664"/>
                </a:lnTo>
                <a:lnTo>
                  <a:pt x="702759" y="170724"/>
                </a:lnTo>
                <a:lnTo>
                  <a:pt x="699114" y="171449"/>
                </a:lnTo>
                <a:close/>
              </a:path>
            </a:pathLst>
          </a:custGeom>
          <a:solidFill>
            <a:srgbClr val="DAE9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5803949" y="2959100"/>
            <a:ext cx="5969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1D40AF"/>
                </a:solidFill>
                <a:latin typeface="Arial"/>
                <a:cs typeface="Arial"/>
              </a:rPr>
              <a:t>30–60</a:t>
            </a:r>
            <a:r>
              <a:rPr dirty="0" sz="800" spc="25" b="1">
                <a:solidFill>
                  <a:srgbClr val="1D40AF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1D40AF"/>
                </a:solidFill>
                <a:latin typeface="Arial"/>
                <a:cs typeface="Arial"/>
              </a:rPr>
              <a:t>Days</a:t>
            </a:r>
            <a:endParaRPr sz="8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775499" y="2949575"/>
            <a:ext cx="123698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950" spc="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Business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Head</a:t>
            </a:r>
            <a:endParaRPr sz="9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585249" y="2949575"/>
            <a:ext cx="178435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10+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sites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live;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utilisation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up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20%</a:t>
            </a:r>
            <a:endParaRPr sz="95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33399" y="3324224"/>
            <a:ext cx="295275" cy="190500"/>
          </a:xfrm>
          <a:custGeom>
            <a:avLst/>
            <a:gdLst/>
            <a:ahLst/>
            <a:cxnLst/>
            <a:rect l="l" t="t" r="r" b="b"/>
            <a:pathLst>
              <a:path w="295275" h="190500">
                <a:moveTo>
                  <a:pt x="270489" y="190499"/>
                </a:moveTo>
                <a:lnTo>
                  <a:pt x="24785" y="190499"/>
                </a:lnTo>
                <a:lnTo>
                  <a:pt x="21140" y="189774"/>
                </a:lnTo>
                <a:lnTo>
                  <a:pt x="0" y="165714"/>
                </a:lnTo>
                <a:lnTo>
                  <a:pt x="0" y="161924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65714"/>
                </a:lnTo>
                <a:lnTo>
                  <a:pt x="274134" y="189774"/>
                </a:lnTo>
                <a:lnTo>
                  <a:pt x="270489" y="190499"/>
                </a:lnTo>
                <a:close/>
              </a:path>
            </a:pathLst>
          </a:custGeom>
          <a:solidFill>
            <a:srgbClr val="5B20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596899" y="3321050"/>
            <a:ext cx="1657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P6</a:t>
            </a:r>
            <a:endParaRPr sz="9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041598" y="3311525"/>
            <a:ext cx="314325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Institutional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Sales</a:t>
            </a:r>
            <a:r>
              <a:rPr dirty="0" sz="950" spc="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Training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CMO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&amp;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Corporate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Protocol</a:t>
            </a:r>
            <a:endParaRPr sz="9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775249" y="3311525"/>
            <a:ext cx="4425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27</a:t>
            </a:r>
            <a:r>
              <a:rPr dirty="0" sz="9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21</a:t>
            </a:r>
            <a:endParaRPr sz="95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743573" y="3333749"/>
            <a:ext cx="723900" cy="171450"/>
          </a:xfrm>
          <a:custGeom>
            <a:avLst/>
            <a:gdLst/>
            <a:ahLst/>
            <a:cxnLst/>
            <a:rect l="l" t="t" r="r" b="b"/>
            <a:pathLst>
              <a:path w="723900" h="171450">
                <a:moveTo>
                  <a:pt x="699114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699114" y="0"/>
                </a:lnTo>
                <a:lnTo>
                  <a:pt x="723899" y="24785"/>
                </a:lnTo>
                <a:lnTo>
                  <a:pt x="723899" y="146664"/>
                </a:lnTo>
                <a:lnTo>
                  <a:pt x="702759" y="170724"/>
                </a:lnTo>
                <a:lnTo>
                  <a:pt x="699114" y="171449"/>
                </a:lnTo>
                <a:close/>
              </a:path>
            </a:pathLst>
          </a:custGeom>
          <a:solidFill>
            <a:srgbClr val="D0FA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5803949" y="3330575"/>
            <a:ext cx="5969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055E45"/>
                </a:solidFill>
                <a:latin typeface="Arial"/>
                <a:cs typeface="Arial"/>
              </a:rPr>
              <a:t>45–90</a:t>
            </a:r>
            <a:r>
              <a:rPr dirty="0" sz="800" spc="25" b="1">
                <a:solidFill>
                  <a:srgbClr val="055E45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055E45"/>
                </a:solidFill>
                <a:latin typeface="Arial"/>
                <a:cs typeface="Arial"/>
              </a:rPr>
              <a:t>Days</a:t>
            </a:r>
            <a:endParaRPr sz="8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775499" y="3311525"/>
            <a:ext cx="79883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Training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Head</a:t>
            </a:r>
            <a:endParaRPr sz="9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585249" y="3311525"/>
            <a:ext cx="250380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Full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field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certification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on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institutional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playbook</a:t>
            </a:r>
            <a:endParaRPr sz="95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33399" y="3695699"/>
            <a:ext cx="295275" cy="180975"/>
          </a:xfrm>
          <a:custGeom>
            <a:avLst/>
            <a:gdLst/>
            <a:ahLst/>
            <a:cxnLst/>
            <a:rect l="l" t="t" r="r" b="b"/>
            <a:pathLst>
              <a:path w="295275" h="180975">
                <a:moveTo>
                  <a:pt x="270489" y="180974"/>
                </a:moveTo>
                <a:lnTo>
                  <a:pt x="24785" y="180974"/>
                </a:lnTo>
                <a:lnTo>
                  <a:pt x="21140" y="180249"/>
                </a:lnTo>
                <a:lnTo>
                  <a:pt x="0" y="156189"/>
                </a:lnTo>
                <a:lnTo>
                  <a:pt x="0" y="152399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56189"/>
                </a:lnTo>
                <a:lnTo>
                  <a:pt x="274134" y="180249"/>
                </a:lnTo>
                <a:lnTo>
                  <a:pt x="270489" y="180974"/>
                </a:lnTo>
                <a:close/>
              </a:path>
            </a:pathLst>
          </a:custGeom>
          <a:solidFill>
            <a:srgbClr val="1A79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596899" y="3692525"/>
            <a:ext cx="1657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P7</a:t>
            </a:r>
            <a:endParaRPr sz="9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41598" y="3683000"/>
            <a:ext cx="252984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Tier-2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Expansion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New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Surgeon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Onboarding</a:t>
            </a:r>
            <a:endParaRPr sz="9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775249" y="3683000"/>
            <a:ext cx="4425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42</a:t>
            </a:r>
            <a:r>
              <a:rPr dirty="0" sz="9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42</a:t>
            </a:r>
            <a:endParaRPr sz="95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5743573" y="3695699"/>
            <a:ext cx="723900" cy="180975"/>
          </a:xfrm>
          <a:custGeom>
            <a:avLst/>
            <a:gdLst/>
            <a:ahLst/>
            <a:cxnLst/>
            <a:rect l="l" t="t" r="r" b="b"/>
            <a:pathLst>
              <a:path w="723900" h="180975">
                <a:moveTo>
                  <a:pt x="699114" y="180974"/>
                </a:moveTo>
                <a:lnTo>
                  <a:pt x="24785" y="180974"/>
                </a:lnTo>
                <a:lnTo>
                  <a:pt x="21140" y="180249"/>
                </a:lnTo>
                <a:lnTo>
                  <a:pt x="0" y="156189"/>
                </a:lnTo>
                <a:lnTo>
                  <a:pt x="0" y="152399"/>
                </a:lnTo>
                <a:lnTo>
                  <a:pt x="0" y="24785"/>
                </a:lnTo>
                <a:lnTo>
                  <a:pt x="24785" y="0"/>
                </a:lnTo>
                <a:lnTo>
                  <a:pt x="699114" y="0"/>
                </a:lnTo>
                <a:lnTo>
                  <a:pt x="723899" y="24785"/>
                </a:lnTo>
                <a:lnTo>
                  <a:pt x="723899" y="156189"/>
                </a:lnTo>
                <a:lnTo>
                  <a:pt x="702759" y="180249"/>
                </a:lnTo>
                <a:lnTo>
                  <a:pt x="699114" y="180974"/>
                </a:lnTo>
                <a:close/>
              </a:path>
            </a:pathLst>
          </a:custGeom>
          <a:solidFill>
            <a:srgbClr val="D0FA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5803949" y="3692525"/>
            <a:ext cx="5969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055E45"/>
                </a:solidFill>
                <a:latin typeface="Arial"/>
                <a:cs typeface="Arial"/>
              </a:rPr>
              <a:t>60–90</a:t>
            </a:r>
            <a:r>
              <a:rPr dirty="0" sz="800" spc="25" b="1">
                <a:solidFill>
                  <a:srgbClr val="055E45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055E45"/>
                </a:solidFill>
                <a:latin typeface="Arial"/>
                <a:cs typeface="Arial"/>
              </a:rPr>
              <a:t>Days</a:t>
            </a:r>
            <a:endParaRPr sz="8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775499" y="3683000"/>
            <a:ext cx="105791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Territory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Managers</a:t>
            </a:r>
            <a:endParaRPr sz="9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585249" y="3683000"/>
            <a:ext cx="277876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15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new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surgeons;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5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new</a:t>
            </a:r>
            <a:r>
              <a:rPr dirty="0" sz="950" spc="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Tier-2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accounts</a:t>
            </a:r>
            <a:r>
              <a:rPr dirty="0" sz="950" spc="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activated</a:t>
            </a:r>
            <a:endParaRPr sz="95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533399" y="4057649"/>
            <a:ext cx="295275" cy="190500"/>
          </a:xfrm>
          <a:custGeom>
            <a:avLst/>
            <a:gdLst/>
            <a:ahLst/>
            <a:cxnLst/>
            <a:rect l="l" t="t" r="r" b="b"/>
            <a:pathLst>
              <a:path w="295275" h="190500">
                <a:moveTo>
                  <a:pt x="270489" y="190499"/>
                </a:moveTo>
                <a:lnTo>
                  <a:pt x="24785" y="190499"/>
                </a:lnTo>
                <a:lnTo>
                  <a:pt x="21140" y="189774"/>
                </a:lnTo>
                <a:lnTo>
                  <a:pt x="0" y="165714"/>
                </a:lnTo>
                <a:lnTo>
                  <a:pt x="0" y="161924"/>
                </a:lnTo>
                <a:lnTo>
                  <a:pt x="0" y="24785"/>
                </a:lnTo>
                <a:lnTo>
                  <a:pt x="24785" y="0"/>
                </a:lnTo>
                <a:lnTo>
                  <a:pt x="270489" y="0"/>
                </a:lnTo>
                <a:lnTo>
                  <a:pt x="295274" y="24785"/>
                </a:lnTo>
                <a:lnTo>
                  <a:pt x="295274" y="165714"/>
                </a:lnTo>
                <a:lnTo>
                  <a:pt x="274134" y="189774"/>
                </a:lnTo>
                <a:lnTo>
                  <a:pt x="270489" y="190499"/>
                </a:lnTo>
                <a:close/>
              </a:path>
            </a:pathLst>
          </a:custGeom>
          <a:solidFill>
            <a:srgbClr val="91400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 txBox="1"/>
          <p:nvPr/>
        </p:nvSpPr>
        <p:spPr>
          <a:xfrm>
            <a:off x="596899" y="4054475"/>
            <a:ext cx="1657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P8</a:t>
            </a:r>
            <a:endParaRPr sz="9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41598" y="4054475"/>
            <a:ext cx="301625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Outcomes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Dashboard</a:t>
            </a:r>
            <a:r>
              <a:rPr dirty="0" sz="950" spc="9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Service</a:t>
            </a:r>
            <a:r>
              <a:rPr dirty="0" sz="950" spc="9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Excellence</a:t>
            </a:r>
            <a:r>
              <a:rPr dirty="0" sz="950" spc="9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Standards</a:t>
            </a:r>
            <a:endParaRPr sz="9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775249" y="4054475"/>
            <a:ext cx="37338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13</a:t>
            </a:r>
            <a:r>
              <a:rPr dirty="0" sz="9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003366"/>
                </a:solidFill>
                <a:latin typeface="Arial"/>
                <a:cs typeface="Arial"/>
              </a:rPr>
              <a:t>9</a:t>
            </a:r>
            <a:endParaRPr sz="95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5743573" y="4067174"/>
            <a:ext cx="609600" cy="171450"/>
          </a:xfrm>
          <a:custGeom>
            <a:avLst/>
            <a:gdLst/>
            <a:ahLst/>
            <a:cxnLst/>
            <a:rect l="l" t="t" r="r" b="b"/>
            <a:pathLst>
              <a:path w="609600" h="171450">
                <a:moveTo>
                  <a:pt x="584814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584814" y="0"/>
                </a:lnTo>
                <a:lnTo>
                  <a:pt x="609599" y="24785"/>
                </a:lnTo>
                <a:lnTo>
                  <a:pt x="609599" y="146664"/>
                </a:lnTo>
                <a:lnTo>
                  <a:pt x="588459" y="170724"/>
                </a:lnTo>
                <a:lnTo>
                  <a:pt x="584814" y="171449"/>
                </a:lnTo>
                <a:close/>
              </a:path>
            </a:pathLst>
          </a:custGeom>
          <a:solidFill>
            <a:srgbClr val="FEF2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 txBox="1"/>
          <p:nvPr/>
        </p:nvSpPr>
        <p:spPr>
          <a:xfrm>
            <a:off x="5803949" y="4064000"/>
            <a:ext cx="483234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91400D"/>
                </a:solidFill>
                <a:latin typeface="Arial"/>
                <a:cs typeface="Arial"/>
              </a:rPr>
              <a:t>90+</a:t>
            </a:r>
            <a:r>
              <a:rPr dirty="0" sz="800" spc="30" b="1">
                <a:solidFill>
                  <a:srgbClr val="91400D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91400D"/>
                </a:solidFill>
                <a:latin typeface="Arial"/>
                <a:cs typeface="Arial"/>
              </a:rPr>
              <a:t>Days</a:t>
            </a:r>
            <a:endParaRPr sz="8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775499" y="4054475"/>
            <a:ext cx="11233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Marketing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Service</a:t>
            </a:r>
            <a:endParaRPr sz="9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585249" y="4054475"/>
            <a:ext cx="255206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Dashboard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live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at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10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accounts;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SLA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published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76199" y="6610349"/>
            <a:ext cx="12077700" cy="247650"/>
            <a:chOff x="76199" y="6610349"/>
            <a:chExt cx="12077700" cy="247650"/>
          </a:xfrm>
        </p:grpSpPr>
        <p:sp>
          <p:nvSpPr>
            <p:cNvPr id="88" name="object 88"/>
            <p:cNvSpPr/>
            <p:nvPr/>
          </p:nvSpPr>
          <p:spPr>
            <a:xfrm>
              <a:off x="76199" y="6610349"/>
              <a:ext cx="12077700" cy="247650"/>
            </a:xfrm>
            <a:custGeom>
              <a:avLst/>
              <a:gdLst/>
              <a:ahLst/>
              <a:cxnLst/>
              <a:rect l="l" t="t" r="r" b="b"/>
              <a:pathLst>
                <a:path w="12077700" h="247650">
                  <a:moveTo>
                    <a:pt x="12077699" y="247649"/>
                  </a:moveTo>
                  <a:lnTo>
                    <a:pt x="0" y="2476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476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76199" y="661034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/>
          <p:cNvSpPr txBox="1"/>
          <p:nvPr/>
        </p:nvSpPr>
        <p:spPr>
          <a:xfrm>
            <a:off x="406399" y="6664724"/>
            <a:ext cx="5066665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ZB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India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Sales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Intelligence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Report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Summary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Priority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Matrix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Source: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Survey,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66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 spc="-4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800" spc="-1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CBD5DF"/>
                </a:solidFill>
                <a:latin typeface="Arial"/>
                <a:cs typeface="Arial"/>
              </a:rPr>
              <a:t>August</a:t>
            </a:r>
            <a:r>
              <a:rPr dirty="0" sz="800" spc="4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CBD5DF"/>
                </a:solidFill>
                <a:latin typeface="Arial"/>
                <a:cs typeface="Arial"/>
              </a:rPr>
              <a:t>2026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71525"/>
                  </a:lnTo>
                  <a:lnTo>
                    <a:pt x="12153887" y="771525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33424"/>
              <a:ext cx="12077700" cy="38100"/>
            </a:xfrm>
            <a:custGeom>
              <a:avLst/>
              <a:gdLst/>
              <a:ahLst/>
              <a:cxnLst/>
              <a:rect l="l" t="t" r="r" b="b"/>
              <a:pathLst>
                <a:path w="12077700" h="38100">
                  <a:moveTo>
                    <a:pt x="120776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 spc="-10"/>
              <a:t>Territory</a:t>
            </a:r>
            <a:r>
              <a:rPr dirty="0" spc="-40"/>
              <a:t> </a:t>
            </a:r>
            <a:r>
              <a:rPr dirty="0"/>
              <a:t>Intelligence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35"/>
              <a:t> </a:t>
            </a:r>
            <a:r>
              <a:rPr dirty="0" spc="-10"/>
              <a:t>Coverage</a:t>
            </a:r>
            <a:r>
              <a:rPr dirty="0" spc="-110"/>
              <a:t> </a:t>
            </a:r>
            <a:r>
              <a:rPr dirty="0" spc="-10"/>
              <a:t>Alerts</a:t>
            </a:r>
          </a:p>
          <a:p>
            <a:pPr>
              <a:lnSpc>
                <a:spcPct val="100000"/>
              </a:lnSpc>
              <a:spcBef>
                <a:spcPts val="310"/>
              </a:spcBef>
            </a:pP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6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territories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Distinct</a:t>
            </a:r>
            <a:r>
              <a:rPr dirty="0" sz="950" spc="7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intervention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required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per</a:t>
            </a:r>
            <a:r>
              <a:rPr dirty="0" sz="950" spc="7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region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950" spc="70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No</a:t>
            </a:r>
            <a:r>
              <a:rPr dirty="0" sz="950" spc="75" b="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b="0">
                <a:solidFill>
                  <a:srgbClr val="CBD5DF"/>
                </a:solidFill>
                <a:latin typeface="Arial"/>
                <a:cs typeface="Arial"/>
              </a:rPr>
              <a:t>one-size-fits-</a:t>
            </a:r>
            <a:r>
              <a:rPr dirty="0" sz="950" spc="-25" b="0">
                <a:solidFill>
                  <a:srgbClr val="CBD5DF"/>
                </a:solidFill>
                <a:latin typeface="Arial"/>
                <a:cs typeface="Arial"/>
              </a:rPr>
              <a:t>all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9549" y="1038224"/>
            <a:ext cx="7781925" cy="19050"/>
          </a:xfrm>
          <a:custGeom>
            <a:avLst/>
            <a:gdLst/>
            <a:ahLst/>
            <a:cxnLst/>
            <a:rect l="l" t="t" r="r" b="b"/>
            <a:pathLst>
              <a:path w="7781925" h="19050">
                <a:moveTo>
                  <a:pt x="7781924" y="19049"/>
                </a:moveTo>
                <a:lnTo>
                  <a:pt x="0" y="19049"/>
                </a:lnTo>
                <a:lnTo>
                  <a:pt x="0" y="0"/>
                </a:lnTo>
                <a:lnTo>
                  <a:pt x="7781924" y="0"/>
                </a:lnTo>
                <a:lnTo>
                  <a:pt x="7781924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6849" y="854075"/>
            <a:ext cx="33655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0" b="1">
                <a:solidFill>
                  <a:srgbClr val="003366"/>
                </a:solidFill>
                <a:latin typeface="Arial"/>
                <a:cs typeface="Arial"/>
              </a:rPr>
              <a:t>TERRITORY</a:t>
            </a:r>
            <a:r>
              <a:rPr dirty="0" sz="80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ENTRY</a:t>
            </a:r>
            <a:r>
              <a:rPr dirty="0" sz="80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DISTRIBUTION</a:t>
            </a:r>
            <a:r>
              <a:rPr dirty="0" sz="800" spc="1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8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ACCOUNT</a:t>
            </a:r>
            <a:r>
              <a:rPr dirty="0" sz="800" spc="1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003366"/>
                </a:solidFill>
                <a:latin typeface="Arial"/>
                <a:cs typeface="Arial"/>
              </a:rPr>
              <a:t>COVERAGE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04825" y="885824"/>
            <a:ext cx="11515725" cy="3105150"/>
            <a:chOff x="504825" y="885824"/>
            <a:chExt cx="11515725" cy="31051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1133474"/>
              <a:ext cx="6648449" cy="28574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153398" y="885824"/>
              <a:ext cx="3867150" cy="1009650"/>
            </a:xfrm>
            <a:custGeom>
              <a:avLst/>
              <a:gdLst/>
              <a:ahLst/>
              <a:cxnLst/>
              <a:rect l="l" t="t" r="r" b="b"/>
              <a:pathLst>
                <a:path w="3867150" h="1009650">
                  <a:moveTo>
                    <a:pt x="3834101" y="1009649"/>
                  </a:moveTo>
                  <a:lnTo>
                    <a:pt x="8262" y="1009649"/>
                  </a:lnTo>
                  <a:lnTo>
                    <a:pt x="7046" y="1008682"/>
                  </a:lnTo>
                  <a:lnTo>
                    <a:pt x="0" y="976602"/>
                  </a:lnTo>
                  <a:lnTo>
                    <a:pt x="0" y="97154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3834101" y="0"/>
                  </a:lnTo>
                  <a:lnTo>
                    <a:pt x="3866181" y="28187"/>
                  </a:lnTo>
                  <a:lnTo>
                    <a:pt x="3867149" y="33047"/>
                  </a:lnTo>
                  <a:lnTo>
                    <a:pt x="3867149" y="976602"/>
                  </a:lnTo>
                  <a:lnTo>
                    <a:pt x="3838960" y="1008682"/>
                  </a:lnTo>
                  <a:lnTo>
                    <a:pt x="3834101" y="10096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124824" y="885824"/>
              <a:ext cx="57150" cy="1009650"/>
            </a:xfrm>
            <a:custGeom>
              <a:avLst/>
              <a:gdLst/>
              <a:ahLst/>
              <a:cxnLst/>
              <a:rect l="l" t="t" r="r" b="b"/>
              <a:pathLst>
                <a:path w="57150" h="1009650">
                  <a:moveTo>
                    <a:pt x="57149" y="1009649"/>
                  </a:moveTo>
                  <a:lnTo>
                    <a:pt x="38099" y="1009649"/>
                  </a:lnTo>
                  <a:lnTo>
                    <a:pt x="30497" y="1008952"/>
                  </a:lnTo>
                  <a:lnTo>
                    <a:pt x="697" y="979151"/>
                  </a:lnTo>
                  <a:lnTo>
                    <a:pt x="0" y="97154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0096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305750" y="905510"/>
            <a:ext cx="3322954" cy="8083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20"/>
              </a:spcBef>
            </a:pPr>
            <a:r>
              <a:rPr dirty="0" sz="800" spc="55" b="1">
                <a:solidFill>
                  <a:srgbClr val="F0A500"/>
                </a:solidFill>
                <a:latin typeface="Arial"/>
                <a:cs typeface="Arial"/>
              </a:rPr>
              <a:t>COVERAGE</a:t>
            </a:r>
            <a:r>
              <a:rPr dirty="0" sz="800" spc="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35" b="1">
                <a:solidFill>
                  <a:srgbClr val="F0A500"/>
                </a:solidFill>
                <a:latin typeface="Arial"/>
                <a:cs typeface="Arial"/>
              </a:rPr>
              <a:t>DISPARITY</a:t>
            </a: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28299"/>
              </a:lnSpc>
              <a:spcBef>
                <a:spcPts val="290"/>
              </a:spcBef>
            </a:pP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ROM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South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account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for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59%</a:t>
            </a:r>
            <a:r>
              <a:rPr dirty="0" sz="950" spc="5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of</a:t>
            </a:r>
            <a:r>
              <a:rPr dirty="0" sz="950" spc="5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all</a:t>
            </a:r>
            <a:r>
              <a:rPr dirty="0" sz="950" spc="55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2D3748"/>
                </a:solidFill>
                <a:latin typeface="Arial"/>
                <a:cs typeface="Arial"/>
              </a:rPr>
              <a:t>entries</a:t>
            </a:r>
            <a:r>
              <a:rPr dirty="0" sz="950" spc="50" b="1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950" spc="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Delhi</a:t>
            </a:r>
            <a:r>
              <a:rPr dirty="0" sz="950" spc="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2D3748"/>
                </a:solidFill>
                <a:latin typeface="Arial"/>
                <a:cs typeface="Arial"/>
              </a:rPr>
              <a:t>and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Mumbai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metro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collectively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represent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only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9%,</a:t>
            </a:r>
            <a:r>
              <a:rPr dirty="0" sz="950" spc="8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despite</a:t>
            </a:r>
            <a:r>
              <a:rPr dirty="0" sz="950" spc="8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2D3748"/>
                </a:solidFill>
                <a:latin typeface="Arial"/>
                <a:cs typeface="Arial"/>
              </a:rPr>
              <a:t>being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India's</a:t>
            </a:r>
            <a:r>
              <a:rPr dirty="0" sz="950" spc="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D3748"/>
                </a:solidFill>
                <a:latin typeface="Arial"/>
                <a:cs typeface="Arial"/>
              </a:rPr>
              <a:t>largest</a:t>
            </a:r>
            <a:r>
              <a:rPr dirty="0" sz="950" spc="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D3748"/>
                </a:solidFill>
                <a:latin typeface="Arial"/>
                <a:cs typeface="Arial"/>
              </a:rPr>
              <a:t>markets.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124824" y="1971674"/>
            <a:ext cx="3895725" cy="952500"/>
            <a:chOff x="8124824" y="1971674"/>
            <a:chExt cx="3895725" cy="952500"/>
          </a:xfrm>
        </p:grpSpPr>
        <p:sp>
          <p:nvSpPr>
            <p:cNvPr id="14" name="object 14"/>
            <p:cNvSpPr/>
            <p:nvPr/>
          </p:nvSpPr>
          <p:spPr>
            <a:xfrm>
              <a:off x="8153398" y="1971674"/>
              <a:ext cx="3867150" cy="952500"/>
            </a:xfrm>
            <a:custGeom>
              <a:avLst/>
              <a:gdLst/>
              <a:ahLst/>
              <a:cxnLst/>
              <a:rect l="l" t="t" r="r" b="b"/>
              <a:pathLst>
                <a:path w="3867150" h="952500">
                  <a:moveTo>
                    <a:pt x="3834101" y="952499"/>
                  </a:moveTo>
                  <a:lnTo>
                    <a:pt x="8262" y="952499"/>
                  </a:lnTo>
                  <a:lnTo>
                    <a:pt x="7046" y="951532"/>
                  </a:lnTo>
                  <a:lnTo>
                    <a:pt x="0" y="919451"/>
                  </a:lnTo>
                  <a:lnTo>
                    <a:pt x="0" y="914399"/>
                  </a:lnTo>
                  <a:lnTo>
                    <a:pt x="0" y="33047"/>
                  </a:lnTo>
                  <a:lnTo>
                    <a:pt x="8262" y="0"/>
                  </a:lnTo>
                  <a:lnTo>
                    <a:pt x="3834101" y="0"/>
                  </a:lnTo>
                  <a:lnTo>
                    <a:pt x="3866181" y="28187"/>
                  </a:lnTo>
                  <a:lnTo>
                    <a:pt x="3867149" y="33047"/>
                  </a:lnTo>
                  <a:lnTo>
                    <a:pt x="3867149" y="919451"/>
                  </a:lnTo>
                  <a:lnTo>
                    <a:pt x="3838960" y="951532"/>
                  </a:lnTo>
                  <a:lnTo>
                    <a:pt x="3834101" y="9524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124824" y="1971674"/>
              <a:ext cx="57150" cy="952500"/>
            </a:xfrm>
            <a:custGeom>
              <a:avLst/>
              <a:gdLst/>
              <a:ahLst/>
              <a:cxnLst/>
              <a:rect l="l" t="t" r="r" b="b"/>
              <a:pathLst>
                <a:path w="57150" h="952500">
                  <a:moveTo>
                    <a:pt x="57149" y="952499"/>
                  </a:moveTo>
                  <a:lnTo>
                    <a:pt x="38099" y="952499"/>
                  </a:lnTo>
                  <a:lnTo>
                    <a:pt x="30497" y="951802"/>
                  </a:lnTo>
                  <a:lnTo>
                    <a:pt x="697" y="922001"/>
                  </a:lnTo>
                  <a:lnTo>
                    <a:pt x="0" y="91439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9524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8305750" y="1991360"/>
            <a:ext cx="3277235" cy="80835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800" spc="50" b="1">
                <a:solidFill>
                  <a:srgbClr val="BF382A"/>
                </a:solidFill>
                <a:latin typeface="Arial"/>
                <a:cs typeface="Arial"/>
              </a:rPr>
              <a:t>DELHI</a:t>
            </a:r>
            <a:r>
              <a:rPr dirty="0" sz="800" spc="12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BF382A"/>
                </a:solidFill>
                <a:latin typeface="Arial"/>
                <a:cs typeface="Arial"/>
              </a:rPr>
              <a:t>+</a:t>
            </a:r>
            <a:r>
              <a:rPr dirty="0" sz="800" spc="12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BF382A"/>
                </a:solidFill>
                <a:latin typeface="Arial"/>
                <a:cs typeface="Arial"/>
              </a:rPr>
              <a:t>MUMBAI</a:t>
            </a: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28299"/>
              </a:lnSpc>
              <a:spcBef>
                <a:spcPts val="290"/>
              </a:spcBef>
            </a:pP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3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entries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each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from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India's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top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metros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signals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a</a:t>
            </a:r>
            <a:r>
              <a:rPr dirty="0" sz="950" spc="6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critical</a:t>
            </a:r>
            <a:r>
              <a:rPr dirty="0" sz="950" spc="5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CBD5DF"/>
                </a:solidFill>
                <a:latin typeface="Arial"/>
                <a:cs typeface="Arial"/>
              </a:rPr>
              <a:t>data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capture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or</a:t>
            </a:r>
            <a:r>
              <a:rPr dirty="0" sz="950" spc="9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field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engagement</a:t>
            </a:r>
            <a:r>
              <a:rPr dirty="0" sz="950" spc="9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failure</a:t>
            </a:r>
            <a:r>
              <a:rPr dirty="0" sz="950" spc="9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requiring</a:t>
            </a:r>
            <a:r>
              <a:rPr dirty="0" sz="950" spc="85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immediate </a:t>
            </a:r>
            <a:r>
              <a:rPr dirty="0" sz="950">
                <a:solidFill>
                  <a:srgbClr val="CBD5DF"/>
                </a:solidFill>
                <a:latin typeface="Arial"/>
                <a:cs typeface="Arial"/>
              </a:rPr>
              <a:t>management</a:t>
            </a:r>
            <a:r>
              <a:rPr dirty="0" sz="950" spc="170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BD5DF"/>
                </a:solidFill>
                <a:latin typeface="Arial"/>
                <a:cs typeface="Arial"/>
              </a:rPr>
              <a:t>investigation.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09549" y="4105274"/>
            <a:ext cx="3876675" cy="428625"/>
            <a:chOff x="209549" y="4105274"/>
            <a:chExt cx="3876675" cy="428625"/>
          </a:xfrm>
        </p:grpSpPr>
        <p:sp>
          <p:nvSpPr>
            <p:cNvPr id="18" name="object 18"/>
            <p:cNvSpPr/>
            <p:nvPr/>
          </p:nvSpPr>
          <p:spPr>
            <a:xfrm>
              <a:off x="233362" y="4105274"/>
              <a:ext cx="3853179" cy="428625"/>
            </a:xfrm>
            <a:custGeom>
              <a:avLst/>
              <a:gdLst/>
              <a:ahLst/>
              <a:cxnLst/>
              <a:rect l="l" t="t" r="r" b="b"/>
              <a:pathLst>
                <a:path w="3853179" h="428625">
                  <a:moveTo>
                    <a:pt x="3819814" y="428624"/>
                  </a:moveTo>
                  <a:lnTo>
                    <a:pt x="12392" y="428624"/>
                  </a:lnTo>
                  <a:lnTo>
                    <a:pt x="10570" y="427657"/>
                  </a:lnTo>
                  <a:lnTo>
                    <a:pt x="0" y="395577"/>
                  </a:lnTo>
                  <a:lnTo>
                    <a:pt x="0" y="390524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3819814" y="0"/>
                  </a:lnTo>
                  <a:lnTo>
                    <a:pt x="3851894" y="28187"/>
                  </a:lnTo>
                  <a:lnTo>
                    <a:pt x="3852861" y="33047"/>
                  </a:lnTo>
                  <a:lnTo>
                    <a:pt x="3852861" y="395577"/>
                  </a:lnTo>
                  <a:lnTo>
                    <a:pt x="3824674" y="427657"/>
                  </a:lnTo>
                  <a:lnTo>
                    <a:pt x="3819814" y="428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09549" y="4105274"/>
              <a:ext cx="47625" cy="428625"/>
            </a:xfrm>
            <a:custGeom>
              <a:avLst/>
              <a:gdLst/>
              <a:ahLst/>
              <a:cxnLst/>
              <a:rect l="l" t="t" r="r" b="b"/>
              <a:pathLst>
                <a:path w="47625" h="428625">
                  <a:moveTo>
                    <a:pt x="47624" y="428624"/>
                  </a:moveTo>
                  <a:lnTo>
                    <a:pt x="38099" y="428624"/>
                  </a:lnTo>
                  <a:lnTo>
                    <a:pt x="30498" y="427927"/>
                  </a:lnTo>
                  <a:lnTo>
                    <a:pt x="697" y="398126"/>
                  </a:lnTo>
                  <a:lnTo>
                    <a:pt x="0" y="390524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4286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339724" y="4159250"/>
            <a:ext cx="2139950" cy="294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130"/>
              </a:lnSpc>
              <a:spcBef>
                <a:spcPts val="125"/>
              </a:spcBef>
            </a:pPr>
            <a:r>
              <a:rPr dirty="0" sz="950" b="1">
                <a:solidFill>
                  <a:srgbClr val="BF382A"/>
                </a:solidFill>
                <a:latin typeface="Arial"/>
                <a:cs typeface="Arial"/>
              </a:rPr>
              <a:t>ROM</a:t>
            </a:r>
            <a:r>
              <a:rPr dirty="0" sz="950" spc="4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BF382A"/>
                </a:solidFill>
                <a:latin typeface="Arial"/>
                <a:cs typeface="Arial"/>
              </a:rPr>
              <a:t>(21</a:t>
            </a:r>
            <a:r>
              <a:rPr dirty="0" sz="950" spc="5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BF382A"/>
                </a:solidFill>
                <a:latin typeface="Arial"/>
                <a:cs typeface="Arial"/>
              </a:rPr>
              <a:t>entries)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Pilot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Unified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Revenue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Engine</a:t>
            </a:r>
            <a:r>
              <a:rPr dirty="0" sz="8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model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first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4A5467"/>
                </a:solidFill>
                <a:latin typeface="Arial"/>
                <a:cs typeface="Arial"/>
              </a:rPr>
              <a:t>here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181474" y="4105274"/>
            <a:ext cx="3867150" cy="428625"/>
            <a:chOff x="4181474" y="4105274"/>
            <a:chExt cx="3867150" cy="428625"/>
          </a:xfrm>
        </p:grpSpPr>
        <p:sp>
          <p:nvSpPr>
            <p:cNvPr id="22" name="object 22"/>
            <p:cNvSpPr/>
            <p:nvPr/>
          </p:nvSpPr>
          <p:spPr>
            <a:xfrm>
              <a:off x="4205286" y="4105274"/>
              <a:ext cx="3843654" cy="428625"/>
            </a:xfrm>
            <a:custGeom>
              <a:avLst/>
              <a:gdLst/>
              <a:ahLst/>
              <a:cxnLst/>
              <a:rect l="l" t="t" r="r" b="b"/>
              <a:pathLst>
                <a:path w="3843654" h="428625">
                  <a:moveTo>
                    <a:pt x="3810289" y="428624"/>
                  </a:moveTo>
                  <a:lnTo>
                    <a:pt x="12392" y="428624"/>
                  </a:lnTo>
                  <a:lnTo>
                    <a:pt x="10570" y="427657"/>
                  </a:lnTo>
                  <a:lnTo>
                    <a:pt x="0" y="395577"/>
                  </a:lnTo>
                  <a:lnTo>
                    <a:pt x="0" y="390524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3810289" y="0"/>
                  </a:lnTo>
                  <a:lnTo>
                    <a:pt x="3842370" y="28187"/>
                  </a:lnTo>
                  <a:lnTo>
                    <a:pt x="3843336" y="33047"/>
                  </a:lnTo>
                  <a:lnTo>
                    <a:pt x="3843336" y="395577"/>
                  </a:lnTo>
                  <a:lnTo>
                    <a:pt x="3815149" y="427657"/>
                  </a:lnTo>
                  <a:lnTo>
                    <a:pt x="3810289" y="428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181474" y="4105274"/>
              <a:ext cx="47625" cy="428625"/>
            </a:xfrm>
            <a:custGeom>
              <a:avLst/>
              <a:gdLst/>
              <a:ahLst/>
              <a:cxnLst/>
              <a:rect l="l" t="t" r="r" b="b"/>
              <a:pathLst>
                <a:path w="47625" h="428625">
                  <a:moveTo>
                    <a:pt x="47624" y="428624"/>
                  </a:moveTo>
                  <a:lnTo>
                    <a:pt x="38099" y="428624"/>
                  </a:lnTo>
                  <a:lnTo>
                    <a:pt x="30497" y="427927"/>
                  </a:lnTo>
                  <a:lnTo>
                    <a:pt x="697" y="398126"/>
                  </a:lnTo>
                  <a:lnTo>
                    <a:pt x="0" y="3905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428624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4308375" y="4159250"/>
            <a:ext cx="2183130" cy="294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130"/>
              </a:lnSpc>
              <a:spcBef>
                <a:spcPts val="125"/>
              </a:spcBef>
            </a:pP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South</a:t>
            </a:r>
            <a:r>
              <a:rPr dirty="0" sz="950" spc="6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(18</a:t>
            </a:r>
            <a:r>
              <a:rPr dirty="0" sz="950" spc="6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54A5"/>
                </a:solidFill>
                <a:latin typeface="Arial"/>
                <a:cs typeface="Arial"/>
              </a:rPr>
              <a:t>entries)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800" spc="-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Optimize</a:t>
            </a:r>
            <a:r>
              <a:rPr dirty="0" sz="8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+</a:t>
            </a:r>
            <a:r>
              <a:rPr dirty="0" sz="8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CMO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engagement</a:t>
            </a:r>
            <a:r>
              <a:rPr dirty="0" sz="8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at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4A5467"/>
                </a:solidFill>
                <a:latin typeface="Arial"/>
                <a:cs typeface="Arial"/>
              </a:rPr>
              <a:t>chains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143874" y="4105274"/>
            <a:ext cx="3876675" cy="428625"/>
            <a:chOff x="8143874" y="4105274"/>
            <a:chExt cx="3876675" cy="428625"/>
          </a:xfrm>
        </p:grpSpPr>
        <p:sp>
          <p:nvSpPr>
            <p:cNvPr id="26" name="object 26"/>
            <p:cNvSpPr/>
            <p:nvPr/>
          </p:nvSpPr>
          <p:spPr>
            <a:xfrm>
              <a:off x="8167686" y="4105274"/>
              <a:ext cx="3853179" cy="428625"/>
            </a:xfrm>
            <a:custGeom>
              <a:avLst/>
              <a:gdLst/>
              <a:ahLst/>
              <a:cxnLst/>
              <a:rect l="l" t="t" r="r" b="b"/>
              <a:pathLst>
                <a:path w="3853179" h="428625">
                  <a:moveTo>
                    <a:pt x="3819813" y="428624"/>
                  </a:moveTo>
                  <a:lnTo>
                    <a:pt x="12392" y="428624"/>
                  </a:lnTo>
                  <a:lnTo>
                    <a:pt x="10569" y="427657"/>
                  </a:lnTo>
                  <a:lnTo>
                    <a:pt x="0" y="395577"/>
                  </a:lnTo>
                  <a:lnTo>
                    <a:pt x="0" y="390524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3819813" y="0"/>
                  </a:lnTo>
                  <a:lnTo>
                    <a:pt x="3851894" y="28187"/>
                  </a:lnTo>
                  <a:lnTo>
                    <a:pt x="3852861" y="33047"/>
                  </a:lnTo>
                  <a:lnTo>
                    <a:pt x="3852861" y="395577"/>
                  </a:lnTo>
                  <a:lnTo>
                    <a:pt x="3824672" y="427657"/>
                  </a:lnTo>
                  <a:lnTo>
                    <a:pt x="3819813" y="428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143874" y="4105274"/>
              <a:ext cx="47625" cy="428625"/>
            </a:xfrm>
            <a:custGeom>
              <a:avLst/>
              <a:gdLst/>
              <a:ahLst/>
              <a:cxnLst/>
              <a:rect l="l" t="t" r="r" b="b"/>
              <a:pathLst>
                <a:path w="47625" h="428625">
                  <a:moveTo>
                    <a:pt x="47624" y="428624"/>
                  </a:moveTo>
                  <a:lnTo>
                    <a:pt x="38099" y="428624"/>
                  </a:lnTo>
                  <a:lnTo>
                    <a:pt x="30497" y="427927"/>
                  </a:lnTo>
                  <a:lnTo>
                    <a:pt x="697" y="398126"/>
                  </a:lnTo>
                  <a:lnTo>
                    <a:pt x="0" y="3905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428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8277175" y="4159250"/>
            <a:ext cx="1795780" cy="294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130"/>
              </a:lnSpc>
              <a:spcBef>
                <a:spcPts val="125"/>
              </a:spcBef>
            </a:pPr>
            <a:r>
              <a:rPr dirty="0" sz="950" b="1">
                <a:solidFill>
                  <a:srgbClr val="B6781F"/>
                </a:solidFill>
                <a:latin typeface="Arial"/>
                <a:cs typeface="Arial"/>
              </a:rPr>
              <a:t>East</a:t>
            </a:r>
            <a:r>
              <a:rPr dirty="0" sz="950" spc="35" b="1">
                <a:solidFill>
                  <a:srgbClr val="B6781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B6781F"/>
                </a:solidFill>
                <a:latin typeface="Arial"/>
                <a:cs typeface="Arial"/>
              </a:rPr>
              <a:t>(7</a:t>
            </a:r>
            <a:r>
              <a:rPr dirty="0" sz="950" spc="40" b="1">
                <a:solidFill>
                  <a:srgbClr val="B6781F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B6781F"/>
                </a:solidFill>
                <a:latin typeface="Arial"/>
                <a:cs typeface="Arial"/>
              </a:rPr>
              <a:t>entries)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Appoint</a:t>
            </a:r>
            <a:r>
              <a:rPr dirty="0" sz="80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800" spc="1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Champion</a:t>
            </a:r>
            <a:r>
              <a:rPr dirty="0" sz="80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4A5467"/>
                </a:solidFill>
                <a:latin typeface="Arial"/>
                <a:cs typeface="Arial"/>
              </a:rPr>
              <a:t>immediately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9549" y="4629149"/>
            <a:ext cx="3876675" cy="438150"/>
            <a:chOff x="209549" y="4629149"/>
            <a:chExt cx="3876675" cy="438150"/>
          </a:xfrm>
        </p:grpSpPr>
        <p:sp>
          <p:nvSpPr>
            <p:cNvPr id="30" name="object 30"/>
            <p:cNvSpPr/>
            <p:nvPr/>
          </p:nvSpPr>
          <p:spPr>
            <a:xfrm>
              <a:off x="233362" y="4629149"/>
              <a:ext cx="3853179" cy="438150"/>
            </a:xfrm>
            <a:custGeom>
              <a:avLst/>
              <a:gdLst/>
              <a:ahLst/>
              <a:cxnLst/>
              <a:rect l="l" t="t" r="r" b="b"/>
              <a:pathLst>
                <a:path w="3853179" h="438150">
                  <a:moveTo>
                    <a:pt x="3819814" y="438149"/>
                  </a:moveTo>
                  <a:lnTo>
                    <a:pt x="12392" y="438149"/>
                  </a:lnTo>
                  <a:lnTo>
                    <a:pt x="10570" y="437182"/>
                  </a:lnTo>
                  <a:lnTo>
                    <a:pt x="0" y="405102"/>
                  </a:lnTo>
                  <a:lnTo>
                    <a:pt x="0" y="400049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3819814" y="0"/>
                  </a:lnTo>
                  <a:lnTo>
                    <a:pt x="3851894" y="28187"/>
                  </a:lnTo>
                  <a:lnTo>
                    <a:pt x="3852861" y="33047"/>
                  </a:lnTo>
                  <a:lnTo>
                    <a:pt x="3852861" y="405102"/>
                  </a:lnTo>
                  <a:lnTo>
                    <a:pt x="3824674" y="437182"/>
                  </a:lnTo>
                  <a:lnTo>
                    <a:pt x="3819814" y="438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09549" y="4629149"/>
              <a:ext cx="47625" cy="438150"/>
            </a:xfrm>
            <a:custGeom>
              <a:avLst/>
              <a:gdLst/>
              <a:ahLst/>
              <a:cxnLst/>
              <a:rect l="l" t="t" r="r" b="b"/>
              <a:pathLst>
                <a:path w="47625" h="438150">
                  <a:moveTo>
                    <a:pt x="47624" y="438149"/>
                  </a:moveTo>
                  <a:lnTo>
                    <a:pt x="38099" y="438149"/>
                  </a:lnTo>
                  <a:lnTo>
                    <a:pt x="30498" y="437452"/>
                  </a:lnTo>
                  <a:lnTo>
                    <a:pt x="697" y="407651"/>
                  </a:lnTo>
                  <a:lnTo>
                    <a:pt x="0" y="400049"/>
                  </a:lnTo>
                  <a:lnTo>
                    <a:pt x="0" y="38099"/>
                  </a:lnTo>
                  <a:lnTo>
                    <a:pt x="23474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43814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339724" y="4683125"/>
            <a:ext cx="1728470" cy="294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130"/>
              </a:lnSpc>
              <a:spcBef>
                <a:spcPts val="125"/>
              </a:spcBef>
            </a:pPr>
            <a:r>
              <a:rPr dirty="0" sz="950" b="1">
                <a:solidFill>
                  <a:srgbClr val="1A794A"/>
                </a:solidFill>
                <a:latin typeface="Arial"/>
                <a:cs typeface="Arial"/>
              </a:rPr>
              <a:t>UNR</a:t>
            </a:r>
            <a:r>
              <a:rPr dirty="0" sz="950" spc="3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794A"/>
                </a:solidFill>
                <a:latin typeface="Arial"/>
                <a:cs typeface="Arial"/>
              </a:rPr>
              <a:t>(7</a:t>
            </a:r>
            <a:r>
              <a:rPr dirty="0" sz="950" spc="4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1A794A"/>
                </a:solidFill>
                <a:latin typeface="Arial"/>
                <a:cs typeface="Arial"/>
              </a:rPr>
              <a:t>entries)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Tier-2</a:t>
            </a:r>
            <a:r>
              <a:rPr dirty="0" sz="8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surgeon</a:t>
            </a:r>
            <a:r>
              <a:rPr dirty="0" sz="8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onboarding</a:t>
            </a:r>
            <a:r>
              <a:rPr dirty="0" sz="8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4A5467"/>
                </a:solidFill>
                <a:latin typeface="Arial"/>
                <a:cs typeface="Arial"/>
              </a:rPr>
              <a:t>activation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181474" y="4629149"/>
            <a:ext cx="3867150" cy="438150"/>
            <a:chOff x="4181474" y="4629149"/>
            <a:chExt cx="3867150" cy="438150"/>
          </a:xfrm>
        </p:grpSpPr>
        <p:sp>
          <p:nvSpPr>
            <p:cNvPr id="34" name="object 34"/>
            <p:cNvSpPr/>
            <p:nvPr/>
          </p:nvSpPr>
          <p:spPr>
            <a:xfrm>
              <a:off x="4205286" y="4629149"/>
              <a:ext cx="3843654" cy="438150"/>
            </a:xfrm>
            <a:custGeom>
              <a:avLst/>
              <a:gdLst/>
              <a:ahLst/>
              <a:cxnLst/>
              <a:rect l="l" t="t" r="r" b="b"/>
              <a:pathLst>
                <a:path w="3843654" h="438150">
                  <a:moveTo>
                    <a:pt x="3810289" y="438149"/>
                  </a:moveTo>
                  <a:lnTo>
                    <a:pt x="12392" y="438149"/>
                  </a:lnTo>
                  <a:lnTo>
                    <a:pt x="10570" y="437182"/>
                  </a:lnTo>
                  <a:lnTo>
                    <a:pt x="0" y="405102"/>
                  </a:lnTo>
                  <a:lnTo>
                    <a:pt x="0" y="400049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3810289" y="0"/>
                  </a:lnTo>
                  <a:lnTo>
                    <a:pt x="3842370" y="28187"/>
                  </a:lnTo>
                  <a:lnTo>
                    <a:pt x="3843336" y="33047"/>
                  </a:lnTo>
                  <a:lnTo>
                    <a:pt x="3843336" y="405102"/>
                  </a:lnTo>
                  <a:lnTo>
                    <a:pt x="3815149" y="437182"/>
                  </a:lnTo>
                  <a:lnTo>
                    <a:pt x="3810289" y="438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181474" y="4629149"/>
              <a:ext cx="47625" cy="438150"/>
            </a:xfrm>
            <a:custGeom>
              <a:avLst/>
              <a:gdLst/>
              <a:ahLst/>
              <a:cxnLst/>
              <a:rect l="l" t="t" r="r" b="b"/>
              <a:pathLst>
                <a:path w="47625" h="438150">
                  <a:moveTo>
                    <a:pt x="47624" y="438149"/>
                  </a:moveTo>
                  <a:lnTo>
                    <a:pt x="38099" y="438149"/>
                  </a:lnTo>
                  <a:lnTo>
                    <a:pt x="30497" y="437452"/>
                  </a:lnTo>
                  <a:lnTo>
                    <a:pt x="697" y="407651"/>
                  </a:lnTo>
                  <a:lnTo>
                    <a:pt x="0" y="40004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438149"/>
                  </a:lnTo>
                  <a:close/>
                </a:path>
              </a:pathLst>
            </a:custGeom>
            <a:solidFill>
              <a:srgbClr val="5B20B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4308375" y="4683125"/>
            <a:ext cx="1842770" cy="294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130"/>
              </a:lnSpc>
              <a:spcBef>
                <a:spcPts val="125"/>
              </a:spcBef>
            </a:pPr>
            <a:r>
              <a:rPr dirty="0" sz="950" b="1">
                <a:solidFill>
                  <a:srgbClr val="5B20B5"/>
                </a:solidFill>
                <a:latin typeface="Arial"/>
                <a:cs typeface="Arial"/>
              </a:rPr>
              <a:t>Gujarat/Central</a:t>
            </a:r>
            <a:r>
              <a:rPr dirty="0" sz="950" spc="210" b="1">
                <a:solidFill>
                  <a:srgbClr val="5B20B5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5B20B5"/>
                </a:solidFill>
                <a:latin typeface="Arial"/>
                <a:cs typeface="Arial"/>
              </a:rPr>
              <a:t>(6)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Review</a:t>
            </a:r>
            <a:r>
              <a:rPr dirty="0" sz="80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call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plan</a:t>
            </a:r>
            <a:r>
              <a:rPr dirty="0" sz="80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account</a:t>
            </a:r>
            <a:r>
              <a:rPr dirty="0" sz="8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4A5467"/>
                </a:solidFill>
                <a:latin typeface="Arial"/>
                <a:cs typeface="Arial"/>
              </a:rPr>
              <a:t>coverage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143874" y="4629149"/>
            <a:ext cx="3876675" cy="438150"/>
            <a:chOff x="8143874" y="4629149"/>
            <a:chExt cx="3876675" cy="438150"/>
          </a:xfrm>
        </p:grpSpPr>
        <p:sp>
          <p:nvSpPr>
            <p:cNvPr id="38" name="object 38"/>
            <p:cNvSpPr/>
            <p:nvPr/>
          </p:nvSpPr>
          <p:spPr>
            <a:xfrm>
              <a:off x="8167686" y="4629149"/>
              <a:ext cx="3853179" cy="438150"/>
            </a:xfrm>
            <a:custGeom>
              <a:avLst/>
              <a:gdLst/>
              <a:ahLst/>
              <a:cxnLst/>
              <a:rect l="l" t="t" r="r" b="b"/>
              <a:pathLst>
                <a:path w="3853179" h="438150">
                  <a:moveTo>
                    <a:pt x="3819813" y="438149"/>
                  </a:moveTo>
                  <a:lnTo>
                    <a:pt x="12392" y="438149"/>
                  </a:lnTo>
                  <a:lnTo>
                    <a:pt x="10569" y="437182"/>
                  </a:lnTo>
                  <a:lnTo>
                    <a:pt x="0" y="405102"/>
                  </a:lnTo>
                  <a:lnTo>
                    <a:pt x="0" y="400049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3819813" y="0"/>
                  </a:lnTo>
                  <a:lnTo>
                    <a:pt x="3851894" y="28187"/>
                  </a:lnTo>
                  <a:lnTo>
                    <a:pt x="3852861" y="33047"/>
                  </a:lnTo>
                  <a:lnTo>
                    <a:pt x="3852861" y="405102"/>
                  </a:lnTo>
                  <a:lnTo>
                    <a:pt x="3824672" y="437182"/>
                  </a:lnTo>
                  <a:lnTo>
                    <a:pt x="3819813" y="438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143874" y="4629149"/>
              <a:ext cx="47625" cy="438150"/>
            </a:xfrm>
            <a:custGeom>
              <a:avLst/>
              <a:gdLst/>
              <a:ahLst/>
              <a:cxnLst/>
              <a:rect l="l" t="t" r="r" b="b"/>
              <a:pathLst>
                <a:path w="47625" h="438150">
                  <a:moveTo>
                    <a:pt x="47624" y="438149"/>
                  </a:moveTo>
                  <a:lnTo>
                    <a:pt x="38099" y="438149"/>
                  </a:lnTo>
                  <a:lnTo>
                    <a:pt x="30497" y="437452"/>
                  </a:lnTo>
                  <a:lnTo>
                    <a:pt x="697" y="407651"/>
                  </a:lnTo>
                  <a:lnTo>
                    <a:pt x="0" y="40004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43814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8277175" y="4683125"/>
            <a:ext cx="1784350" cy="2940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130"/>
              </a:lnSpc>
              <a:spcBef>
                <a:spcPts val="125"/>
              </a:spcBef>
            </a:pPr>
            <a:r>
              <a:rPr dirty="0" sz="950" b="1">
                <a:solidFill>
                  <a:srgbClr val="BF382A"/>
                </a:solidFill>
                <a:latin typeface="Arial"/>
                <a:cs typeface="Arial"/>
              </a:rPr>
              <a:t>Delhi</a:t>
            </a:r>
            <a:r>
              <a:rPr dirty="0" sz="950" spc="5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BF382A"/>
                </a:solidFill>
                <a:latin typeface="Arial"/>
                <a:cs typeface="Arial"/>
              </a:rPr>
              <a:t>+</a:t>
            </a:r>
            <a:r>
              <a:rPr dirty="0" sz="950" spc="6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BF382A"/>
                </a:solidFill>
                <a:latin typeface="Arial"/>
                <a:cs typeface="Arial"/>
              </a:rPr>
              <a:t>Mumbai</a:t>
            </a:r>
            <a:r>
              <a:rPr dirty="0" sz="950" spc="6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BF382A"/>
                </a:solidFill>
                <a:latin typeface="Arial"/>
                <a:cs typeface="Arial"/>
              </a:rPr>
              <a:t>(3</a:t>
            </a:r>
            <a:r>
              <a:rPr dirty="0" sz="950" spc="6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BF382A"/>
                </a:solidFill>
                <a:latin typeface="Arial"/>
                <a:cs typeface="Arial"/>
              </a:rPr>
              <a:t>ea)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ts val="955"/>
              </a:lnSpc>
            </a:pP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Investigate</a:t>
            </a:r>
            <a:r>
              <a:rPr dirty="0" sz="8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coverage</a:t>
            </a:r>
            <a:r>
              <a:rPr dirty="0" sz="8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A5467"/>
                </a:solidFill>
                <a:latin typeface="Arial"/>
                <a:cs typeface="Arial"/>
              </a:rPr>
              <a:t>gap</a:t>
            </a:r>
            <a:r>
              <a:rPr dirty="0" sz="8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4A5467"/>
                </a:solidFill>
                <a:latin typeface="Arial"/>
                <a:cs typeface="Arial"/>
              </a:rPr>
              <a:t>immediately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6199" y="6629399"/>
            <a:ext cx="12077700" cy="228600"/>
            <a:chOff x="76199" y="6629399"/>
            <a:chExt cx="12077700" cy="228600"/>
          </a:xfrm>
        </p:grpSpPr>
        <p:sp>
          <p:nvSpPr>
            <p:cNvPr id="42" name="object 42"/>
            <p:cNvSpPr/>
            <p:nvPr/>
          </p:nvSpPr>
          <p:spPr>
            <a:xfrm>
              <a:off x="76199" y="6629399"/>
              <a:ext cx="12077700" cy="228600"/>
            </a:xfrm>
            <a:custGeom>
              <a:avLst/>
              <a:gdLst/>
              <a:ahLst/>
              <a:cxnLst/>
              <a:rect l="l" t="t" r="r" b="b"/>
              <a:pathLst>
                <a:path w="12077700" h="228600">
                  <a:moveTo>
                    <a:pt x="1207769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28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6199" y="662939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ZB</a:t>
            </a:r>
            <a:r>
              <a:rPr dirty="0" spc="35"/>
              <a:t> </a:t>
            </a:r>
            <a:r>
              <a:rPr dirty="0"/>
              <a:t>India</a:t>
            </a:r>
            <a:r>
              <a:rPr dirty="0" spc="35"/>
              <a:t> </a:t>
            </a:r>
            <a:r>
              <a:rPr dirty="0"/>
              <a:t>Sales</a:t>
            </a:r>
            <a:r>
              <a:rPr dirty="0" spc="35"/>
              <a:t> </a:t>
            </a:r>
            <a:r>
              <a:rPr dirty="0"/>
              <a:t>Intelligence</a:t>
            </a:r>
            <a:r>
              <a:rPr dirty="0" spc="35"/>
              <a:t> </a:t>
            </a:r>
            <a:r>
              <a:rPr dirty="0"/>
              <a:t>Report</a:t>
            </a:r>
            <a:r>
              <a:rPr dirty="0" spc="30"/>
              <a:t> </a:t>
            </a:r>
            <a:r>
              <a:rPr dirty="0"/>
              <a:t>·</a:t>
            </a:r>
            <a:r>
              <a:rPr dirty="0" spc="35"/>
              <a:t> </a:t>
            </a:r>
            <a:r>
              <a:rPr dirty="0"/>
              <a:t>Source:</a:t>
            </a:r>
            <a:r>
              <a:rPr dirty="0" spc="35"/>
              <a:t> </a:t>
            </a:r>
            <a:r>
              <a:rPr dirty="0"/>
              <a:t>Field</a:t>
            </a:r>
            <a:r>
              <a:rPr dirty="0" spc="35"/>
              <a:t> </a:t>
            </a:r>
            <a:r>
              <a:rPr dirty="0"/>
              <a:t>Survey,</a:t>
            </a:r>
            <a:r>
              <a:rPr dirty="0" spc="35"/>
              <a:t> </a:t>
            </a:r>
            <a:r>
              <a:rPr dirty="0"/>
              <a:t>66</a:t>
            </a:r>
            <a:r>
              <a:rPr dirty="0" spc="35"/>
              <a:t> </a:t>
            </a:r>
            <a:r>
              <a:rPr dirty="0"/>
              <a:t>Entries</a:t>
            </a:r>
            <a:r>
              <a:rPr dirty="0" spc="35"/>
              <a:t> </a:t>
            </a:r>
            <a:r>
              <a:rPr dirty="0" spc="-40"/>
              <a:t>·</a:t>
            </a:r>
            <a:r>
              <a:rPr dirty="0" spc="-15"/>
              <a:t> </a:t>
            </a:r>
            <a:r>
              <a:rPr dirty="0"/>
              <a:t>August</a:t>
            </a:r>
            <a:r>
              <a:rPr dirty="0" spc="35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1171575"/>
                  </a:moveTo>
                  <a:lnTo>
                    <a:pt x="76187" y="1171575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200150"/>
                  </a:lnTo>
                  <a:lnTo>
                    <a:pt x="12153887" y="1200150"/>
                  </a:lnTo>
                  <a:lnTo>
                    <a:pt x="12153887" y="1171575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61974" y="1428749"/>
              <a:ext cx="7258050" cy="1362075"/>
            </a:xfrm>
            <a:custGeom>
              <a:avLst/>
              <a:gdLst/>
              <a:ahLst/>
              <a:cxnLst/>
              <a:rect l="l" t="t" r="r" b="b"/>
              <a:pathLst>
                <a:path w="7258050" h="1362075">
                  <a:moveTo>
                    <a:pt x="7225001" y="1362074"/>
                  </a:moveTo>
                  <a:lnTo>
                    <a:pt x="8261" y="1362074"/>
                  </a:lnTo>
                  <a:lnTo>
                    <a:pt x="7046" y="1361107"/>
                  </a:lnTo>
                  <a:lnTo>
                    <a:pt x="0" y="1329026"/>
                  </a:lnTo>
                  <a:lnTo>
                    <a:pt x="0" y="1323974"/>
                  </a:lnTo>
                  <a:lnTo>
                    <a:pt x="0" y="33047"/>
                  </a:lnTo>
                  <a:lnTo>
                    <a:pt x="8261" y="0"/>
                  </a:lnTo>
                  <a:lnTo>
                    <a:pt x="7225001" y="0"/>
                  </a:lnTo>
                  <a:lnTo>
                    <a:pt x="7257082" y="28187"/>
                  </a:lnTo>
                  <a:lnTo>
                    <a:pt x="7258048" y="33047"/>
                  </a:lnTo>
                  <a:lnTo>
                    <a:pt x="7258048" y="1329026"/>
                  </a:lnTo>
                  <a:lnTo>
                    <a:pt x="7229861" y="1361107"/>
                  </a:lnTo>
                  <a:lnTo>
                    <a:pt x="7225001" y="1362074"/>
                  </a:lnTo>
                  <a:close/>
                </a:path>
              </a:pathLst>
            </a:custGeom>
            <a:solidFill>
              <a:srgbClr val="FFFFFF">
                <a:alpha val="587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33399" y="1428749"/>
              <a:ext cx="57150" cy="1362075"/>
            </a:xfrm>
            <a:custGeom>
              <a:avLst/>
              <a:gdLst/>
              <a:ahLst/>
              <a:cxnLst/>
              <a:rect l="l" t="t" r="r" b="b"/>
              <a:pathLst>
                <a:path w="57150" h="1362075">
                  <a:moveTo>
                    <a:pt x="57149" y="1362074"/>
                  </a:moveTo>
                  <a:lnTo>
                    <a:pt x="38099" y="1362074"/>
                  </a:lnTo>
                  <a:lnTo>
                    <a:pt x="30498" y="1361377"/>
                  </a:lnTo>
                  <a:lnTo>
                    <a:pt x="697" y="1331576"/>
                  </a:lnTo>
                  <a:lnTo>
                    <a:pt x="0" y="132397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3620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20700" y="206375"/>
            <a:ext cx="11061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50" b="1">
                <a:solidFill>
                  <a:srgbClr val="F0A500"/>
                </a:solidFill>
                <a:latin typeface="Arial"/>
                <a:cs typeface="Arial"/>
              </a:rPr>
              <a:t>CALL</a:t>
            </a:r>
            <a:r>
              <a:rPr dirty="0" sz="900" spc="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F0A500"/>
                </a:solidFill>
                <a:latin typeface="Arial"/>
                <a:cs typeface="Arial"/>
              </a:rPr>
              <a:t>TO</a:t>
            </a:r>
            <a:r>
              <a:rPr dirty="0" sz="900" spc="1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45" b="1">
                <a:solidFill>
                  <a:srgbClr val="F0A500"/>
                </a:solidFill>
                <a:latin typeface="Arial"/>
                <a:cs typeface="Arial"/>
              </a:rPr>
              <a:t>ACTION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520700" y="292607"/>
            <a:ext cx="7918450" cy="730250"/>
          </a:xfrm>
          <a:prstGeom prst="rect"/>
        </p:spPr>
        <p:txBody>
          <a:bodyPr wrap="square" lIns="0" tIns="1263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2400">
                <a:solidFill>
                  <a:srgbClr val="FFFFFF"/>
                </a:solidFill>
              </a:rPr>
              <a:t>Three</a:t>
            </a:r>
            <a:r>
              <a:rPr dirty="0" sz="2400" spc="-4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Management</a:t>
            </a:r>
            <a:r>
              <a:rPr dirty="0" sz="2400" spc="-40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Decisions</a:t>
            </a:r>
            <a:r>
              <a:rPr dirty="0" sz="2400" spc="-4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That</a:t>
            </a:r>
            <a:r>
              <a:rPr dirty="0" sz="2400" spc="-40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Change</a:t>
            </a:r>
            <a:r>
              <a:rPr dirty="0" sz="2400" spc="-45">
                <a:solidFill>
                  <a:srgbClr val="FFFFFF"/>
                </a:solidFill>
              </a:rPr>
              <a:t> </a:t>
            </a:r>
            <a:r>
              <a:rPr dirty="0" sz="2400" spc="-10">
                <a:solidFill>
                  <a:srgbClr val="FFFFFF"/>
                </a:solidFill>
              </a:rPr>
              <a:t>Everything</a:t>
            </a:r>
            <a:endParaRPr sz="2400"/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The</a:t>
            </a:r>
            <a:r>
              <a:rPr dirty="0" sz="1100" spc="50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field</a:t>
            </a:r>
            <a:r>
              <a:rPr dirty="0" sz="1100" spc="55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is</a:t>
            </a:r>
            <a:r>
              <a:rPr dirty="0" sz="1100" spc="55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ready.</a:t>
            </a:r>
            <a:r>
              <a:rPr dirty="0" sz="1100" spc="50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66</a:t>
            </a:r>
            <a:r>
              <a:rPr dirty="0" sz="1100" spc="55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sales</a:t>
            </a:r>
            <a:r>
              <a:rPr dirty="0" sz="1100" spc="55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representatives</a:t>
            </a:r>
            <a:r>
              <a:rPr dirty="0" sz="1100" spc="50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have</a:t>
            </a:r>
            <a:r>
              <a:rPr dirty="0" sz="1100" spc="55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committed.</a:t>
            </a:r>
            <a:r>
              <a:rPr dirty="0" sz="1100" spc="55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Leadership</a:t>
            </a:r>
            <a:r>
              <a:rPr dirty="0" sz="1100" spc="50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must</a:t>
            </a:r>
            <a:r>
              <a:rPr dirty="0" sz="1100" spc="55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94A2B8"/>
                </a:solidFill>
                <a:latin typeface="Arial"/>
                <a:cs typeface="Arial"/>
              </a:rPr>
              <a:t>now</a:t>
            </a:r>
            <a:r>
              <a:rPr dirty="0" sz="1100" spc="55" b="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1100" spc="-20" b="0">
                <a:solidFill>
                  <a:srgbClr val="94A2B8"/>
                </a:solidFill>
                <a:latin typeface="Arial"/>
                <a:cs typeface="Arial"/>
              </a:rPr>
              <a:t>act.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8349" y="1519816"/>
            <a:ext cx="6678930" cy="84201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800" spc="60" b="1">
                <a:solidFill>
                  <a:srgbClr val="F0A500"/>
                </a:solidFill>
                <a:latin typeface="Arial"/>
                <a:cs typeface="Arial"/>
              </a:rPr>
              <a:t>DECISION</a:t>
            </a:r>
            <a:r>
              <a:rPr dirty="0" sz="800" spc="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r>
              <a:rPr dirty="0" sz="800" spc="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·</a:t>
            </a:r>
            <a:r>
              <a:rPr dirty="0" sz="800" spc="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F0A500"/>
                </a:solidFill>
                <a:latin typeface="Arial"/>
                <a:cs typeface="Arial"/>
              </a:rPr>
              <a:t>THIS</a:t>
            </a:r>
            <a:r>
              <a:rPr dirty="0" sz="800" spc="13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WEEK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Approve</a:t>
            </a:r>
            <a:r>
              <a:rPr dirty="0" sz="125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25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Bundled</a:t>
            </a:r>
            <a:r>
              <a:rPr dirty="0" sz="125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Pricing</a:t>
            </a:r>
            <a:r>
              <a:rPr dirty="0" sz="125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FFFFFF"/>
                </a:solidFill>
                <a:latin typeface="Arial"/>
                <a:cs typeface="Arial"/>
              </a:rPr>
              <a:t>Framework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31600"/>
              </a:lnSpc>
              <a:spcBef>
                <a:spcPts val="315"/>
              </a:spcBef>
            </a:pP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42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accounts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are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waiting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for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ROSA</a:t>
            </a:r>
            <a:r>
              <a:rPr dirty="0" sz="950" spc="-1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+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implant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+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service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proposal.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Commercial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Head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and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CFO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must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sign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off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on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the</a:t>
            </a:r>
            <a:r>
              <a:rPr dirty="0" sz="950" spc="5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94A2B8"/>
                </a:solidFill>
                <a:latin typeface="Arial"/>
                <a:cs typeface="Arial"/>
              </a:rPr>
              <a:t>pricing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framework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—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this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single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decision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unlocks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the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largest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revenue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pipeline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identified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in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this</a:t>
            </a:r>
            <a:r>
              <a:rPr dirty="0" sz="950" spc="7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94A2B8"/>
                </a:solidFill>
                <a:latin typeface="Arial"/>
                <a:cs typeface="Arial"/>
              </a:rPr>
              <a:t>survey.</a:t>
            </a:r>
            <a:endParaRPr sz="9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81049" y="2447924"/>
            <a:ext cx="1485900" cy="190500"/>
          </a:xfrm>
          <a:custGeom>
            <a:avLst/>
            <a:gdLst/>
            <a:ahLst/>
            <a:cxnLst/>
            <a:rect l="l" t="t" r="r" b="b"/>
            <a:pathLst>
              <a:path w="1485900" h="190500">
                <a:moveTo>
                  <a:pt x="1461114" y="190499"/>
                </a:moveTo>
                <a:lnTo>
                  <a:pt x="24785" y="190499"/>
                </a:lnTo>
                <a:lnTo>
                  <a:pt x="21140" y="189774"/>
                </a:lnTo>
                <a:lnTo>
                  <a:pt x="0" y="165714"/>
                </a:lnTo>
                <a:lnTo>
                  <a:pt x="0" y="161924"/>
                </a:lnTo>
                <a:lnTo>
                  <a:pt x="0" y="24785"/>
                </a:lnTo>
                <a:lnTo>
                  <a:pt x="24785" y="0"/>
                </a:lnTo>
                <a:lnTo>
                  <a:pt x="1461114" y="0"/>
                </a:lnTo>
                <a:lnTo>
                  <a:pt x="1485899" y="24785"/>
                </a:lnTo>
                <a:lnTo>
                  <a:pt x="1485899" y="165714"/>
                </a:lnTo>
                <a:lnTo>
                  <a:pt x="1464758" y="189774"/>
                </a:lnTo>
                <a:lnTo>
                  <a:pt x="1461114" y="1904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63600" y="2454275"/>
            <a:ext cx="13201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Deadline:</a:t>
            </a:r>
            <a:r>
              <a:rPr dirty="0" sz="9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Within</a:t>
            </a: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7</a:t>
            </a:r>
            <a:r>
              <a:rPr dirty="0" sz="9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2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33399" y="2943224"/>
            <a:ext cx="7286625" cy="1362075"/>
            <a:chOff x="533399" y="2943224"/>
            <a:chExt cx="7286625" cy="1362075"/>
          </a:xfrm>
        </p:grpSpPr>
        <p:sp>
          <p:nvSpPr>
            <p:cNvPr id="12" name="object 12"/>
            <p:cNvSpPr/>
            <p:nvPr/>
          </p:nvSpPr>
          <p:spPr>
            <a:xfrm>
              <a:off x="561974" y="2943224"/>
              <a:ext cx="7258050" cy="1362075"/>
            </a:xfrm>
            <a:custGeom>
              <a:avLst/>
              <a:gdLst/>
              <a:ahLst/>
              <a:cxnLst/>
              <a:rect l="l" t="t" r="r" b="b"/>
              <a:pathLst>
                <a:path w="7258050" h="1362075">
                  <a:moveTo>
                    <a:pt x="7225001" y="1362074"/>
                  </a:moveTo>
                  <a:lnTo>
                    <a:pt x="8261" y="1362074"/>
                  </a:lnTo>
                  <a:lnTo>
                    <a:pt x="7046" y="1361107"/>
                  </a:lnTo>
                  <a:lnTo>
                    <a:pt x="0" y="1329027"/>
                  </a:lnTo>
                  <a:lnTo>
                    <a:pt x="0" y="1323974"/>
                  </a:lnTo>
                  <a:lnTo>
                    <a:pt x="0" y="33047"/>
                  </a:lnTo>
                  <a:lnTo>
                    <a:pt x="8261" y="0"/>
                  </a:lnTo>
                  <a:lnTo>
                    <a:pt x="7225001" y="0"/>
                  </a:lnTo>
                  <a:lnTo>
                    <a:pt x="7257082" y="28187"/>
                  </a:lnTo>
                  <a:lnTo>
                    <a:pt x="7258048" y="33047"/>
                  </a:lnTo>
                  <a:lnTo>
                    <a:pt x="7258048" y="1329027"/>
                  </a:lnTo>
                  <a:lnTo>
                    <a:pt x="7229861" y="1361107"/>
                  </a:lnTo>
                  <a:lnTo>
                    <a:pt x="7225001" y="1362074"/>
                  </a:lnTo>
                  <a:close/>
                </a:path>
              </a:pathLst>
            </a:custGeom>
            <a:solidFill>
              <a:srgbClr val="FFFFFF">
                <a:alpha val="587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33399" y="2943224"/>
              <a:ext cx="57150" cy="1362075"/>
            </a:xfrm>
            <a:custGeom>
              <a:avLst/>
              <a:gdLst/>
              <a:ahLst/>
              <a:cxnLst/>
              <a:rect l="l" t="t" r="r" b="b"/>
              <a:pathLst>
                <a:path w="57150" h="1362075">
                  <a:moveTo>
                    <a:pt x="57149" y="1362074"/>
                  </a:moveTo>
                  <a:lnTo>
                    <a:pt x="38099" y="1362074"/>
                  </a:lnTo>
                  <a:lnTo>
                    <a:pt x="30498" y="1361377"/>
                  </a:lnTo>
                  <a:lnTo>
                    <a:pt x="697" y="1331576"/>
                  </a:lnTo>
                  <a:lnTo>
                    <a:pt x="0" y="132397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57149" y="0"/>
                  </a:lnTo>
                  <a:lnTo>
                    <a:pt x="57149" y="1362074"/>
                  </a:lnTo>
                  <a:close/>
                </a:path>
              </a:pathLst>
            </a:custGeom>
            <a:solidFill>
              <a:srgbClr val="CBD5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768349" y="3034291"/>
            <a:ext cx="6516370" cy="84201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800" spc="60" b="1">
                <a:solidFill>
                  <a:srgbClr val="CBD5DF"/>
                </a:solidFill>
                <a:latin typeface="Arial"/>
                <a:cs typeface="Arial"/>
              </a:rPr>
              <a:t>DECISION</a:t>
            </a:r>
            <a:r>
              <a:rPr dirty="0" sz="800" spc="125" b="1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CBD5DF"/>
                </a:solidFill>
                <a:latin typeface="Arial"/>
                <a:cs typeface="Arial"/>
              </a:rPr>
              <a:t>2</a:t>
            </a:r>
            <a:r>
              <a:rPr dirty="0" sz="800" spc="125" b="1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CBD5DF"/>
                </a:solidFill>
                <a:latin typeface="Arial"/>
                <a:cs typeface="Arial"/>
              </a:rPr>
              <a:t>·</a:t>
            </a:r>
            <a:r>
              <a:rPr dirty="0" sz="800" spc="125" b="1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CBD5DF"/>
                </a:solidFill>
                <a:latin typeface="Arial"/>
                <a:cs typeface="Arial"/>
              </a:rPr>
              <a:t>THIS</a:t>
            </a:r>
            <a:r>
              <a:rPr dirty="0" sz="800" spc="130" b="1">
                <a:solidFill>
                  <a:srgbClr val="CBD5DF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CBD5DF"/>
                </a:solidFill>
                <a:latin typeface="Arial"/>
                <a:cs typeface="Arial"/>
              </a:rPr>
              <a:t>MONTH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Nominate</a:t>
            </a:r>
            <a:r>
              <a:rPr dirty="0" sz="125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KOL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Advisory</a:t>
            </a:r>
            <a:r>
              <a:rPr dirty="0" sz="125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Board</a:t>
            </a:r>
            <a:r>
              <a:rPr dirty="0" sz="1250" spc="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&amp; Appoint</a:t>
            </a:r>
            <a:r>
              <a:rPr dirty="0" sz="1250" spc="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ROSA </a:t>
            </a:r>
            <a:r>
              <a:rPr dirty="0" sz="1250" spc="-10" b="1">
                <a:solidFill>
                  <a:srgbClr val="FFFFFF"/>
                </a:solidFill>
                <a:latin typeface="Arial"/>
                <a:cs typeface="Arial"/>
              </a:rPr>
              <a:t>Champion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31600"/>
              </a:lnSpc>
              <a:spcBef>
                <a:spcPts val="315"/>
              </a:spcBef>
            </a:pP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27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entries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flag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KOL</a:t>
            </a:r>
            <a:r>
              <a:rPr dirty="0" sz="950" spc="3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activation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as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blocked.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21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entries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request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ROSA</a:t>
            </a:r>
            <a:r>
              <a:rPr dirty="0" sz="950" spc="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Clinical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Champion.</a:t>
            </a:r>
            <a:r>
              <a:rPr dirty="0" sz="950" spc="5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These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two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appointments</a:t>
            </a:r>
            <a:r>
              <a:rPr dirty="0" sz="950" spc="7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94A2B8"/>
                </a:solidFill>
                <a:latin typeface="Arial"/>
                <a:cs typeface="Arial"/>
              </a:rPr>
              <a:t>cost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nothing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—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they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are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org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decisions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that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Marketing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and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the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ROSA</a:t>
            </a:r>
            <a:r>
              <a:rPr dirty="0" sz="950" spc="-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Business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Head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can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execute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in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48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94A2B8"/>
                </a:solidFill>
                <a:latin typeface="Arial"/>
                <a:cs typeface="Arial"/>
              </a:rPr>
              <a:t>hours.</a:t>
            </a:r>
            <a:endParaRPr sz="9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81049" y="3962399"/>
            <a:ext cx="1552575" cy="190500"/>
          </a:xfrm>
          <a:custGeom>
            <a:avLst/>
            <a:gdLst/>
            <a:ahLst/>
            <a:cxnLst/>
            <a:rect l="l" t="t" r="r" b="b"/>
            <a:pathLst>
              <a:path w="1552575" h="190500">
                <a:moveTo>
                  <a:pt x="1527788" y="190499"/>
                </a:moveTo>
                <a:lnTo>
                  <a:pt x="24785" y="190499"/>
                </a:lnTo>
                <a:lnTo>
                  <a:pt x="21140" y="189775"/>
                </a:lnTo>
                <a:lnTo>
                  <a:pt x="0" y="165714"/>
                </a:lnTo>
                <a:lnTo>
                  <a:pt x="0" y="161924"/>
                </a:lnTo>
                <a:lnTo>
                  <a:pt x="0" y="24785"/>
                </a:lnTo>
                <a:lnTo>
                  <a:pt x="24785" y="0"/>
                </a:lnTo>
                <a:lnTo>
                  <a:pt x="1527788" y="0"/>
                </a:lnTo>
                <a:lnTo>
                  <a:pt x="1552574" y="24785"/>
                </a:lnTo>
                <a:lnTo>
                  <a:pt x="1552574" y="165714"/>
                </a:lnTo>
                <a:lnTo>
                  <a:pt x="1531433" y="189774"/>
                </a:lnTo>
                <a:lnTo>
                  <a:pt x="1527788" y="190499"/>
                </a:lnTo>
                <a:close/>
              </a:path>
            </a:pathLst>
          </a:custGeom>
          <a:solidFill>
            <a:srgbClr val="E2E7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863600" y="3968750"/>
            <a:ext cx="13836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1D3A5E"/>
                </a:solidFill>
                <a:latin typeface="Arial"/>
                <a:cs typeface="Arial"/>
              </a:rPr>
              <a:t>Deadline:</a:t>
            </a:r>
            <a:r>
              <a:rPr dirty="0" sz="900" spc="-15" b="1">
                <a:solidFill>
                  <a:srgbClr val="1D3A5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1D3A5E"/>
                </a:solidFill>
                <a:latin typeface="Arial"/>
                <a:cs typeface="Arial"/>
              </a:rPr>
              <a:t>Within</a:t>
            </a:r>
            <a:r>
              <a:rPr dirty="0" sz="900" spc="-10" b="1">
                <a:solidFill>
                  <a:srgbClr val="1D3A5E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1D3A5E"/>
                </a:solidFill>
                <a:latin typeface="Arial"/>
                <a:cs typeface="Arial"/>
              </a:rPr>
              <a:t>30</a:t>
            </a:r>
            <a:r>
              <a:rPr dirty="0" sz="900" spc="-15" b="1">
                <a:solidFill>
                  <a:srgbClr val="1D3A5E"/>
                </a:solidFill>
                <a:latin typeface="Arial"/>
                <a:cs typeface="Arial"/>
              </a:rPr>
              <a:t> </a:t>
            </a:r>
            <a:r>
              <a:rPr dirty="0" sz="900" spc="-20" b="1">
                <a:solidFill>
                  <a:srgbClr val="1D3A5E"/>
                </a:solidFill>
                <a:latin typeface="Arial"/>
                <a:cs typeface="Arial"/>
              </a:rPr>
              <a:t>Days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33399" y="4457699"/>
            <a:ext cx="7286625" cy="1362075"/>
            <a:chOff x="533399" y="4457699"/>
            <a:chExt cx="7286625" cy="1362075"/>
          </a:xfrm>
        </p:grpSpPr>
        <p:sp>
          <p:nvSpPr>
            <p:cNvPr id="18" name="object 18"/>
            <p:cNvSpPr/>
            <p:nvPr/>
          </p:nvSpPr>
          <p:spPr>
            <a:xfrm>
              <a:off x="561974" y="4457699"/>
              <a:ext cx="7258050" cy="1362075"/>
            </a:xfrm>
            <a:custGeom>
              <a:avLst/>
              <a:gdLst/>
              <a:ahLst/>
              <a:cxnLst/>
              <a:rect l="l" t="t" r="r" b="b"/>
              <a:pathLst>
                <a:path w="7258050" h="1362075">
                  <a:moveTo>
                    <a:pt x="7225001" y="1362074"/>
                  </a:moveTo>
                  <a:lnTo>
                    <a:pt x="8261" y="1362074"/>
                  </a:lnTo>
                  <a:lnTo>
                    <a:pt x="7046" y="1361107"/>
                  </a:lnTo>
                  <a:lnTo>
                    <a:pt x="0" y="1329026"/>
                  </a:lnTo>
                  <a:lnTo>
                    <a:pt x="0" y="1323974"/>
                  </a:lnTo>
                  <a:lnTo>
                    <a:pt x="0" y="33047"/>
                  </a:lnTo>
                  <a:lnTo>
                    <a:pt x="8261" y="0"/>
                  </a:lnTo>
                  <a:lnTo>
                    <a:pt x="7225001" y="0"/>
                  </a:lnTo>
                  <a:lnTo>
                    <a:pt x="7257082" y="28187"/>
                  </a:lnTo>
                  <a:lnTo>
                    <a:pt x="7258048" y="33047"/>
                  </a:lnTo>
                  <a:lnTo>
                    <a:pt x="7258048" y="1329026"/>
                  </a:lnTo>
                  <a:lnTo>
                    <a:pt x="7229861" y="1361107"/>
                  </a:lnTo>
                  <a:lnTo>
                    <a:pt x="7225001" y="1362074"/>
                  </a:lnTo>
                  <a:close/>
                </a:path>
              </a:pathLst>
            </a:custGeom>
            <a:solidFill>
              <a:srgbClr val="FFFFFF">
                <a:alpha val="587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33387" y="4457712"/>
              <a:ext cx="1800225" cy="1362075"/>
            </a:xfrm>
            <a:custGeom>
              <a:avLst/>
              <a:gdLst/>
              <a:ahLst/>
              <a:cxnLst/>
              <a:rect l="l" t="t" r="r" b="b"/>
              <a:pathLst>
                <a:path w="1800225" h="1362075">
                  <a:moveTo>
                    <a:pt x="57150" y="0"/>
                  </a:moveTo>
                  <a:lnTo>
                    <a:pt x="38100" y="0"/>
                  </a:lnTo>
                  <a:lnTo>
                    <a:pt x="30505" y="685"/>
                  </a:lnTo>
                  <a:lnTo>
                    <a:pt x="698" y="30492"/>
                  </a:lnTo>
                  <a:lnTo>
                    <a:pt x="0" y="38100"/>
                  </a:lnTo>
                  <a:lnTo>
                    <a:pt x="0" y="1323975"/>
                  </a:lnTo>
                  <a:lnTo>
                    <a:pt x="23482" y="1359281"/>
                  </a:lnTo>
                  <a:lnTo>
                    <a:pt x="38100" y="1362075"/>
                  </a:lnTo>
                  <a:lnTo>
                    <a:pt x="57150" y="1362075"/>
                  </a:lnTo>
                  <a:lnTo>
                    <a:pt x="57150" y="0"/>
                  </a:lnTo>
                  <a:close/>
                </a:path>
                <a:path w="1800225" h="1362075">
                  <a:moveTo>
                    <a:pt x="1800225" y="1043952"/>
                  </a:moveTo>
                  <a:lnTo>
                    <a:pt x="1775447" y="1019175"/>
                  </a:lnTo>
                  <a:lnTo>
                    <a:pt x="272440" y="1019175"/>
                  </a:lnTo>
                  <a:lnTo>
                    <a:pt x="247650" y="1043952"/>
                  </a:lnTo>
                  <a:lnTo>
                    <a:pt x="247650" y="1181100"/>
                  </a:lnTo>
                  <a:lnTo>
                    <a:pt x="247650" y="1184884"/>
                  </a:lnTo>
                  <a:lnTo>
                    <a:pt x="272440" y="1209662"/>
                  </a:lnTo>
                  <a:lnTo>
                    <a:pt x="1775447" y="1209662"/>
                  </a:lnTo>
                  <a:lnTo>
                    <a:pt x="1800225" y="1184884"/>
                  </a:lnTo>
                  <a:lnTo>
                    <a:pt x="1800225" y="1043952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768349" y="4548766"/>
            <a:ext cx="6615430" cy="10972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800" spc="60" b="1">
                <a:solidFill>
                  <a:srgbClr val="4ADE80"/>
                </a:solidFill>
                <a:latin typeface="Arial"/>
                <a:cs typeface="Arial"/>
              </a:rPr>
              <a:t>DECISION</a:t>
            </a:r>
            <a:r>
              <a:rPr dirty="0" sz="800" spc="125" b="1">
                <a:solidFill>
                  <a:srgbClr val="4ADE8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DE80"/>
                </a:solidFill>
                <a:latin typeface="Arial"/>
                <a:cs typeface="Arial"/>
              </a:rPr>
              <a:t>3</a:t>
            </a:r>
            <a:r>
              <a:rPr dirty="0" sz="800" spc="125" b="1">
                <a:solidFill>
                  <a:srgbClr val="4ADE8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4ADE80"/>
                </a:solidFill>
                <a:latin typeface="Arial"/>
                <a:cs typeface="Arial"/>
              </a:rPr>
              <a:t>·</a:t>
            </a:r>
            <a:r>
              <a:rPr dirty="0" sz="800" spc="125" b="1">
                <a:solidFill>
                  <a:srgbClr val="4ADE80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4ADE80"/>
                </a:solidFill>
                <a:latin typeface="Arial"/>
                <a:cs typeface="Arial"/>
              </a:rPr>
              <a:t>THIS</a:t>
            </a:r>
            <a:r>
              <a:rPr dirty="0" sz="800" spc="130" b="1">
                <a:solidFill>
                  <a:srgbClr val="4ADE80"/>
                </a:solidFill>
                <a:latin typeface="Arial"/>
                <a:cs typeface="Arial"/>
              </a:rPr>
              <a:t> </a:t>
            </a:r>
            <a:r>
              <a:rPr dirty="0" sz="800" spc="55" b="1">
                <a:solidFill>
                  <a:srgbClr val="4ADE80"/>
                </a:solidFill>
                <a:latin typeface="Arial"/>
                <a:cs typeface="Arial"/>
              </a:rPr>
              <a:t>QUARTER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Launch</a:t>
            </a:r>
            <a:r>
              <a:rPr dirty="0" sz="125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dirty="0" sz="12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Optimize</a:t>
            </a:r>
            <a:r>
              <a:rPr dirty="0" sz="125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2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25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14</a:t>
            </a:r>
            <a:r>
              <a:rPr dirty="0" sz="125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Eligible</a:t>
            </a:r>
            <a:r>
              <a:rPr dirty="0" sz="125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FFFFFF"/>
                </a:solidFill>
                <a:latin typeface="Arial"/>
                <a:cs typeface="Arial"/>
              </a:rPr>
              <a:t>Sites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31600"/>
              </a:lnSpc>
              <a:spcBef>
                <a:spcPts val="315"/>
              </a:spcBef>
            </a:pPr>
            <a:r>
              <a:rPr dirty="0" sz="950">
                <a:solidFill>
                  <a:srgbClr val="94A2B8"/>
                </a:solidFill>
                <a:latin typeface="Trebuchet MS"/>
                <a:cs typeface="Trebuchet MS"/>
              </a:rPr>
              <a:t>₹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1.6</a:t>
            </a:r>
            <a:r>
              <a:rPr dirty="0" sz="950" spc="8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Crore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in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recoverable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revenue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is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sitting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in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9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underutilised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robots.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Mandating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ROSA</a:t>
            </a:r>
            <a:r>
              <a:rPr dirty="0" sz="950" spc="1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Optimize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and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assigning</a:t>
            </a:r>
            <a:r>
              <a:rPr dirty="0" sz="950" spc="8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site-</a:t>
            </a:r>
            <a:r>
              <a:rPr dirty="0" sz="950" spc="-10">
                <a:solidFill>
                  <a:srgbClr val="94A2B8"/>
                </a:solidFill>
                <a:latin typeface="Arial"/>
                <a:cs typeface="Arial"/>
              </a:rPr>
              <a:t>level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revenue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accountability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can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recover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this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within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one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quarter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—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without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a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single</a:t>
            </a:r>
            <a:r>
              <a:rPr dirty="0" sz="950" spc="6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new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94A2B8"/>
                </a:solidFill>
                <a:latin typeface="Arial"/>
                <a:cs typeface="Arial"/>
              </a:rPr>
              <a:t>robot</a:t>
            </a:r>
            <a:r>
              <a:rPr dirty="0" sz="950" spc="6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94A2B8"/>
                </a:solidFill>
                <a:latin typeface="Arial"/>
                <a:cs typeface="Arial"/>
              </a:rPr>
              <a:t>placement.</a:t>
            </a:r>
            <a:endParaRPr sz="950">
              <a:latin typeface="Arial"/>
              <a:cs typeface="Arial"/>
            </a:endParaRPr>
          </a:p>
          <a:p>
            <a:pPr marL="107314">
              <a:lnSpc>
                <a:spcPct val="100000"/>
              </a:lnSpc>
              <a:spcBef>
                <a:spcPts val="935"/>
              </a:spcBef>
            </a:pP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Deadline:</a:t>
            </a:r>
            <a:r>
              <a:rPr dirty="0" sz="9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Within</a:t>
            </a:r>
            <a:r>
              <a:rPr dirty="0" sz="9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60</a:t>
            </a:r>
            <a:r>
              <a:rPr dirty="0" sz="9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20" b="1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048624" y="1428749"/>
            <a:ext cx="3648075" cy="1009650"/>
            <a:chOff x="8048624" y="1428749"/>
            <a:chExt cx="3648075" cy="1009650"/>
          </a:xfrm>
        </p:grpSpPr>
        <p:sp>
          <p:nvSpPr>
            <p:cNvPr id="22" name="object 22"/>
            <p:cNvSpPr/>
            <p:nvPr/>
          </p:nvSpPr>
          <p:spPr>
            <a:xfrm>
              <a:off x="8072436" y="1428749"/>
              <a:ext cx="3624579" cy="1009650"/>
            </a:xfrm>
            <a:custGeom>
              <a:avLst/>
              <a:gdLst/>
              <a:ahLst/>
              <a:cxnLst/>
              <a:rect l="l" t="t" r="r" b="b"/>
              <a:pathLst>
                <a:path w="3624579" h="1009650">
                  <a:moveTo>
                    <a:pt x="3591214" y="1009649"/>
                  </a:moveTo>
                  <a:lnTo>
                    <a:pt x="12392" y="1009649"/>
                  </a:lnTo>
                  <a:lnTo>
                    <a:pt x="10569" y="1008682"/>
                  </a:lnTo>
                  <a:lnTo>
                    <a:pt x="0" y="976602"/>
                  </a:lnTo>
                  <a:lnTo>
                    <a:pt x="0" y="971549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3591214" y="0"/>
                  </a:lnTo>
                  <a:lnTo>
                    <a:pt x="3623295" y="28187"/>
                  </a:lnTo>
                  <a:lnTo>
                    <a:pt x="3624261" y="33047"/>
                  </a:lnTo>
                  <a:lnTo>
                    <a:pt x="3624261" y="976602"/>
                  </a:lnTo>
                  <a:lnTo>
                    <a:pt x="3596073" y="1008682"/>
                  </a:lnTo>
                  <a:lnTo>
                    <a:pt x="3591214" y="1009649"/>
                  </a:lnTo>
                  <a:close/>
                </a:path>
              </a:pathLst>
            </a:custGeom>
            <a:solidFill>
              <a:srgbClr val="FFFFFF">
                <a:alpha val="587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048624" y="1428749"/>
              <a:ext cx="47625" cy="1009650"/>
            </a:xfrm>
            <a:custGeom>
              <a:avLst/>
              <a:gdLst/>
              <a:ahLst/>
              <a:cxnLst/>
              <a:rect l="l" t="t" r="r" b="b"/>
              <a:pathLst>
                <a:path w="47625" h="1009650">
                  <a:moveTo>
                    <a:pt x="47624" y="1009649"/>
                  </a:moveTo>
                  <a:lnTo>
                    <a:pt x="38099" y="1009649"/>
                  </a:lnTo>
                  <a:lnTo>
                    <a:pt x="30497" y="1008952"/>
                  </a:lnTo>
                  <a:lnTo>
                    <a:pt x="697" y="979151"/>
                  </a:lnTo>
                  <a:lnTo>
                    <a:pt x="0" y="971549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10096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8239075" y="1383664"/>
            <a:ext cx="3246755" cy="909319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 sz="2700" spc="-25" b="1">
                <a:solidFill>
                  <a:srgbClr val="F0A500"/>
                </a:solidFill>
                <a:latin typeface="Arial"/>
                <a:cs typeface="Arial"/>
              </a:rPr>
              <a:t>387</a:t>
            </a:r>
            <a:endParaRPr sz="2700">
              <a:latin typeface="Arial"/>
              <a:cs typeface="Arial"/>
            </a:endParaRPr>
          </a:p>
          <a:p>
            <a:pPr marL="12700" marR="5080">
              <a:lnSpc>
                <a:spcPct val="111100"/>
              </a:lnSpc>
              <a:spcBef>
                <a:spcPts val="240"/>
              </a:spcBef>
            </a:pPr>
            <a:r>
              <a:rPr dirty="0" sz="900" spc="-20">
                <a:solidFill>
                  <a:srgbClr val="94A2B8"/>
                </a:solidFill>
                <a:latin typeface="Arial"/>
                <a:cs typeface="Arial"/>
              </a:rPr>
              <a:t>Total</a:t>
            </a:r>
            <a:r>
              <a:rPr dirty="0" sz="900" spc="-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94A2B8"/>
                </a:solidFill>
                <a:latin typeface="Arial"/>
                <a:cs typeface="Arial"/>
              </a:rPr>
              <a:t>targeted actions committed by field force across 66</a:t>
            </a:r>
            <a:r>
              <a:rPr dirty="0" sz="900" spc="-5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94A2B8"/>
                </a:solidFill>
                <a:latin typeface="Arial"/>
                <a:cs typeface="Arial"/>
              </a:rPr>
              <a:t>survey entries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048624" y="2571749"/>
            <a:ext cx="3648075" cy="847725"/>
            <a:chOff x="8048624" y="2571749"/>
            <a:chExt cx="3648075" cy="847725"/>
          </a:xfrm>
        </p:grpSpPr>
        <p:sp>
          <p:nvSpPr>
            <p:cNvPr id="26" name="object 26"/>
            <p:cNvSpPr/>
            <p:nvPr/>
          </p:nvSpPr>
          <p:spPr>
            <a:xfrm>
              <a:off x="8072436" y="2571749"/>
              <a:ext cx="3624579" cy="847725"/>
            </a:xfrm>
            <a:custGeom>
              <a:avLst/>
              <a:gdLst/>
              <a:ahLst/>
              <a:cxnLst/>
              <a:rect l="l" t="t" r="r" b="b"/>
              <a:pathLst>
                <a:path w="3624579" h="847725">
                  <a:moveTo>
                    <a:pt x="3591214" y="847724"/>
                  </a:moveTo>
                  <a:lnTo>
                    <a:pt x="12392" y="847724"/>
                  </a:lnTo>
                  <a:lnTo>
                    <a:pt x="10569" y="846757"/>
                  </a:lnTo>
                  <a:lnTo>
                    <a:pt x="0" y="814676"/>
                  </a:lnTo>
                  <a:lnTo>
                    <a:pt x="0" y="809624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3591214" y="0"/>
                  </a:lnTo>
                  <a:lnTo>
                    <a:pt x="3623295" y="28187"/>
                  </a:lnTo>
                  <a:lnTo>
                    <a:pt x="3624261" y="33047"/>
                  </a:lnTo>
                  <a:lnTo>
                    <a:pt x="3624261" y="814676"/>
                  </a:lnTo>
                  <a:lnTo>
                    <a:pt x="3596073" y="846757"/>
                  </a:lnTo>
                  <a:lnTo>
                    <a:pt x="3591214" y="847724"/>
                  </a:lnTo>
                  <a:close/>
                </a:path>
              </a:pathLst>
            </a:custGeom>
            <a:solidFill>
              <a:srgbClr val="FFFFFF">
                <a:alpha val="587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048624" y="2571749"/>
              <a:ext cx="47625" cy="847725"/>
            </a:xfrm>
            <a:custGeom>
              <a:avLst/>
              <a:gdLst/>
              <a:ahLst/>
              <a:cxnLst/>
              <a:rect l="l" t="t" r="r" b="b"/>
              <a:pathLst>
                <a:path w="47625" h="847725">
                  <a:moveTo>
                    <a:pt x="47624" y="847724"/>
                  </a:moveTo>
                  <a:lnTo>
                    <a:pt x="38099" y="847724"/>
                  </a:lnTo>
                  <a:lnTo>
                    <a:pt x="30497" y="847027"/>
                  </a:lnTo>
                  <a:lnTo>
                    <a:pt x="697" y="817226"/>
                  </a:lnTo>
                  <a:lnTo>
                    <a:pt x="0" y="8096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8477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8239075" y="2526664"/>
            <a:ext cx="3062605" cy="75692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 sz="2650" spc="55">
                <a:solidFill>
                  <a:srgbClr val="F0A500"/>
                </a:solidFill>
                <a:latin typeface="Arial"/>
                <a:cs typeface="Arial"/>
              </a:rPr>
              <a:t>₹</a:t>
            </a:r>
            <a:r>
              <a:rPr dirty="0" sz="2700" spc="55" b="1">
                <a:solidFill>
                  <a:srgbClr val="F0A500"/>
                </a:solidFill>
                <a:latin typeface="Arial"/>
                <a:cs typeface="Arial"/>
              </a:rPr>
              <a:t>1.6</a:t>
            </a:r>
            <a:r>
              <a:rPr dirty="0" sz="2700" spc="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2700" spc="-25" b="1">
                <a:solidFill>
                  <a:srgbClr val="F0A500"/>
                </a:solidFill>
                <a:latin typeface="Arial"/>
                <a:cs typeface="Arial"/>
              </a:rPr>
              <a:t>Cr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900">
                <a:solidFill>
                  <a:srgbClr val="94A2B8"/>
                </a:solidFill>
                <a:latin typeface="Arial"/>
                <a:cs typeface="Arial"/>
              </a:rPr>
              <a:t>Recoverable revenue from underutilised ROSA</a:t>
            </a:r>
            <a:r>
              <a:rPr dirty="0" sz="900" spc="-50">
                <a:solidFill>
                  <a:srgbClr val="94A2B8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94A2B8"/>
                </a:solidFill>
                <a:latin typeface="Arial"/>
                <a:cs typeface="Arial"/>
              </a:rPr>
              <a:t>robots </a:t>
            </a:r>
            <a:r>
              <a:rPr dirty="0" sz="900" spc="-10">
                <a:solidFill>
                  <a:srgbClr val="94A2B8"/>
                </a:solidFill>
                <a:latin typeface="Arial"/>
                <a:cs typeface="Arial"/>
              </a:rPr>
              <a:t>alone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048624" y="3552824"/>
            <a:ext cx="3648075" cy="1057275"/>
            <a:chOff x="8048624" y="3552824"/>
            <a:chExt cx="3648075" cy="1057275"/>
          </a:xfrm>
        </p:grpSpPr>
        <p:sp>
          <p:nvSpPr>
            <p:cNvPr id="30" name="object 30"/>
            <p:cNvSpPr/>
            <p:nvPr/>
          </p:nvSpPr>
          <p:spPr>
            <a:xfrm>
              <a:off x="8072436" y="3552824"/>
              <a:ext cx="3624579" cy="1057275"/>
            </a:xfrm>
            <a:custGeom>
              <a:avLst/>
              <a:gdLst/>
              <a:ahLst/>
              <a:cxnLst/>
              <a:rect l="l" t="t" r="r" b="b"/>
              <a:pathLst>
                <a:path w="3624579" h="1057275">
                  <a:moveTo>
                    <a:pt x="3591214" y="1057274"/>
                  </a:moveTo>
                  <a:lnTo>
                    <a:pt x="12392" y="1057274"/>
                  </a:lnTo>
                  <a:lnTo>
                    <a:pt x="10569" y="1056307"/>
                  </a:lnTo>
                  <a:lnTo>
                    <a:pt x="0" y="1024227"/>
                  </a:lnTo>
                  <a:lnTo>
                    <a:pt x="0" y="1019174"/>
                  </a:lnTo>
                  <a:lnTo>
                    <a:pt x="0" y="33047"/>
                  </a:lnTo>
                  <a:lnTo>
                    <a:pt x="12392" y="0"/>
                  </a:lnTo>
                  <a:lnTo>
                    <a:pt x="3591214" y="0"/>
                  </a:lnTo>
                  <a:lnTo>
                    <a:pt x="3623295" y="28187"/>
                  </a:lnTo>
                  <a:lnTo>
                    <a:pt x="3624261" y="33047"/>
                  </a:lnTo>
                  <a:lnTo>
                    <a:pt x="3624261" y="1024227"/>
                  </a:lnTo>
                  <a:lnTo>
                    <a:pt x="3596073" y="1056307"/>
                  </a:lnTo>
                  <a:lnTo>
                    <a:pt x="3591214" y="1057274"/>
                  </a:lnTo>
                  <a:close/>
                </a:path>
              </a:pathLst>
            </a:custGeom>
            <a:solidFill>
              <a:srgbClr val="F0A500">
                <a:alpha val="1215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048624" y="3552824"/>
              <a:ext cx="47625" cy="1057275"/>
            </a:xfrm>
            <a:custGeom>
              <a:avLst/>
              <a:gdLst/>
              <a:ahLst/>
              <a:cxnLst/>
              <a:rect l="l" t="t" r="r" b="b"/>
              <a:pathLst>
                <a:path w="47625" h="1057275">
                  <a:moveTo>
                    <a:pt x="47624" y="1057274"/>
                  </a:moveTo>
                  <a:lnTo>
                    <a:pt x="38099" y="1057274"/>
                  </a:lnTo>
                  <a:lnTo>
                    <a:pt x="30497" y="1056577"/>
                  </a:lnTo>
                  <a:lnTo>
                    <a:pt x="697" y="1026776"/>
                  </a:lnTo>
                  <a:lnTo>
                    <a:pt x="0" y="101917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47624" y="0"/>
                  </a:lnTo>
                  <a:lnTo>
                    <a:pt x="47624" y="10572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8239075" y="3631564"/>
            <a:ext cx="3305175" cy="825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8200"/>
              </a:lnSpc>
              <a:spcBef>
                <a:spcPts val="95"/>
              </a:spcBef>
            </a:pP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This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is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not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a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strategy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document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—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it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is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a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field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E2E7F0"/>
                </a:solidFill>
                <a:latin typeface="Arial"/>
                <a:cs typeface="Arial"/>
              </a:rPr>
              <a:t>intelligence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mandate.</a:t>
            </a:r>
            <a:r>
              <a:rPr dirty="0" sz="950" spc="6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Every</a:t>
            </a:r>
            <a:r>
              <a:rPr dirty="0" sz="950" spc="6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insight</a:t>
            </a:r>
            <a:r>
              <a:rPr dirty="0" sz="950" spc="6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is</a:t>
            </a:r>
            <a:r>
              <a:rPr dirty="0" sz="950" spc="6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grounded</a:t>
            </a:r>
            <a:r>
              <a:rPr dirty="0" sz="950" spc="6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in</a:t>
            </a:r>
            <a:r>
              <a:rPr dirty="0" sz="950" spc="6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what</a:t>
            </a:r>
            <a:r>
              <a:rPr dirty="0" sz="950" spc="6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your</a:t>
            </a:r>
            <a:r>
              <a:rPr dirty="0" sz="950" spc="6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sales</a:t>
            </a:r>
            <a:r>
              <a:rPr dirty="0" sz="950" spc="6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E2E7F0"/>
                </a:solidFill>
                <a:latin typeface="Arial"/>
                <a:cs typeface="Arial"/>
              </a:rPr>
              <a:t>force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told</a:t>
            </a:r>
            <a:r>
              <a:rPr dirty="0" sz="950" spc="5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you.</a:t>
            </a:r>
            <a:r>
              <a:rPr dirty="0" sz="950" spc="3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The</a:t>
            </a:r>
            <a:r>
              <a:rPr dirty="0" sz="950" spc="5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question</a:t>
            </a:r>
            <a:r>
              <a:rPr dirty="0" sz="950" spc="5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is</a:t>
            </a:r>
            <a:r>
              <a:rPr dirty="0" sz="950" spc="5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no</a:t>
            </a:r>
            <a:r>
              <a:rPr dirty="0" sz="950" spc="5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longer</a:t>
            </a:r>
            <a:r>
              <a:rPr dirty="0" sz="950" spc="5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E2E7F0"/>
                </a:solidFill>
                <a:latin typeface="Arial"/>
                <a:cs typeface="Arial"/>
              </a:rPr>
              <a:t>what</a:t>
            </a:r>
            <a:r>
              <a:rPr dirty="0" sz="950" spc="55" i="1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to</a:t>
            </a:r>
            <a:r>
              <a:rPr dirty="0" sz="950" spc="5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do.</a:t>
            </a:r>
            <a:r>
              <a:rPr dirty="0" sz="950" spc="3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The</a:t>
            </a:r>
            <a:r>
              <a:rPr dirty="0" sz="950" spc="5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E2E7F0"/>
                </a:solidFill>
                <a:latin typeface="Arial"/>
                <a:cs typeface="Arial"/>
              </a:rPr>
              <a:t>question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is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E2E7F0"/>
                </a:solidFill>
                <a:latin typeface="Arial"/>
                <a:cs typeface="Arial"/>
              </a:rPr>
              <a:t>who</a:t>
            </a:r>
            <a:r>
              <a:rPr dirty="0" sz="950" spc="50" i="1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will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decide,</a:t>
            </a:r>
            <a:r>
              <a:rPr dirty="0" sz="950" spc="50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E2E7F0"/>
                </a:solidFill>
                <a:latin typeface="Arial"/>
                <a:cs typeface="Arial"/>
              </a:rPr>
              <a:t>and</a:t>
            </a:r>
            <a:r>
              <a:rPr dirty="0" sz="950" spc="45">
                <a:solidFill>
                  <a:srgbClr val="E2E7F0"/>
                </a:solidFill>
                <a:latin typeface="Arial"/>
                <a:cs typeface="Arial"/>
              </a:rPr>
              <a:t> </a:t>
            </a:r>
            <a:r>
              <a:rPr dirty="0" sz="950" spc="-20" i="1">
                <a:solidFill>
                  <a:srgbClr val="E2E7F0"/>
                </a:solidFill>
                <a:latin typeface="Arial"/>
                <a:cs typeface="Arial"/>
              </a:rPr>
              <a:t>when</a:t>
            </a:r>
            <a:r>
              <a:rPr dirty="0" sz="950" spc="-20">
                <a:solidFill>
                  <a:srgbClr val="E2E7F0"/>
                </a:solidFill>
                <a:latin typeface="Arial"/>
                <a:cs typeface="Arial"/>
              </a:rPr>
              <a:t>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6199" y="6610349"/>
            <a:ext cx="12077700" cy="247650"/>
            <a:chOff x="76199" y="6610349"/>
            <a:chExt cx="12077700" cy="247650"/>
          </a:xfrm>
        </p:grpSpPr>
        <p:sp>
          <p:nvSpPr>
            <p:cNvPr id="34" name="object 34"/>
            <p:cNvSpPr/>
            <p:nvPr/>
          </p:nvSpPr>
          <p:spPr>
            <a:xfrm>
              <a:off x="76199" y="6610349"/>
              <a:ext cx="12077700" cy="247650"/>
            </a:xfrm>
            <a:custGeom>
              <a:avLst/>
              <a:gdLst/>
              <a:ahLst/>
              <a:cxnLst/>
              <a:rect l="l" t="t" r="r" b="b"/>
              <a:pathLst>
                <a:path w="12077700" h="247650">
                  <a:moveTo>
                    <a:pt x="12077699" y="247649"/>
                  </a:moveTo>
                  <a:lnTo>
                    <a:pt x="0" y="2476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247649"/>
                  </a:lnTo>
                  <a:close/>
                </a:path>
              </a:pathLst>
            </a:custGeom>
            <a:solidFill>
              <a:srgbClr val="000000">
                <a:alpha val="3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6199" y="6610349"/>
              <a:ext cx="12077700" cy="19050"/>
            </a:xfrm>
            <a:custGeom>
              <a:avLst/>
              <a:gdLst/>
              <a:ahLst/>
              <a:cxnLst/>
              <a:rect l="l" t="t" r="r" b="b"/>
              <a:pathLst>
                <a:path w="12077700" h="19050">
                  <a:moveTo>
                    <a:pt x="120776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2077699" y="0"/>
                  </a:lnTo>
                  <a:lnTo>
                    <a:pt x="120776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520700" y="6664724"/>
            <a:ext cx="5201285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ZB</a:t>
            </a:r>
            <a:r>
              <a:rPr dirty="0" sz="800" spc="25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India</a:t>
            </a:r>
            <a:r>
              <a:rPr dirty="0" sz="800" spc="3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Sales</a:t>
            </a:r>
            <a:r>
              <a:rPr dirty="0" sz="800" spc="25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Intelligence</a:t>
            </a:r>
            <a:r>
              <a:rPr dirty="0" sz="800" spc="3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Report</a:t>
            </a:r>
            <a:r>
              <a:rPr dirty="0" sz="800" spc="25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·</a:t>
            </a:r>
            <a:r>
              <a:rPr dirty="0" sz="800" spc="3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Call</a:t>
            </a:r>
            <a:r>
              <a:rPr dirty="0" sz="800" spc="3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to</a:t>
            </a:r>
            <a:r>
              <a:rPr dirty="0" sz="800" spc="-25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Action</a:t>
            </a:r>
            <a:r>
              <a:rPr dirty="0" sz="800" spc="3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·</a:t>
            </a:r>
            <a:r>
              <a:rPr dirty="0" sz="800" spc="25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Source:</a:t>
            </a:r>
            <a:r>
              <a:rPr dirty="0" sz="800" spc="3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Field</a:t>
            </a:r>
            <a:r>
              <a:rPr dirty="0" sz="800" spc="3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Survey,</a:t>
            </a:r>
            <a:r>
              <a:rPr dirty="0" sz="800" spc="25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66</a:t>
            </a:r>
            <a:r>
              <a:rPr dirty="0" sz="800" spc="3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Entries</a:t>
            </a:r>
            <a:r>
              <a:rPr dirty="0" sz="800" spc="25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 spc="-40">
                <a:solidFill>
                  <a:srgbClr val="64738B"/>
                </a:solidFill>
                <a:latin typeface="Arial"/>
                <a:cs typeface="Arial"/>
              </a:rPr>
              <a:t>·</a:t>
            </a:r>
            <a:r>
              <a:rPr dirty="0" sz="800" spc="-2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August</a:t>
            </a:r>
            <a:r>
              <a:rPr dirty="0" sz="800" spc="3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2026</a:t>
            </a:r>
            <a:r>
              <a:rPr dirty="0" sz="800" spc="25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738B"/>
                </a:solidFill>
                <a:latin typeface="Arial"/>
                <a:cs typeface="Arial"/>
              </a:rPr>
              <a:t>·</a:t>
            </a:r>
            <a:r>
              <a:rPr dirty="0" sz="800" spc="30">
                <a:solidFill>
                  <a:srgbClr val="6473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64738B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2026-08-15T17:52:02Z</dcterms:created>
  <dcterms:modified xsi:type="dcterms:W3CDTF">2026-08-15T17:52:02Z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v10.0.19910.1</vt:lpwstr>
  </property>
  <property fmtid="{D5CDD505-2E9C-101B-9397-08002B2CF9AE}" pid="3" name="Created">
    <vt:filetime>2026-08-15T00:00:00Z</vt:filetime>
  </property>
  <property fmtid="{D5CDD505-2E9C-101B-9397-08002B2CF9AE}" pid="4" name="Producer">
    <vt:lpwstr>PyPDF2</vt:lpwstr>
  </property>
  <property fmtid="{D5CDD505-2E9C-101B-9397-08002B2CF9AE}" pid="5" name="LastSaved">
    <vt:filetime>2026-08-15T00:00:00Z</vt:filetime>
  </property>
</Properties>
</file>