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png" ContentType="image/png"/>
  <Override PartName="/ppt/slides/slide1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2204700" cy="6870700"/>
  <p:notesSz cx="12204700" cy="68707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5352" y="2129917"/>
            <a:ext cx="10373995" cy="14428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30705" y="3847592"/>
            <a:ext cx="8543290" cy="1717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750" b="1" i="0">
                <a:solidFill>
                  <a:srgbClr val="F0A50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ADGcatalyst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Strategic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Consulting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Zimmer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Biomet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India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Unified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Revenue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Strategy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September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2026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spc="-10" b="0">
                <a:solidFill>
                  <a:srgbClr val="666666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750" b="1" i="0">
                <a:solidFill>
                  <a:srgbClr val="F0A50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ADGcatalyst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Strategic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Consulting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Zimmer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Biomet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India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Unified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Revenue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Strategy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September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2026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spc="-10" b="0">
                <a:solidFill>
                  <a:srgbClr val="666666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2"/>
            <a:ext cx="12192000" cy="809625"/>
          </a:xfrm>
          <a:custGeom>
            <a:avLst/>
            <a:gdLst/>
            <a:ahLst/>
            <a:cxnLst/>
            <a:rect l="l" t="t" r="r" b="b"/>
            <a:pathLst>
              <a:path w="12192000" h="809625">
                <a:moveTo>
                  <a:pt x="12191987" y="0"/>
                </a:moveTo>
                <a:lnTo>
                  <a:pt x="0" y="0"/>
                </a:lnTo>
                <a:lnTo>
                  <a:pt x="0" y="133350"/>
                </a:lnTo>
                <a:lnTo>
                  <a:pt x="0" y="809625"/>
                </a:lnTo>
                <a:lnTo>
                  <a:pt x="12191987" y="809625"/>
                </a:lnTo>
                <a:lnTo>
                  <a:pt x="12191987" y="133350"/>
                </a:lnTo>
                <a:lnTo>
                  <a:pt x="12191987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10235" y="1580261"/>
            <a:ext cx="5309044" cy="4534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85420" y="1580261"/>
            <a:ext cx="5309044" cy="4534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750" b="1" i="0">
                <a:solidFill>
                  <a:srgbClr val="F0A50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ADGcatalyst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Strategic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Consulting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Zimmer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Biomet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India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Unified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Revenue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Strategy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September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2026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spc="-10" b="0">
                <a:solidFill>
                  <a:srgbClr val="666666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750" b="1" i="0">
                <a:solidFill>
                  <a:srgbClr val="F0A50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ADGcatalyst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Strategic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Consulting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Zimmer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Biomet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India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Unified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Revenue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Strategy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September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2026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spc="-10" b="0">
                <a:solidFill>
                  <a:srgbClr val="666666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750" b="1" i="0">
                <a:solidFill>
                  <a:srgbClr val="F0A50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ADGcatalyst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Strategic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Consulting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Zimmer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Biomet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India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Unified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Revenue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Strategy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September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2026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spc="-10" b="0">
                <a:solidFill>
                  <a:srgbClr val="666666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2153898" y="0"/>
            <a:ext cx="50800" cy="6858000"/>
          </a:xfrm>
          <a:custGeom>
            <a:avLst/>
            <a:gdLst/>
            <a:ahLst/>
            <a:cxnLst/>
            <a:rect l="l" t="t" r="r" b="b"/>
            <a:pathLst>
              <a:path w="50800" h="6858000">
                <a:moveTo>
                  <a:pt x="50293" y="6857999"/>
                </a:moveTo>
                <a:lnTo>
                  <a:pt x="0" y="6857999"/>
                </a:lnTo>
                <a:lnTo>
                  <a:pt x="0" y="0"/>
                </a:lnTo>
                <a:lnTo>
                  <a:pt x="50293" y="0"/>
                </a:lnTo>
                <a:lnTo>
                  <a:pt x="50293" y="685799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3550" y="311150"/>
            <a:ext cx="7029450" cy="3225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38149" y="1295400"/>
            <a:ext cx="11315700" cy="38188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520700" y="6654298"/>
            <a:ext cx="8483133" cy="1533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" b="1" i="0">
                <a:solidFill>
                  <a:srgbClr val="F0A50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ADGcatalyst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Strategic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Consulting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Zimmer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Biomet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India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Unified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Revenue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Strategy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September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2026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spc="-10" b="0">
                <a:solidFill>
                  <a:srgbClr val="666666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10235" y="6389751"/>
            <a:ext cx="2807081" cy="3435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87384" y="6389751"/>
            <a:ext cx="2807081" cy="3435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204700" cy="6858000"/>
            <a:chOff x="0" y="0"/>
            <a:chExt cx="12204700" cy="6858000"/>
          </a:xfrm>
        </p:grpSpPr>
        <p:sp>
          <p:nvSpPr>
            <p:cNvPr id="3" name="object 3"/>
            <p:cNvSpPr/>
            <p:nvPr/>
          </p:nvSpPr>
          <p:spPr>
            <a:xfrm>
              <a:off x="57149" y="76200"/>
              <a:ext cx="12147550" cy="6715125"/>
            </a:xfrm>
            <a:custGeom>
              <a:avLst/>
              <a:gdLst/>
              <a:ahLst/>
              <a:cxnLst/>
              <a:rect l="l" t="t" r="r" b="b"/>
              <a:pathLst>
                <a:path w="12147550" h="6715125">
                  <a:moveTo>
                    <a:pt x="0" y="6715124"/>
                  </a:moveTo>
                  <a:lnTo>
                    <a:pt x="12147041" y="6715124"/>
                  </a:lnTo>
                  <a:lnTo>
                    <a:pt x="12147041" y="0"/>
                  </a:lnTo>
                  <a:lnTo>
                    <a:pt x="0" y="0"/>
                  </a:lnTo>
                  <a:lnTo>
                    <a:pt x="0" y="671512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204700" cy="6858000"/>
            </a:xfrm>
            <a:custGeom>
              <a:avLst/>
              <a:gdLst/>
              <a:ahLst/>
              <a:cxnLst/>
              <a:rect l="l" t="t" r="r" b="b"/>
              <a:pathLst>
                <a:path w="12204700" h="6858000">
                  <a:moveTo>
                    <a:pt x="57137" y="12"/>
                  </a:moveTo>
                  <a:lnTo>
                    <a:pt x="0" y="12"/>
                  </a:lnTo>
                  <a:lnTo>
                    <a:pt x="0" y="6858000"/>
                  </a:lnTo>
                  <a:lnTo>
                    <a:pt x="57137" y="6858000"/>
                  </a:lnTo>
                  <a:lnTo>
                    <a:pt x="57137" y="12"/>
                  </a:lnTo>
                  <a:close/>
                </a:path>
                <a:path w="12204700" h="6858000">
                  <a:moveTo>
                    <a:pt x="12204179" y="12"/>
                  </a:moveTo>
                  <a:lnTo>
                    <a:pt x="12153887" y="0"/>
                  </a:lnTo>
                  <a:lnTo>
                    <a:pt x="12153887" y="6858000"/>
                  </a:lnTo>
                  <a:lnTo>
                    <a:pt x="12204179" y="6858000"/>
                  </a:lnTo>
                  <a:lnTo>
                    <a:pt x="12204179" y="12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4667249" y="1571625"/>
            <a:ext cx="2876550" cy="390525"/>
          </a:xfrm>
          <a:prstGeom prst="rect">
            <a:avLst/>
          </a:prstGeom>
          <a:solidFill>
            <a:srgbClr val="F0A500"/>
          </a:solidFill>
        </p:spPr>
        <p:txBody>
          <a:bodyPr wrap="square" lIns="0" tIns="76200" rIns="0" bIns="0" rtlCol="0" vert="horz">
            <a:spAutoFit/>
          </a:bodyPr>
          <a:lstStyle/>
          <a:p>
            <a:pPr marL="304800">
              <a:lnSpc>
                <a:spcPct val="100000"/>
              </a:lnSpc>
              <a:spcBef>
                <a:spcPts val="600"/>
              </a:spcBef>
            </a:pPr>
            <a:r>
              <a:rPr dirty="0" sz="1350" spc="114" b="1">
                <a:solidFill>
                  <a:srgbClr val="003366"/>
                </a:solidFill>
                <a:latin typeface="Arial"/>
                <a:cs typeface="Arial"/>
              </a:rPr>
              <a:t>ZIMMER</a:t>
            </a:r>
            <a:r>
              <a:rPr dirty="0" sz="1350" spc="29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120" b="1">
                <a:solidFill>
                  <a:srgbClr val="003366"/>
                </a:solidFill>
                <a:latin typeface="Arial"/>
                <a:cs typeface="Arial"/>
              </a:rPr>
              <a:t>BIOMET</a:t>
            </a:r>
            <a:r>
              <a:rPr dirty="0" sz="1350" spc="30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90" b="1">
                <a:solidFill>
                  <a:srgbClr val="003366"/>
                </a:solidFill>
                <a:latin typeface="Arial"/>
                <a:cs typeface="Arial"/>
              </a:rPr>
              <a:t>INDIA</a:t>
            </a:r>
            <a:endParaRPr sz="1350">
              <a:latin typeface="Arial"/>
              <a:cs typeface="Arial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1249064" y="1960432"/>
            <a:ext cx="9712960" cy="1508125"/>
          </a:xfrm>
          <a:prstGeom prst="rect"/>
        </p:spPr>
        <p:txBody>
          <a:bodyPr wrap="square" lIns="0" tIns="24892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960"/>
              </a:spcBef>
            </a:pPr>
            <a:r>
              <a:rPr dirty="0" sz="4800"/>
              <a:t>Unified</a:t>
            </a:r>
            <a:r>
              <a:rPr dirty="0" sz="4800" spc="-180"/>
              <a:t> </a:t>
            </a:r>
            <a:r>
              <a:rPr dirty="0" sz="4800"/>
              <a:t>Revenue</a:t>
            </a:r>
            <a:r>
              <a:rPr dirty="0" sz="4800" spc="-175"/>
              <a:t> </a:t>
            </a:r>
            <a:r>
              <a:rPr dirty="0" sz="4800"/>
              <a:t>Growth</a:t>
            </a:r>
            <a:r>
              <a:rPr dirty="0" sz="4800" spc="-180"/>
              <a:t> </a:t>
            </a:r>
            <a:r>
              <a:rPr dirty="0" sz="4800" spc="-10"/>
              <a:t>Strategy</a:t>
            </a:r>
            <a:endParaRPr sz="4800"/>
          </a:p>
          <a:p>
            <a:pPr algn="ctr">
              <a:lnSpc>
                <a:spcPct val="100000"/>
              </a:lnSpc>
              <a:spcBef>
                <a:spcPts val="990"/>
              </a:spcBef>
            </a:pPr>
            <a:r>
              <a:rPr dirty="0" sz="2550">
                <a:solidFill>
                  <a:srgbClr val="F0A500"/>
                </a:solidFill>
              </a:rPr>
              <a:t>Country</a:t>
            </a:r>
            <a:r>
              <a:rPr dirty="0" sz="2550" spc="-45">
                <a:solidFill>
                  <a:srgbClr val="F0A500"/>
                </a:solidFill>
              </a:rPr>
              <a:t> </a:t>
            </a:r>
            <a:r>
              <a:rPr dirty="0" sz="2550">
                <a:solidFill>
                  <a:srgbClr val="F0A500"/>
                </a:solidFill>
              </a:rPr>
              <a:t>Head</a:t>
            </a:r>
            <a:r>
              <a:rPr dirty="0" sz="2550" spc="-30">
                <a:solidFill>
                  <a:srgbClr val="F0A500"/>
                </a:solidFill>
              </a:rPr>
              <a:t> </a:t>
            </a:r>
            <a:r>
              <a:rPr dirty="0" sz="2550">
                <a:solidFill>
                  <a:srgbClr val="F0A500"/>
                </a:solidFill>
              </a:rPr>
              <a:t>Strategic</a:t>
            </a:r>
            <a:r>
              <a:rPr dirty="0" sz="2550" spc="-30">
                <a:solidFill>
                  <a:srgbClr val="F0A500"/>
                </a:solidFill>
              </a:rPr>
              <a:t> </a:t>
            </a:r>
            <a:r>
              <a:rPr dirty="0" sz="2550" spc="-10">
                <a:solidFill>
                  <a:srgbClr val="F0A500"/>
                </a:solidFill>
              </a:rPr>
              <a:t>Briefing</a:t>
            </a:r>
            <a:endParaRPr sz="2550"/>
          </a:p>
        </p:txBody>
      </p:sp>
      <p:sp>
        <p:nvSpPr>
          <p:cNvPr id="7" name="object 7"/>
          <p:cNvSpPr/>
          <p:nvPr/>
        </p:nvSpPr>
        <p:spPr>
          <a:xfrm>
            <a:off x="0" y="12"/>
            <a:ext cx="12201525" cy="6864984"/>
          </a:xfrm>
          <a:custGeom>
            <a:avLst/>
            <a:gdLst/>
            <a:ahLst/>
            <a:cxnLst/>
            <a:rect l="l" t="t" r="r" b="b"/>
            <a:pathLst>
              <a:path w="12201525" h="6864984">
                <a:moveTo>
                  <a:pt x="7058012" y="4895850"/>
                </a:moveTo>
                <a:lnTo>
                  <a:pt x="5153012" y="4895850"/>
                </a:lnTo>
                <a:lnTo>
                  <a:pt x="5153012" y="4924425"/>
                </a:lnTo>
                <a:lnTo>
                  <a:pt x="7058012" y="4924425"/>
                </a:lnTo>
                <a:lnTo>
                  <a:pt x="7058012" y="4895850"/>
                </a:lnTo>
                <a:close/>
              </a:path>
              <a:path w="12201525" h="6864984">
                <a:moveTo>
                  <a:pt x="7058012" y="3933825"/>
                </a:moveTo>
                <a:lnTo>
                  <a:pt x="5153012" y="3933825"/>
                </a:lnTo>
                <a:lnTo>
                  <a:pt x="5153012" y="3962400"/>
                </a:lnTo>
                <a:lnTo>
                  <a:pt x="7058012" y="3962400"/>
                </a:lnTo>
                <a:lnTo>
                  <a:pt x="7058012" y="3933825"/>
                </a:lnTo>
                <a:close/>
              </a:path>
              <a:path w="12201525" h="6864984">
                <a:moveTo>
                  <a:pt x="12201512" y="6791312"/>
                </a:moveTo>
                <a:lnTo>
                  <a:pt x="0" y="6791312"/>
                </a:lnTo>
                <a:lnTo>
                  <a:pt x="0" y="6864845"/>
                </a:lnTo>
                <a:lnTo>
                  <a:pt x="12201512" y="6864845"/>
                </a:lnTo>
                <a:lnTo>
                  <a:pt x="12201512" y="6791312"/>
                </a:lnTo>
                <a:close/>
              </a:path>
              <a:path w="12201525" h="6864984">
                <a:moveTo>
                  <a:pt x="12201512" y="0"/>
                </a:moveTo>
                <a:lnTo>
                  <a:pt x="0" y="0"/>
                </a:lnTo>
                <a:lnTo>
                  <a:pt x="0" y="76200"/>
                </a:lnTo>
                <a:lnTo>
                  <a:pt x="12201512" y="76200"/>
                </a:lnTo>
                <a:lnTo>
                  <a:pt x="12201512" y="0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856110" y="4050665"/>
            <a:ext cx="6499225" cy="577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7625">
              <a:lnSpc>
                <a:spcPct val="134300"/>
              </a:lnSpc>
              <a:spcBef>
                <a:spcPts val="100"/>
              </a:spcBef>
            </a:pPr>
            <a:r>
              <a:rPr dirty="0" sz="1350">
                <a:solidFill>
                  <a:srgbClr val="B0C3DE"/>
                </a:solidFill>
                <a:latin typeface="Arial"/>
                <a:cs typeface="Arial"/>
              </a:rPr>
              <a:t>Implant</a:t>
            </a:r>
            <a:r>
              <a:rPr dirty="0" sz="1350" spc="-10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B0C3DE"/>
                </a:solidFill>
                <a:latin typeface="Arial"/>
                <a:cs typeface="Arial"/>
              </a:rPr>
              <a:t>+</a:t>
            </a:r>
            <a:r>
              <a:rPr dirty="0" sz="1350" spc="-10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B0C3DE"/>
                </a:solidFill>
                <a:latin typeface="Arial"/>
                <a:cs typeface="Arial"/>
              </a:rPr>
              <a:t>ROSA</a:t>
            </a:r>
            <a:r>
              <a:rPr dirty="0" sz="1350" spc="-80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B0C3DE"/>
                </a:solidFill>
                <a:latin typeface="Arial"/>
                <a:cs typeface="Arial"/>
              </a:rPr>
              <a:t>Synergy</a:t>
            </a:r>
            <a:r>
              <a:rPr dirty="0" sz="1350" spc="-10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B0C3DE"/>
                </a:solidFill>
                <a:latin typeface="Arial"/>
                <a:cs typeface="Arial"/>
              </a:rPr>
              <a:t>|</a:t>
            </a:r>
            <a:r>
              <a:rPr dirty="0" sz="1350" spc="-5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B0C3DE"/>
                </a:solidFill>
                <a:latin typeface="Arial"/>
                <a:cs typeface="Arial"/>
              </a:rPr>
              <a:t>5-</a:t>
            </a:r>
            <a:r>
              <a:rPr dirty="0" sz="1350" spc="-20">
                <a:solidFill>
                  <a:srgbClr val="B0C3DE"/>
                </a:solidFill>
                <a:latin typeface="Arial"/>
                <a:cs typeface="Arial"/>
              </a:rPr>
              <a:t>Year</a:t>
            </a:r>
            <a:r>
              <a:rPr dirty="0" sz="1350" spc="-10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B0C3DE"/>
                </a:solidFill>
                <a:latin typeface="Arial"/>
                <a:cs typeface="Arial"/>
              </a:rPr>
              <a:t>Warranty</a:t>
            </a:r>
            <a:r>
              <a:rPr dirty="0" sz="1350" spc="-10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B0C3DE"/>
                </a:solidFill>
                <a:latin typeface="Arial"/>
                <a:cs typeface="Arial"/>
              </a:rPr>
              <a:t>Programme</a:t>
            </a:r>
            <a:r>
              <a:rPr dirty="0" sz="1350" spc="-5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B0C3DE"/>
                </a:solidFill>
                <a:latin typeface="Arial"/>
                <a:cs typeface="Arial"/>
              </a:rPr>
              <a:t>|</a:t>
            </a:r>
            <a:r>
              <a:rPr dirty="0" sz="1350" spc="-10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B0C3DE"/>
                </a:solidFill>
                <a:latin typeface="Arial"/>
                <a:cs typeface="Arial"/>
              </a:rPr>
              <a:t>Bundled</a:t>
            </a:r>
            <a:r>
              <a:rPr dirty="0" sz="1350" spc="-10">
                <a:solidFill>
                  <a:srgbClr val="B0C3DE"/>
                </a:solidFill>
                <a:latin typeface="Arial"/>
                <a:cs typeface="Arial"/>
              </a:rPr>
              <a:t> Offer</a:t>
            </a:r>
            <a:r>
              <a:rPr dirty="0" sz="1350" spc="-80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350" spc="-10">
                <a:solidFill>
                  <a:srgbClr val="B0C3DE"/>
                </a:solidFill>
                <a:latin typeface="Arial"/>
                <a:cs typeface="Arial"/>
              </a:rPr>
              <a:t>Architecture </a:t>
            </a:r>
            <a:r>
              <a:rPr dirty="0" sz="1350">
                <a:solidFill>
                  <a:srgbClr val="B0C3DE"/>
                </a:solidFill>
                <a:latin typeface="Arial"/>
                <a:cs typeface="Arial"/>
              </a:rPr>
              <a:t>Unified</a:t>
            </a:r>
            <a:r>
              <a:rPr dirty="0" sz="1350" spc="-10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B0C3DE"/>
                </a:solidFill>
                <a:latin typeface="Arial"/>
                <a:cs typeface="Arial"/>
              </a:rPr>
              <a:t>Marketing</a:t>
            </a:r>
            <a:r>
              <a:rPr dirty="0" sz="1350" spc="-30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350" spc="-25">
                <a:solidFill>
                  <a:srgbClr val="B0C3DE"/>
                </a:solidFill>
                <a:latin typeface="Arial"/>
                <a:cs typeface="Arial"/>
              </a:rPr>
              <a:t>Team</a:t>
            </a:r>
            <a:r>
              <a:rPr dirty="0" sz="1350" spc="-5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B0C3DE"/>
                </a:solidFill>
                <a:latin typeface="Arial"/>
                <a:cs typeface="Arial"/>
              </a:rPr>
              <a:t>with</a:t>
            </a:r>
            <a:r>
              <a:rPr dirty="0" sz="1350" spc="-5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B0C3DE"/>
                </a:solidFill>
                <a:latin typeface="Arial"/>
                <a:cs typeface="Arial"/>
              </a:rPr>
              <a:t>GCC</a:t>
            </a:r>
            <a:r>
              <a:rPr dirty="0" sz="1350" spc="-5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B0C3DE"/>
                </a:solidFill>
                <a:latin typeface="Arial"/>
                <a:cs typeface="Arial"/>
              </a:rPr>
              <a:t>Partnership</a:t>
            </a:r>
            <a:r>
              <a:rPr dirty="0" sz="1350" spc="-5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B0C3DE"/>
                </a:solidFill>
                <a:latin typeface="Arial"/>
                <a:cs typeface="Arial"/>
              </a:rPr>
              <a:t>|</a:t>
            </a:r>
            <a:r>
              <a:rPr dirty="0" sz="1350" spc="-5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B0C3DE"/>
                </a:solidFill>
                <a:latin typeface="Arial"/>
                <a:cs typeface="Arial"/>
              </a:rPr>
              <a:t>Common</a:t>
            </a:r>
            <a:r>
              <a:rPr dirty="0" sz="1350" spc="-5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B0C3DE"/>
                </a:solidFill>
                <a:latin typeface="Arial"/>
                <a:cs typeface="Arial"/>
              </a:rPr>
              <a:t>Goals</a:t>
            </a:r>
            <a:r>
              <a:rPr dirty="0" sz="1350" spc="-5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B0C3DE"/>
                </a:solidFill>
                <a:latin typeface="Arial"/>
                <a:cs typeface="Arial"/>
              </a:rPr>
              <a:t>&amp;</a:t>
            </a:r>
            <a:r>
              <a:rPr dirty="0" sz="1350" spc="-5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350">
                <a:solidFill>
                  <a:srgbClr val="B0C3DE"/>
                </a:solidFill>
                <a:latin typeface="Arial"/>
                <a:cs typeface="Arial"/>
              </a:rPr>
              <a:t>Incentive</a:t>
            </a:r>
            <a:r>
              <a:rPr dirty="0" sz="1350" spc="-5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350" spc="-10">
                <a:solidFill>
                  <a:srgbClr val="B0C3DE"/>
                </a:solidFill>
                <a:latin typeface="Arial"/>
                <a:cs typeface="Arial"/>
              </a:rPr>
              <a:t>Structure</a:t>
            </a:r>
            <a:endParaRPr sz="13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36824" y="5073650"/>
            <a:ext cx="79375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FA7C7"/>
                </a:solidFill>
                <a:latin typeface="Arial"/>
                <a:cs typeface="Arial"/>
              </a:rPr>
              <a:t>Prepared</a:t>
            </a:r>
            <a:r>
              <a:rPr dirty="0" sz="1200" spc="-5">
                <a:solidFill>
                  <a:srgbClr val="8FA7C7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8FA7C7"/>
                </a:solidFill>
                <a:latin typeface="Arial"/>
                <a:cs typeface="Arial"/>
              </a:rPr>
              <a:t>for: Country</a:t>
            </a:r>
            <a:r>
              <a:rPr dirty="0" sz="1200" spc="-5">
                <a:solidFill>
                  <a:srgbClr val="8FA7C7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8FA7C7"/>
                </a:solidFill>
                <a:latin typeface="Arial"/>
                <a:cs typeface="Arial"/>
              </a:rPr>
              <a:t>Head, Zimmer Biomet</a:t>
            </a:r>
            <a:r>
              <a:rPr dirty="0" sz="1200" spc="-5">
                <a:solidFill>
                  <a:srgbClr val="8FA7C7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8FA7C7"/>
                </a:solidFill>
                <a:latin typeface="Arial"/>
                <a:cs typeface="Arial"/>
              </a:rPr>
              <a:t>India | September</a:t>
            </a:r>
            <a:r>
              <a:rPr dirty="0" sz="1200" spc="-5">
                <a:solidFill>
                  <a:srgbClr val="8FA7C7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8FA7C7"/>
                </a:solidFill>
                <a:latin typeface="Arial"/>
                <a:cs typeface="Arial"/>
              </a:rPr>
              <a:t>2026 |</a:t>
            </a:r>
            <a:r>
              <a:rPr dirty="0" sz="1200" spc="-70">
                <a:solidFill>
                  <a:srgbClr val="8FA7C7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8FA7C7"/>
                </a:solidFill>
                <a:latin typeface="Arial"/>
                <a:cs typeface="Arial"/>
              </a:rPr>
              <a:t>ADGcatalyst</a:t>
            </a:r>
            <a:r>
              <a:rPr dirty="0" sz="1200" spc="-5">
                <a:solidFill>
                  <a:srgbClr val="8FA7C7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8FA7C7"/>
                </a:solidFill>
                <a:latin typeface="Arial"/>
                <a:cs typeface="Arial"/>
              </a:rPr>
              <a:t>Strategic Consulting |</a:t>
            </a:r>
            <a:r>
              <a:rPr dirty="0" sz="1200" spc="-5">
                <a:solidFill>
                  <a:srgbClr val="8FA7C7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8FA7C7"/>
                </a:solidFill>
                <a:latin typeface="Arial"/>
                <a:cs typeface="Arial"/>
              </a:rPr>
              <a:t>Confidential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53900" cy="6858000"/>
            <a:chOff x="0" y="0"/>
            <a:chExt cx="121539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153900" cy="6858000"/>
            </a:xfrm>
            <a:custGeom>
              <a:avLst/>
              <a:gdLst/>
              <a:ahLst/>
              <a:cxnLst/>
              <a:rect l="l" t="t" r="r" b="b"/>
              <a:pathLst>
                <a:path w="12153900" h="6858000">
                  <a:moveTo>
                    <a:pt x="12153887" y="0"/>
                  </a:moveTo>
                  <a:lnTo>
                    <a:pt x="5713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57137" y="6857987"/>
                  </a:lnTo>
                  <a:lnTo>
                    <a:pt x="57137" y="990600"/>
                  </a:lnTo>
                  <a:lnTo>
                    <a:pt x="12153887" y="990600"/>
                  </a:lnTo>
                  <a:lnTo>
                    <a:pt x="1215388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7149" y="952500"/>
              <a:ext cx="12096750" cy="38100"/>
            </a:xfrm>
            <a:custGeom>
              <a:avLst/>
              <a:gdLst/>
              <a:ahLst/>
              <a:cxnLst/>
              <a:rect l="l" t="t" r="r" b="b"/>
              <a:pathLst>
                <a:path w="12096750" h="38100">
                  <a:moveTo>
                    <a:pt x="120967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96749" y="0"/>
                  </a:lnTo>
                  <a:lnTo>
                    <a:pt x="120967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520700" y="89218"/>
            <a:ext cx="7519670" cy="706755"/>
          </a:xfrm>
          <a:prstGeom prst="rect"/>
        </p:spPr>
        <p:txBody>
          <a:bodyPr wrap="square" lIns="0" tIns="723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dirty="0" sz="2700"/>
              <a:t>Section 1: Five Priority </a:t>
            </a:r>
            <a:r>
              <a:rPr dirty="0" sz="2700" spc="-10"/>
              <a:t>Issues</a:t>
            </a:r>
            <a:endParaRPr sz="2700"/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dirty="0" sz="1200" b="0">
                <a:solidFill>
                  <a:srgbClr val="B0C3DE"/>
                </a:solidFill>
                <a:latin typeface="Arial"/>
                <a:cs typeface="Arial"/>
              </a:rPr>
              <a:t>Evidence</a:t>
            </a:r>
            <a:r>
              <a:rPr dirty="0" sz="1200" spc="-5" b="0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B0C3DE"/>
                </a:solidFill>
                <a:latin typeface="Arial"/>
                <a:cs typeface="Arial"/>
              </a:rPr>
              <a:t>from 66 field entries across 8 territories and Month 1 engagement report | Ordered by revenue </a:t>
            </a:r>
            <a:r>
              <a:rPr dirty="0" sz="1200" spc="-10" b="0">
                <a:solidFill>
                  <a:srgbClr val="B0C3DE"/>
                </a:solidFill>
                <a:latin typeface="Arial"/>
                <a:cs typeface="Arial"/>
              </a:rPr>
              <a:t>impact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33399" y="1200150"/>
            <a:ext cx="5495925" cy="1838325"/>
            <a:chOff x="533399" y="1200150"/>
            <a:chExt cx="5495925" cy="1838325"/>
          </a:xfrm>
        </p:grpSpPr>
        <p:sp>
          <p:nvSpPr>
            <p:cNvPr id="7" name="object 7"/>
            <p:cNvSpPr/>
            <p:nvPr/>
          </p:nvSpPr>
          <p:spPr>
            <a:xfrm>
              <a:off x="533399" y="1200150"/>
              <a:ext cx="5495925" cy="1838325"/>
            </a:xfrm>
            <a:custGeom>
              <a:avLst/>
              <a:gdLst/>
              <a:ahLst/>
              <a:cxnLst/>
              <a:rect l="l" t="t" r="r" b="b"/>
              <a:pathLst>
                <a:path w="5495925" h="1838325">
                  <a:moveTo>
                    <a:pt x="5495924" y="1838324"/>
                  </a:moveTo>
                  <a:lnTo>
                    <a:pt x="0" y="1838324"/>
                  </a:lnTo>
                  <a:lnTo>
                    <a:pt x="0" y="0"/>
                  </a:lnTo>
                  <a:lnTo>
                    <a:pt x="5495924" y="0"/>
                  </a:lnTo>
                  <a:lnTo>
                    <a:pt x="5495924" y="1838324"/>
                  </a:lnTo>
                  <a:close/>
                </a:path>
              </a:pathLst>
            </a:custGeom>
            <a:solidFill>
              <a:srgbClr val="F1F5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33399" y="1200150"/>
              <a:ext cx="47625" cy="1838325"/>
            </a:xfrm>
            <a:custGeom>
              <a:avLst/>
              <a:gdLst/>
              <a:ahLst/>
              <a:cxnLst/>
              <a:rect l="l" t="t" r="r" b="b"/>
              <a:pathLst>
                <a:path w="47625" h="1838325">
                  <a:moveTo>
                    <a:pt x="47624" y="1838324"/>
                  </a:moveTo>
                  <a:lnTo>
                    <a:pt x="0" y="1838324"/>
                  </a:lnTo>
                  <a:lnTo>
                    <a:pt x="0" y="0"/>
                  </a:lnTo>
                  <a:lnTo>
                    <a:pt x="47624" y="0"/>
                  </a:lnTo>
                  <a:lnTo>
                    <a:pt x="47624" y="1838324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581024" y="1313815"/>
            <a:ext cx="5448300" cy="1365885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171450">
              <a:lnSpc>
                <a:spcPct val="100000"/>
              </a:lnSpc>
              <a:spcBef>
                <a:spcPts val="229"/>
              </a:spcBef>
            </a:pPr>
            <a:r>
              <a:rPr dirty="0" sz="900" spc="60" b="1">
                <a:solidFill>
                  <a:srgbClr val="F0A500"/>
                </a:solidFill>
                <a:latin typeface="Arial"/>
                <a:cs typeface="Arial"/>
              </a:rPr>
              <a:t>PRIORITY</a:t>
            </a:r>
            <a:r>
              <a:rPr dirty="0" sz="900" spc="15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00" spc="55" b="1">
                <a:solidFill>
                  <a:srgbClr val="F0A500"/>
                </a:solidFill>
                <a:latin typeface="Arial"/>
                <a:cs typeface="Arial"/>
              </a:rPr>
              <a:t>ISSUE</a:t>
            </a:r>
            <a:r>
              <a:rPr dirty="0" sz="900" spc="17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00" spc="-50" b="1">
                <a:solidFill>
                  <a:srgbClr val="F0A500"/>
                </a:solidFill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  <a:p>
            <a:pPr marL="171450">
              <a:lnSpc>
                <a:spcPct val="100000"/>
              </a:lnSpc>
              <a:spcBef>
                <a:spcPts val="195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Implant</a:t>
            </a:r>
            <a:r>
              <a:rPr dirty="0" sz="135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and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ROSA</a:t>
            </a:r>
            <a:r>
              <a:rPr dirty="0" sz="1350" spc="-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Teams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Operating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as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Competitors</a:t>
            </a:r>
            <a:endParaRPr sz="1350">
              <a:latin typeface="Arial"/>
              <a:cs typeface="Arial"/>
            </a:endParaRPr>
          </a:p>
          <a:p>
            <a:pPr marL="171450">
              <a:lnSpc>
                <a:spcPct val="100000"/>
              </a:lnSpc>
              <a:spcBef>
                <a:spcPts val="480"/>
              </a:spcBef>
            </a:pPr>
            <a:r>
              <a:rPr dirty="0" sz="1650" b="1">
                <a:solidFill>
                  <a:srgbClr val="BF382A"/>
                </a:solidFill>
                <a:latin typeface="Arial"/>
                <a:cs typeface="Arial"/>
              </a:rPr>
              <a:t>33</a:t>
            </a:r>
            <a:r>
              <a:rPr dirty="0" sz="1650" spc="-5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650" b="1">
                <a:solidFill>
                  <a:srgbClr val="BF382A"/>
                </a:solidFill>
                <a:latin typeface="Arial"/>
                <a:cs typeface="Arial"/>
              </a:rPr>
              <a:t>/ 66 entries </a:t>
            </a:r>
            <a:r>
              <a:rPr dirty="0" sz="1650" spc="-10" b="1">
                <a:solidFill>
                  <a:srgbClr val="BF382A"/>
                </a:solidFill>
                <a:latin typeface="Arial"/>
                <a:cs typeface="Arial"/>
              </a:rPr>
              <a:t>(50%)</a:t>
            </a:r>
            <a:endParaRPr sz="1650">
              <a:latin typeface="Arial"/>
              <a:cs typeface="Arial"/>
            </a:endParaRPr>
          </a:p>
          <a:p>
            <a:pPr marL="171450" marR="376555">
              <a:lnSpc>
                <a:spcPct val="119300"/>
              </a:lnSpc>
              <a:spcBef>
                <a:spcPts val="340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Two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teams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call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on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same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hospital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with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separate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targets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no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shared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proposition.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No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one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owns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total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account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revenue.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Fixable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with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Country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333333"/>
                </a:solidFill>
                <a:latin typeface="Arial"/>
                <a:cs typeface="Arial"/>
              </a:rPr>
              <a:t>Head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directive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—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no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budget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required.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181724" y="1200150"/>
            <a:ext cx="5495925" cy="1838325"/>
            <a:chOff x="6181724" y="1200150"/>
            <a:chExt cx="5495925" cy="1838325"/>
          </a:xfrm>
        </p:grpSpPr>
        <p:sp>
          <p:nvSpPr>
            <p:cNvPr id="11" name="object 11"/>
            <p:cNvSpPr/>
            <p:nvPr/>
          </p:nvSpPr>
          <p:spPr>
            <a:xfrm>
              <a:off x="6181724" y="1200150"/>
              <a:ext cx="5495925" cy="1838325"/>
            </a:xfrm>
            <a:custGeom>
              <a:avLst/>
              <a:gdLst/>
              <a:ahLst/>
              <a:cxnLst/>
              <a:rect l="l" t="t" r="r" b="b"/>
              <a:pathLst>
                <a:path w="5495925" h="1838325">
                  <a:moveTo>
                    <a:pt x="5495924" y="1838324"/>
                  </a:moveTo>
                  <a:lnTo>
                    <a:pt x="0" y="1838324"/>
                  </a:lnTo>
                  <a:lnTo>
                    <a:pt x="0" y="0"/>
                  </a:lnTo>
                  <a:lnTo>
                    <a:pt x="5495924" y="0"/>
                  </a:lnTo>
                  <a:lnTo>
                    <a:pt x="5495924" y="1838324"/>
                  </a:lnTo>
                  <a:close/>
                </a:path>
              </a:pathLst>
            </a:custGeom>
            <a:solidFill>
              <a:srgbClr val="F1F5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181724" y="1200150"/>
              <a:ext cx="47625" cy="1838325"/>
            </a:xfrm>
            <a:custGeom>
              <a:avLst/>
              <a:gdLst/>
              <a:ahLst/>
              <a:cxnLst/>
              <a:rect l="l" t="t" r="r" b="b"/>
              <a:pathLst>
                <a:path w="47625" h="1838325">
                  <a:moveTo>
                    <a:pt x="47624" y="1838324"/>
                  </a:moveTo>
                  <a:lnTo>
                    <a:pt x="0" y="1838324"/>
                  </a:lnTo>
                  <a:lnTo>
                    <a:pt x="0" y="0"/>
                  </a:lnTo>
                  <a:lnTo>
                    <a:pt x="47624" y="0"/>
                  </a:lnTo>
                  <a:lnTo>
                    <a:pt x="47624" y="1838324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6229349" y="1313815"/>
            <a:ext cx="5448300" cy="1365885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171450">
              <a:lnSpc>
                <a:spcPct val="100000"/>
              </a:lnSpc>
              <a:spcBef>
                <a:spcPts val="229"/>
              </a:spcBef>
            </a:pPr>
            <a:r>
              <a:rPr dirty="0" sz="900" spc="60" b="1">
                <a:solidFill>
                  <a:srgbClr val="F0A500"/>
                </a:solidFill>
                <a:latin typeface="Arial"/>
                <a:cs typeface="Arial"/>
              </a:rPr>
              <a:t>PRIORITY</a:t>
            </a:r>
            <a:r>
              <a:rPr dirty="0" sz="900" spc="15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00" spc="55" b="1">
                <a:solidFill>
                  <a:srgbClr val="F0A500"/>
                </a:solidFill>
                <a:latin typeface="Arial"/>
                <a:cs typeface="Arial"/>
              </a:rPr>
              <a:t>ISSUE</a:t>
            </a:r>
            <a:r>
              <a:rPr dirty="0" sz="900" spc="17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00" spc="-50" b="1">
                <a:solidFill>
                  <a:srgbClr val="F0A500"/>
                </a:solidFill>
                <a:latin typeface="Arial"/>
                <a:cs typeface="Arial"/>
              </a:rPr>
              <a:t>2</a:t>
            </a:r>
            <a:endParaRPr sz="900">
              <a:latin typeface="Arial"/>
              <a:cs typeface="Arial"/>
            </a:endParaRPr>
          </a:p>
          <a:p>
            <a:pPr marL="171450">
              <a:lnSpc>
                <a:spcPct val="100000"/>
              </a:lnSpc>
              <a:spcBef>
                <a:spcPts val="195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ROSA</a:t>
            </a:r>
            <a:r>
              <a:rPr dirty="0" sz="1350" spc="-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Narrative Leadership Is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Unclaimed</a:t>
            </a:r>
            <a:endParaRPr sz="1350">
              <a:latin typeface="Arial"/>
              <a:cs typeface="Arial"/>
            </a:endParaRPr>
          </a:p>
          <a:p>
            <a:pPr marL="171450">
              <a:lnSpc>
                <a:spcPct val="100000"/>
              </a:lnSpc>
              <a:spcBef>
                <a:spcPts val="480"/>
              </a:spcBef>
            </a:pPr>
            <a:r>
              <a:rPr dirty="0" sz="1650" b="1">
                <a:solidFill>
                  <a:srgbClr val="BF382A"/>
                </a:solidFill>
                <a:latin typeface="Arial"/>
                <a:cs typeface="Arial"/>
              </a:rPr>
              <a:t>44</a:t>
            </a:r>
            <a:r>
              <a:rPr dirty="0" sz="1650" spc="-5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650" b="1">
                <a:solidFill>
                  <a:srgbClr val="BF382A"/>
                </a:solidFill>
                <a:latin typeface="Arial"/>
                <a:cs typeface="Arial"/>
              </a:rPr>
              <a:t>/ 66 entries </a:t>
            </a:r>
            <a:r>
              <a:rPr dirty="0" sz="1650" spc="-10" b="1">
                <a:solidFill>
                  <a:srgbClr val="BF382A"/>
                </a:solidFill>
                <a:latin typeface="Arial"/>
                <a:cs typeface="Arial"/>
              </a:rPr>
              <a:t>flagged</a:t>
            </a:r>
            <a:endParaRPr sz="1650">
              <a:latin typeface="Arial"/>
              <a:cs typeface="Arial"/>
            </a:endParaRPr>
          </a:p>
          <a:p>
            <a:pPr marL="171450" marR="278130">
              <a:lnSpc>
                <a:spcPct val="119300"/>
              </a:lnSpc>
              <a:spcBef>
                <a:spcPts val="340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35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reps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awaiting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an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approved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MAKO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objection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response.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ROSA's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90-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landmark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advantage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vs.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MAKO's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36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is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not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being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presented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consistently.</a:t>
            </a:r>
            <a:r>
              <a:rPr dirty="0" sz="1100" spc="3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window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333333"/>
                </a:solidFill>
                <a:latin typeface="Arial"/>
                <a:cs typeface="Arial"/>
              </a:rPr>
              <a:t>to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claim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narrative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is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closing.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33399" y="3190875"/>
            <a:ext cx="5495925" cy="1838325"/>
            <a:chOff x="533399" y="3190875"/>
            <a:chExt cx="5495925" cy="1838325"/>
          </a:xfrm>
        </p:grpSpPr>
        <p:sp>
          <p:nvSpPr>
            <p:cNvPr id="15" name="object 15"/>
            <p:cNvSpPr/>
            <p:nvPr/>
          </p:nvSpPr>
          <p:spPr>
            <a:xfrm>
              <a:off x="533399" y="3190875"/>
              <a:ext cx="5495925" cy="1838325"/>
            </a:xfrm>
            <a:custGeom>
              <a:avLst/>
              <a:gdLst/>
              <a:ahLst/>
              <a:cxnLst/>
              <a:rect l="l" t="t" r="r" b="b"/>
              <a:pathLst>
                <a:path w="5495925" h="1838325">
                  <a:moveTo>
                    <a:pt x="5495924" y="1838324"/>
                  </a:moveTo>
                  <a:lnTo>
                    <a:pt x="0" y="1838324"/>
                  </a:lnTo>
                  <a:lnTo>
                    <a:pt x="0" y="0"/>
                  </a:lnTo>
                  <a:lnTo>
                    <a:pt x="5495924" y="0"/>
                  </a:lnTo>
                  <a:lnTo>
                    <a:pt x="5495924" y="1838324"/>
                  </a:lnTo>
                  <a:close/>
                </a:path>
              </a:pathLst>
            </a:custGeom>
            <a:solidFill>
              <a:srgbClr val="F1F5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533399" y="3190875"/>
              <a:ext cx="47625" cy="1838325"/>
            </a:xfrm>
            <a:custGeom>
              <a:avLst/>
              <a:gdLst/>
              <a:ahLst/>
              <a:cxnLst/>
              <a:rect l="l" t="t" r="r" b="b"/>
              <a:pathLst>
                <a:path w="47625" h="1838325">
                  <a:moveTo>
                    <a:pt x="47624" y="1838324"/>
                  </a:moveTo>
                  <a:lnTo>
                    <a:pt x="0" y="1838324"/>
                  </a:lnTo>
                  <a:lnTo>
                    <a:pt x="0" y="0"/>
                  </a:lnTo>
                  <a:lnTo>
                    <a:pt x="47624" y="0"/>
                  </a:lnTo>
                  <a:lnTo>
                    <a:pt x="47624" y="183832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581024" y="3304540"/>
            <a:ext cx="5448300" cy="1365885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171450">
              <a:lnSpc>
                <a:spcPct val="100000"/>
              </a:lnSpc>
              <a:spcBef>
                <a:spcPts val="229"/>
              </a:spcBef>
            </a:pPr>
            <a:r>
              <a:rPr dirty="0" sz="900" spc="60" b="1">
                <a:solidFill>
                  <a:srgbClr val="F0A500"/>
                </a:solidFill>
                <a:latin typeface="Arial"/>
                <a:cs typeface="Arial"/>
              </a:rPr>
              <a:t>PRIORITY</a:t>
            </a:r>
            <a:r>
              <a:rPr dirty="0" sz="900" spc="15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00" spc="55" b="1">
                <a:solidFill>
                  <a:srgbClr val="F0A500"/>
                </a:solidFill>
                <a:latin typeface="Arial"/>
                <a:cs typeface="Arial"/>
              </a:rPr>
              <a:t>ISSUE</a:t>
            </a:r>
            <a:r>
              <a:rPr dirty="0" sz="900" spc="17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00" spc="-50" b="1">
                <a:solidFill>
                  <a:srgbClr val="F0A500"/>
                </a:solidFill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  <a:p>
            <a:pPr marL="171450">
              <a:lnSpc>
                <a:spcPct val="100000"/>
              </a:lnSpc>
              <a:spcBef>
                <a:spcPts val="195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KOL</a:t>
            </a:r>
            <a:r>
              <a:rPr dirty="0" sz="13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and</a:t>
            </a:r>
            <a:r>
              <a:rPr dirty="0" sz="1350" spc="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Institutional</a:t>
            </a:r>
            <a:r>
              <a:rPr dirty="0" sz="1350" spc="-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Access</a:t>
            </a:r>
            <a:r>
              <a:rPr dirty="0" sz="1350" spc="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Blocked</a:t>
            </a:r>
            <a:endParaRPr sz="1350">
              <a:latin typeface="Arial"/>
              <a:cs typeface="Arial"/>
            </a:endParaRPr>
          </a:p>
          <a:p>
            <a:pPr marL="171450">
              <a:lnSpc>
                <a:spcPct val="100000"/>
              </a:lnSpc>
              <a:spcBef>
                <a:spcPts val="480"/>
              </a:spcBef>
            </a:pPr>
            <a:r>
              <a:rPr dirty="0" sz="1650" b="1">
                <a:solidFill>
                  <a:srgbClr val="BF382A"/>
                </a:solidFill>
                <a:latin typeface="Arial"/>
                <a:cs typeface="Arial"/>
              </a:rPr>
              <a:t>46</a:t>
            </a:r>
            <a:r>
              <a:rPr dirty="0" sz="1650" spc="-2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650" b="1">
                <a:solidFill>
                  <a:srgbClr val="BF382A"/>
                </a:solidFill>
                <a:latin typeface="Arial"/>
                <a:cs typeface="Arial"/>
              </a:rPr>
              <a:t>entries</a:t>
            </a:r>
            <a:r>
              <a:rPr dirty="0" sz="1650" spc="-15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650" b="1">
                <a:solidFill>
                  <a:srgbClr val="BF382A"/>
                </a:solidFill>
                <a:latin typeface="Arial"/>
                <a:cs typeface="Arial"/>
              </a:rPr>
              <a:t>—</a:t>
            </a:r>
            <a:r>
              <a:rPr dirty="0" sz="1650" spc="-2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650" b="1">
                <a:solidFill>
                  <a:srgbClr val="BF382A"/>
                </a:solidFill>
                <a:latin typeface="Arial"/>
                <a:cs typeface="Arial"/>
              </a:rPr>
              <a:t>No</a:t>
            </a:r>
            <a:r>
              <a:rPr dirty="0" sz="1650" spc="-15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650" b="1">
                <a:solidFill>
                  <a:srgbClr val="BF382A"/>
                </a:solidFill>
                <a:latin typeface="Arial"/>
                <a:cs typeface="Arial"/>
              </a:rPr>
              <a:t>surgeon</a:t>
            </a:r>
            <a:r>
              <a:rPr dirty="0" sz="1650" spc="-2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650" spc="-10" b="1">
                <a:solidFill>
                  <a:srgbClr val="BF382A"/>
                </a:solidFill>
                <a:latin typeface="Arial"/>
                <a:cs typeface="Arial"/>
              </a:rPr>
              <a:t>champion</a:t>
            </a:r>
            <a:endParaRPr sz="1650">
              <a:latin typeface="Arial"/>
              <a:cs typeface="Arial"/>
            </a:endParaRPr>
          </a:p>
          <a:p>
            <a:pPr marL="171450" marR="360680">
              <a:lnSpc>
                <a:spcPct val="119300"/>
              </a:lnSpc>
              <a:spcBef>
                <a:spcPts val="340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21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entries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flag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absence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of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CMO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relationship.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In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corporate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chains,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surgeon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does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not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sign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contract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—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group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office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does.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Surgeon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wins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are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333333"/>
                </a:solidFill>
                <a:latin typeface="Arial"/>
                <a:cs typeface="Arial"/>
              </a:rPr>
              <a:t>not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converting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chain-level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preferred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vendor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status.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181724" y="3190875"/>
            <a:ext cx="5495925" cy="1838325"/>
            <a:chOff x="6181724" y="3190875"/>
            <a:chExt cx="5495925" cy="1838325"/>
          </a:xfrm>
        </p:grpSpPr>
        <p:sp>
          <p:nvSpPr>
            <p:cNvPr id="19" name="object 19"/>
            <p:cNvSpPr/>
            <p:nvPr/>
          </p:nvSpPr>
          <p:spPr>
            <a:xfrm>
              <a:off x="6181724" y="3190875"/>
              <a:ext cx="5495925" cy="1838325"/>
            </a:xfrm>
            <a:custGeom>
              <a:avLst/>
              <a:gdLst/>
              <a:ahLst/>
              <a:cxnLst/>
              <a:rect l="l" t="t" r="r" b="b"/>
              <a:pathLst>
                <a:path w="5495925" h="1838325">
                  <a:moveTo>
                    <a:pt x="5495924" y="1838324"/>
                  </a:moveTo>
                  <a:lnTo>
                    <a:pt x="0" y="1838324"/>
                  </a:lnTo>
                  <a:lnTo>
                    <a:pt x="0" y="0"/>
                  </a:lnTo>
                  <a:lnTo>
                    <a:pt x="5495924" y="0"/>
                  </a:lnTo>
                  <a:lnTo>
                    <a:pt x="5495924" y="1838324"/>
                  </a:lnTo>
                  <a:close/>
                </a:path>
              </a:pathLst>
            </a:custGeom>
            <a:solidFill>
              <a:srgbClr val="F1F5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6181724" y="3190875"/>
              <a:ext cx="47625" cy="1838325"/>
            </a:xfrm>
            <a:custGeom>
              <a:avLst/>
              <a:gdLst/>
              <a:ahLst/>
              <a:cxnLst/>
              <a:rect l="l" t="t" r="r" b="b"/>
              <a:pathLst>
                <a:path w="47625" h="1838325">
                  <a:moveTo>
                    <a:pt x="47624" y="1838324"/>
                  </a:moveTo>
                  <a:lnTo>
                    <a:pt x="0" y="1838324"/>
                  </a:lnTo>
                  <a:lnTo>
                    <a:pt x="0" y="0"/>
                  </a:lnTo>
                  <a:lnTo>
                    <a:pt x="47624" y="0"/>
                  </a:lnTo>
                  <a:lnTo>
                    <a:pt x="47624" y="183832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6229349" y="3304540"/>
            <a:ext cx="5448300" cy="1165860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171450">
              <a:lnSpc>
                <a:spcPct val="100000"/>
              </a:lnSpc>
              <a:spcBef>
                <a:spcPts val="229"/>
              </a:spcBef>
            </a:pPr>
            <a:r>
              <a:rPr dirty="0" sz="900" spc="60" b="1">
                <a:solidFill>
                  <a:srgbClr val="F0A500"/>
                </a:solidFill>
                <a:latin typeface="Arial"/>
                <a:cs typeface="Arial"/>
              </a:rPr>
              <a:t>PRIORITY</a:t>
            </a:r>
            <a:r>
              <a:rPr dirty="0" sz="900" spc="15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00" spc="55" b="1">
                <a:solidFill>
                  <a:srgbClr val="F0A500"/>
                </a:solidFill>
                <a:latin typeface="Arial"/>
                <a:cs typeface="Arial"/>
              </a:rPr>
              <a:t>ISSUE</a:t>
            </a:r>
            <a:r>
              <a:rPr dirty="0" sz="900" spc="17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00" spc="-50" b="1">
                <a:solidFill>
                  <a:srgbClr val="F0A500"/>
                </a:solidFill>
                <a:latin typeface="Arial"/>
                <a:cs typeface="Arial"/>
              </a:rPr>
              <a:t>4</a:t>
            </a:r>
            <a:endParaRPr sz="900">
              <a:latin typeface="Arial"/>
              <a:cs typeface="Arial"/>
            </a:endParaRPr>
          </a:p>
          <a:p>
            <a:pPr marL="171450">
              <a:lnSpc>
                <a:spcPct val="100000"/>
              </a:lnSpc>
              <a:spcBef>
                <a:spcPts val="195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No</a:t>
            </a:r>
            <a:r>
              <a:rPr dirty="0" sz="13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Bundled</a:t>
            </a:r>
            <a:r>
              <a:rPr dirty="0" sz="135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Offer</a:t>
            </a:r>
            <a:r>
              <a:rPr dirty="0" sz="13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Exists</a:t>
            </a:r>
            <a:r>
              <a:rPr dirty="0" sz="135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to</a:t>
            </a:r>
            <a:r>
              <a:rPr dirty="0" sz="135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Present</a:t>
            </a:r>
            <a:endParaRPr sz="1350">
              <a:latin typeface="Arial"/>
              <a:cs typeface="Arial"/>
            </a:endParaRPr>
          </a:p>
          <a:p>
            <a:pPr marL="171450">
              <a:lnSpc>
                <a:spcPct val="100000"/>
              </a:lnSpc>
              <a:spcBef>
                <a:spcPts val="480"/>
              </a:spcBef>
            </a:pPr>
            <a:r>
              <a:rPr dirty="0" sz="1650" b="1">
                <a:solidFill>
                  <a:srgbClr val="BF382A"/>
                </a:solidFill>
                <a:latin typeface="Arial"/>
                <a:cs typeface="Arial"/>
              </a:rPr>
              <a:t>42 accounts </a:t>
            </a:r>
            <a:r>
              <a:rPr dirty="0" sz="1650" spc="-10" b="1">
                <a:solidFill>
                  <a:srgbClr val="BF382A"/>
                </a:solidFill>
                <a:latin typeface="Arial"/>
                <a:cs typeface="Arial"/>
              </a:rPr>
              <a:t>waiting</a:t>
            </a:r>
            <a:endParaRPr sz="1650">
              <a:latin typeface="Arial"/>
              <a:cs typeface="Arial"/>
            </a:endParaRPr>
          </a:p>
          <a:p>
            <a:pPr marL="171450" marR="257810">
              <a:lnSpc>
                <a:spcPct val="119300"/>
              </a:lnSpc>
              <a:spcBef>
                <a:spcPts val="340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Rs.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1.6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Crore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pipeline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stalled.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9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underutilised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robots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costing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Rs.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18L/year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each.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field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cannot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negotiate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what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has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not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been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defined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approved.</a:t>
            </a:r>
            <a:endParaRPr sz="11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33399" y="5181600"/>
            <a:ext cx="47625" cy="1438275"/>
          </a:xfrm>
          <a:custGeom>
            <a:avLst/>
            <a:gdLst/>
            <a:ahLst/>
            <a:cxnLst/>
            <a:rect l="l" t="t" r="r" b="b"/>
            <a:pathLst>
              <a:path w="47625" h="1438275">
                <a:moveTo>
                  <a:pt x="47624" y="1438274"/>
                </a:moveTo>
                <a:lnTo>
                  <a:pt x="0" y="1438274"/>
                </a:lnTo>
                <a:lnTo>
                  <a:pt x="0" y="0"/>
                </a:lnTo>
                <a:lnTo>
                  <a:pt x="47624" y="0"/>
                </a:lnTo>
                <a:lnTo>
                  <a:pt x="47624" y="143827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533399" y="5181600"/>
            <a:ext cx="11144250" cy="1438275"/>
          </a:xfrm>
          <a:prstGeom prst="rect">
            <a:avLst/>
          </a:prstGeom>
          <a:solidFill>
            <a:srgbClr val="F1F5F9"/>
          </a:solidFill>
        </p:spPr>
        <p:txBody>
          <a:bodyPr wrap="square" lIns="0" tIns="1143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endParaRPr sz="900">
              <a:latin typeface="Times New Roman"/>
              <a:cs typeface="Times New Roman"/>
            </a:endParaRPr>
          </a:p>
          <a:p>
            <a:pPr marL="219075">
              <a:lnSpc>
                <a:spcPct val="100000"/>
              </a:lnSpc>
            </a:pPr>
            <a:r>
              <a:rPr dirty="0" sz="900" spc="60" b="1">
                <a:solidFill>
                  <a:srgbClr val="F0A500"/>
                </a:solidFill>
                <a:latin typeface="Arial"/>
                <a:cs typeface="Arial"/>
              </a:rPr>
              <a:t>PRIORITY</a:t>
            </a:r>
            <a:r>
              <a:rPr dirty="0" sz="900" spc="15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00" spc="55" b="1">
                <a:solidFill>
                  <a:srgbClr val="F0A500"/>
                </a:solidFill>
                <a:latin typeface="Arial"/>
                <a:cs typeface="Arial"/>
              </a:rPr>
              <a:t>ISSUE</a:t>
            </a:r>
            <a:r>
              <a:rPr dirty="0" sz="900" spc="17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00" spc="-50" b="1">
                <a:solidFill>
                  <a:srgbClr val="F0A500"/>
                </a:solidFill>
                <a:latin typeface="Arial"/>
                <a:cs typeface="Arial"/>
              </a:rPr>
              <a:t>5</a:t>
            </a:r>
            <a:endParaRPr sz="900">
              <a:latin typeface="Arial"/>
              <a:cs typeface="Arial"/>
            </a:endParaRPr>
          </a:p>
          <a:p>
            <a:pPr marL="219075">
              <a:lnSpc>
                <a:spcPct val="100000"/>
              </a:lnSpc>
              <a:spcBef>
                <a:spcPts val="195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No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Unified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Marketing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Function</a:t>
            </a:r>
            <a:r>
              <a:rPr dirty="0" sz="1350" spc="-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Owns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the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ROSA</a:t>
            </a:r>
            <a:r>
              <a:rPr dirty="0" sz="1350" spc="-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+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Implant</a:t>
            </a:r>
            <a:r>
              <a:rPr dirty="0" sz="1350" spc="-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Story</a:t>
            </a:r>
            <a:endParaRPr sz="1350">
              <a:latin typeface="Arial"/>
              <a:cs typeface="Arial"/>
            </a:endParaRPr>
          </a:p>
          <a:p>
            <a:pPr marL="219075">
              <a:lnSpc>
                <a:spcPct val="100000"/>
              </a:lnSpc>
              <a:spcBef>
                <a:spcPts val="480"/>
              </a:spcBef>
            </a:pPr>
            <a:r>
              <a:rPr dirty="0" sz="1650" b="1">
                <a:solidFill>
                  <a:srgbClr val="BF382A"/>
                </a:solidFill>
                <a:latin typeface="Arial"/>
                <a:cs typeface="Arial"/>
              </a:rPr>
              <a:t>Marketing</a:t>
            </a:r>
            <a:r>
              <a:rPr dirty="0" sz="1650" spc="-25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650" b="1">
                <a:solidFill>
                  <a:srgbClr val="BF382A"/>
                </a:solidFill>
                <a:latin typeface="Arial"/>
                <a:cs typeface="Arial"/>
              </a:rPr>
              <a:t>fragmented</a:t>
            </a:r>
            <a:r>
              <a:rPr dirty="0" sz="1650" spc="-2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650" b="1">
                <a:solidFill>
                  <a:srgbClr val="BF382A"/>
                </a:solidFill>
                <a:latin typeface="Arial"/>
                <a:cs typeface="Arial"/>
              </a:rPr>
              <a:t>across</a:t>
            </a:r>
            <a:r>
              <a:rPr dirty="0" sz="1650" spc="-2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650" b="1">
                <a:solidFill>
                  <a:srgbClr val="BF382A"/>
                </a:solidFill>
                <a:latin typeface="Arial"/>
                <a:cs typeface="Arial"/>
              </a:rPr>
              <a:t>product</a:t>
            </a:r>
            <a:r>
              <a:rPr dirty="0" sz="1650" spc="-2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650" b="1">
                <a:solidFill>
                  <a:srgbClr val="BF382A"/>
                </a:solidFill>
                <a:latin typeface="Arial"/>
                <a:cs typeface="Arial"/>
              </a:rPr>
              <a:t>lines</a:t>
            </a:r>
            <a:r>
              <a:rPr dirty="0" sz="1650" spc="-2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650" b="1">
                <a:solidFill>
                  <a:srgbClr val="BF382A"/>
                </a:solidFill>
                <a:latin typeface="Arial"/>
                <a:cs typeface="Arial"/>
              </a:rPr>
              <a:t>—</a:t>
            </a:r>
            <a:r>
              <a:rPr dirty="0" sz="1650" spc="-25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650" b="1">
                <a:solidFill>
                  <a:srgbClr val="BF382A"/>
                </a:solidFill>
                <a:latin typeface="Arial"/>
                <a:cs typeface="Arial"/>
              </a:rPr>
              <a:t>no</a:t>
            </a:r>
            <a:r>
              <a:rPr dirty="0" sz="1650" spc="-2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650" b="1">
                <a:solidFill>
                  <a:srgbClr val="BF382A"/>
                </a:solidFill>
                <a:latin typeface="Arial"/>
                <a:cs typeface="Arial"/>
              </a:rPr>
              <a:t>single</a:t>
            </a:r>
            <a:r>
              <a:rPr dirty="0" sz="1650" spc="-2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650" spc="-10" b="1">
                <a:solidFill>
                  <a:srgbClr val="BF382A"/>
                </a:solidFill>
                <a:latin typeface="Arial"/>
                <a:cs typeface="Arial"/>
              </a:rPr>
              <a:t>steward</a:t>
            </a:r>
            <a:endParaRPr sz="1650">
              <a:latin typeface="Arial"/>
              <a:cs typeface="Arial"/>
            </a:endParaRPr>
          </a:p>
          <a:p>
            <a:pPr marL="219075">
              <a:lnSpc>
                <a:spcPct val="100000"/>
              </a:lnSpc>
              <a:spcBef>
                <a:spcPts val="595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KOL</a:t>
            </a:r>
            <a:r>
              <a:rPr dirty="0" sz="1100" spc="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advisory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structure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has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no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owner.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Outcomes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evidence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is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not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being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produced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or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deployed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systematically.</a:t>
            </a:r>
            <a:r>
              <a:rPr dirty="0" sz="1100" spc="-2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dirty="0" sz="1100" spc="-2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Unified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Marketing</a:t>
            </a:r>
            <a:r>
              <a:rPr dirty="0" sz="1100" spc="3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Team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(UMT)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is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structural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333333"/>
                </a:solidFill>
                <a:latin typeface="Arial"/>
                <a:cs typeface="Arial"/>
              </a:rPr>
              <a:t>fix.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57149" y="6619875"/>
            <a:ext cx="12096750" cy="238125"/>
            <a:chOff x="57149" y="6619875"/>
            <a:chExt cx="12096750" cy="238125"/>
          </a:xfrm>
        </p:grpSpPr>
        <p:sp>
          <p:nvSpPr>
            <p:cNvPr id="25" name="object 25"/>
            <p:cNvSpPr/>
            <p:nvPr/>
          </p:nvSpPr>
          <p:spPr>
            <a:xfrm>
              <a:off x="57149" y="6619875"/>
              <a:ext cx="12096750" cy="238125"/>
            </a:xfrm>
            <a:custGeom>
              <a:avLst/>
              <a:gdLst/>
              <a:ahLst/>
              <a:cxnLst/>
              <a:rect l="l" t="t" r="r" b="b"/>
              <a:pathLst>
                <a:path w="12096750" h="238125">
                  <a:moveTo>
                    <a:pt x="12096749" y="238124"/>
                  </a:moveTo>
                  <a:lnTo>
                    <a:pt x="0" y="238124"/>
                  </a:lnTo>
                  <a:lnTo>
                    <a:pt x="0" y="0"/>
                  </a:lnTo>
                  <a:lnTo>
                    <a:pt x="12096749" y="0"/>
                  </a:lnTo>
                  <a:lnTo>
                    <a:pt x="12096749" y="238124"/>
                  </a:lnTo>
                  <a:close/>
                </a:path>
              </a:pathLst>
            </a:custGeom>
            <a:solidFill>
              <a:srgbClr val="F1F5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7149" y="6619875"/>
              <a:ext cx="12096750" cy="9525"/>
            </a:xfrm>
            <a:custGeom>
              <a:avLst/>
              <a:gdLst/>
              <a:ahLst/>
              <a:cxnLst/>
              <a:rect l="l" t="t" r="r" b="b"/>
              <a:pathLst>
                <a:path w="12096750" h="9525">
                  <a:moveTo>
                    <a:pt x="1209674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2096749" y="0"/>
                  </a:lnTo>
                  <a:lnTo>
                    <a:pt x="12096749" y="9524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ADGcatalyst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Strategic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Consulting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Zimmer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Biomet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India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Unified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Revenue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Strategy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September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2026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spc="-10" b="0">
                <a:solidFill>
                  <a:srgbClr val="666666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53900" cy="6858000"/>
            <a:chOff x="0" y="0"/>
            <a:chExt cx="121539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153900" cy="6858000"/>
            </a:xfrm>
            <a:custGeom>
              <a:avLst/>
              <a:gdLst/>
              <a:ahLst/>
              <a:cxnLst/>
              <a:rect l="l" t="t" r="r" b="b"/>
              <a:pathLst>
                <a:path w="12153900" h="6858000">
                  <a:moveTo>
                    <a:pt x="12153887" y="0"/>
                  </a:moveTo>
                  <a:lnTo>
                    <a:pt x="5713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57137" y="6857987"/>
                  </a:lnTo>
                  <a:lnTo>
                    <a:pt x="57137" y="990600"/>
                  </a:lnTo>
                  <a:lnTo>
                    <a:pt x="12153887" y="990600"/>
                  </a:lnTo>
                  <a:lnTo>
                    <a:pt x="1215388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7149" y="952500"/>
              <a:ext cx="12096750" cy="38100"/>
            </a:xfrm>
            <a:custGeom>
              <a:avLst/>
              <a:gdLst/>
              <a:ahLst/>
              <a:cxnLst/>
              <a:rect l="l" t="t" r="r" b="b"/>
              <a:pathLst>
                <a:path w="12096750" h="38100">
                  <a:moveTo>
                    <a:pt x="120967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96749" y="0"/>
                  </a:lnTo>
                  <a:lnTo>
                    <a:pt x="120967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520700" y="89218"/>
            <a:ext cx="8501380" cy="706755"/>
          </a:xfrm>
          <a:prstGeom prst="rect"/>
        </p:spPr>
        <p:txBody>
          <a:bodyPr wrap="square" lIns="0" tIns="723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dirty="0" sz="2700"/>
              <a:t>Section 2: Implant + ROSA</a:t>
            </a:r>
            <a:r>
              <a:rPr dirty="0" sz="2700" spc="-105"/>
              <a:t> </a:t>
            </a:r>
            <a:r>
              <a:rPr dirty="0" sz="2700"/>
              <a:t>Synergy — Current </a:t>
            </a:r>
            <a:r>
              <a:rPr dirty="0" sz="2700" spc="-10"/>
              <a:t>State</a:t>
            </a:r>
            <a:endParaRPr sz="2700"/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dirty="0" sz="1200" b="0">
                <a:solidFill>
                  <a:srgbClr val="B0C3DE"/>
                </a:solidFill>
                <a:latin typeface="Arial"/>
                <a:cs typeface="Arial"/>
              </a:rPr>
              <a:t>Why</a:t>
            </a:r>
            <a:r>
              <a:rPr dirty="0" sz="1200" spc="-5" b="0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B0C3DE"/>
                </a:solidFill>
                <a:latin typeface="Arial"/>
                <a:cs typeface="Arial"/>
              </a:rPr>
              <a:t>revenue is being left on the table | Five dimensions of structural </a:t>
            </a:r>
            <a:r>
              <a:rPr dirty="0" sz="1200" spc="-10" b="0">
                <a:solidFill>
                  <a:srgbClr val="B0C3DE"/>
                </a:solidFill>
                <a:latin typeface="Arial"/>
                <a:cs typeface="Arial"/>
              </a:rPr>
              <a:t>misalignment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0700" y="1134110"/>
            <a:ext cx="1076706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95"/>
              </a:spcBef>
            </a:pP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ROSA</a:t>
            </a:r>
            <a:r>
              <a:rPr dirty="0" sz="1250" spc="-3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and</a:t>
            </a:r>
            <a:r>
              <a:rPr dirty="0" sz="125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knee</a:t>
            </a:r>
            <a:r>
              <a:rPr dirty="0" sz="125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implants</a:t>
            </a:r>
            <a:r>
              <a:rPr dirty="0" sz="125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are</a:t>
            </a:r>
            <a:r>
              <a:rPr dirty="0" sz="125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one</a:t>
            </a:r>
            <a:r>
              <a:rPr dirty="0" sz="12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revenue</a:t>
            </a:r>
            <a:r>
              <a:rPr dirty="0" sz="125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system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.</a:t>
            </a:r>
            <a:r>
              <a:rPr dirty="0" sz="125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ROSA's</a:t>
            </a:r>
            <a:r>
              <a:rPr dirty="0" sz="125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90-landmark</a:t>
            </a:r>
            <a:r>
              <a:rPr dirty="0" sz="125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mapping</a:t>
            </a:r>
            <a:r>
              <a:rPr dirty="0" sz="125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generates</a:t>
            </a:r>
            <a:r>
              <a:rPr dirty="0" sz="125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anatomy-specific</a:t>
            </a:r>
            <a:r>
              <a:rPr dirty="0" sz="125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data</a:t>
            </a:r>
            <a:r>
              <a:rPr dirty="0" sz="125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driving</a:t>
            </a:r>
            <a:r>
              <a:rPr dirty="0" sz="125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implant</a:t>
            </a:r>
            <a:r>
              <a:rPr dirty="0" sz="125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selection</a:t>
            </a:r>
            <a:r>
              <a:rPr dirty="0" sz="125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at</a:t>
            </a:r>
            <a:r>
              <a:rPr dirty="0" sz="125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444444"/>
                </a:solidFill>
                <a:latin typeface="Arial"/>
                <a:cs typeface="Arial"/>
              </a:rPr>
              <a:t>every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case.</a:t>
            </a:r>
            <a:r>
              <a:rPr dirty="0" sz="1250" spc="4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Without</a:t>
            </a:r>
            <a:r>
              <a:rPr dirty="0" sz="1250" spc="4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a</a:t>
            </a:r>
            <a:r>
              <a:rPr dirty="0" sz="125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joint</a:t>
            </a:r>
            <a:r>
              <a:rPr dirty="0" sz="1250" spc="4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commercial</a:t>
            </a:r>
            <a:r>
              <a:rPr dirty="0" sz="125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model,</a:t>
            </a:r>
            <a:r>
              <a:rPr dirty="0" sz="1250" spc="4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this</a:t>
            </a:r>
            <a:r>
              <a:rPr dirty="0" sz="125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value</a:t>
            </a:r>
            <a:r>
              <a:rPr dirty="0" sz="1250" spc="4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is</a:t>
            </a:r>
            <a:r>
              <a:rPr dirty="0" sz="125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444444"/>
                </a:solidFill>
                <a:latin typeface="Arial"/>
                <a:cs typeface="Arial"/>
              </a:rPr>
              <a:t>lost.</a:t>
            </a:r>
            <a:endParaRPr sz="125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533399" y="1790700"/>
          <a:ext cx="11220450" cy="23107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3560"/>
                <a:gridCol w="4695824"/>
                <a:gridCol w="4616450"/>
              </a:tblGrid>
              <a:tr h="361315"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12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Dimension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Current </a:t>
                      </a:r>
                      <a:r>
                        <a:rPr dirty="0" sz="12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Situation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29400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Revenue </a:t>
                      </a:r>
                      <a:r>
                        <a:rPr dirty="0" sz="12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Impact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66675">
                    <a:solidFill>
                      <a:srgbClr val="003366"/>
                    </a:solidFill>
                  </a:tcPr>
                </a:tc>
              </a:tr>
              <a:tr h="389890"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11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Account</a:t>
                      </a:r>
                      <a:r>
                        <a:rPr dirty="0" sz="1100" spc="4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Ownership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lnL w="38100">
                      <a:solidFill>
                        <a:srgbClr val="F0A5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10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team</a:t>
                      </a:r>
                      <a:r>
                        <a:rPr dirty="0" sz="1100" spc="6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100" spc="6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Implant</a:t>
                      </a:r>
                      <a:r>
                        <a:rPr dirty="0" sz="1100" spc="6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team</a:t>
                      </a:r>
                      <a:r>
                        <a:rPr dirty="0" sz="1100" spc="6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call</a:t>
                      </a:r>
                      <a:r>
                        <a:rPr dirty="0" sz="1100" spc="6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independently</a:t>
                      </a:r>
                      <a:r>
                        <a:rPr dirty="0" sz="1100" spc="6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on</a:t>
                      </a:r>
                      <a:r>
                        <a:rPr dirty="0" sz="1100" spc="6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same</a:t>
                      </a:r>
                      <a:r>
                        <a:rPr dirty="0" sz="1100" spc="6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account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98425"/>
                </a:tc>
                <a:tc>
                  <a:txBody>
                    <a:bodyPr/>
                    <a:lstStyle/>
                    <a:p>
                      <a:pPr marL="29400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Hospital</a:t>
                      </a:r>
                      <a:r>
                        <a:rPr dirty="0" sz="1100" spc="6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sees</a:t>
                      </a:r>
                      <a:r>
                        <a:rPr dirty="0" sz="1100" spc="6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two</a:t>
                      </a:r>
                      <a:r>
                        <a:rPr dirty="0" sz="1100" spc="6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vendors;</a:t>
                      </a:r>
                      <a:r>
                        <a:rPr dirty="0" sz="1100" spc="6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total</a:t>
                      </a:r>
                      <a:r>
                        <a:rPr dirty="0" sz="1100" spc="6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account</a:t>
                      </a:r>
                      <a:r>
                        <a:rPr dirty="0" sz="1100" spc="6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revenue</a:t>
                      </a:r>
                      <a:r>
                        <a:rPr dirty="0" sz="1100" spc="6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unmanaged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98425"/>
                </a:tc>
              </a:tr>
              <a:tr h="389890"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11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Target</a:t>
                      </a:r>
                      <a:r>
                        <a:rPr dirty="0" sz="1100" spc="-2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Structure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lnL w="38100">
                      <a:solidFill>
                        <a:srgbClr val="F0A500"/>
                      </a:solidFill>
                      <a:prstDash val="solid"/>
                    </a:lnL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Separate</a:t>
                      </a:r>
                      <a:r>
                        <a:rPr dirty="0" sz="1100" spc="8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targets:</a:t>
                      </a:r>
                      <a:r>
                        <a:rPr dirty="0" sz="1100" spc="8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ROSA placements</a:t>
                      </a:r>
                      <a:r>
                        <a:rPr dirty="0" sz="1100" spc="8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vs.</a:t>
                      </a:r>
                      <a:r>
                        <a:rPr dirty="0" sz="1100" spc="8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implant</a:t>
                      </a:r>
                      <a:r>
                        <a:rPr dirty="0" sz="1100" spc="8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volume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29400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Neither</a:t>
                      </a:r>
                      <a:r>
                        <a:rPr dirty="0" sz="1100" spc="5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team</a:t>
                      </a:r>
                      <a:r>
                        <a:rPr dirty="0" sz="1100" spc="6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has</a:t>
                      </a:r>
                      <a:r>
                        <a:rPr dirty="0" sz="1100" spc="6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incentive</a:t>
                      </a:r>
                      <a:r>
                        <a:rPr dirty="0" sz="1100" spc="5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100" spc="6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support</a:t>
                      </a:r>
                      <a:r>
                        <a:rPr dirty="0" sz="1100" spc="6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1100" spc="6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other's</a:t>
                      </a:r>
                      <a:r>
                        <a:rPr dirty="0" sz="1100" spc="5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conversion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F1F5F9"/>
                    </a:solidFill>
                  </a:tcPr>
                </a:tc>
              </a:tr>
              <a:tr h="389890"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11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Account</a:t>
                      </a:r>
                      <a:r>
                        <a:rPr dirty="0" sz="1100" spc="4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Planning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lnL w="38100">
                      <a:solidFill>
                        <a:srgbClr val="F0A5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dirty="0" sz="1100" spc="4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joint</a:t>
                      </a:r>
                      <a:r>
                        <a:rPr dirty="0" sz="1100" spc="4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account</a:t>
                      </a:r>
                      <a:r>
                        <a:rPr dirty="0" sz="1100" spc="4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plan</a:t>
                      </a:r>
                      <a:r>
                        <a:rPr dirty="0" sz="1100" spc="4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1100" spc="4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100" spc="-3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sites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98425"/>
                </a:tc>
                <a:tc>
                  <a:txBody>
                    <a:bodyPr/>
                    <a:lstStyle/>
                    <a:p>
                      <a:pPr marL="29400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Implant</a:t>
                      </a:r>
                      <a:r>
                        <a:rPr dirty="0" sz="1100" spc="5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pull-through</a:t>
                      </a:r>
                      <a:r>
                        <a:rPr dirty="0" sz="1100" spc="6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failing</a:t>
                      </a:r>
                      <a:r>
                        <a:rPr dirty="0" sz="1100" spc="5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at</a:t>
                      </a:r>
                      <a:r>
                        <a:rPr dirty="0" sz="1100" spc="6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23%</a:t>
                      </a:r>
                      <a:r>
                        <a:rPr dirty="0" sz="1100" spc="6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dirty="0" sz="1100" spc="5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10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accounts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98425"/>
                </a:tc>
              </a:tr>
              <a:tr h="389890"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11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Commercial</a:t>
                      </a:r>
                      <a:r>
                        <a:rPr dirty="0" sz="1100" spc="13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Proposal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lnL w="38100">
                      <a:solidFill>
                        <a:srgbClr val="F0A500"/>
                      </a:solidFill>
                      <a:prstDash val="solid"/>
                    </a:lnL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dirty="0" sz="1100" spc="5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combined</a:t>
                      </a:r>
                      <a:r>
                        <a:rPr dirty="0" sz="1100" spc="6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proposition</a:t>
                      </a:r>
                      <a:r>
                        <a:rPr dirty="0" sz="1100" spc="6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on</a:t>
                      </a:r>
                      <a:r>
                        <a:rPr dirty="0" sz="1100" spc="6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1100" spc="6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table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29400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42</a:t>
                      </a:r>
                      <a:r>
                        <a:rPr dirty="0" sz="1100" spc="4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accounts</a:t>
                      </a:r>
                      <a:r>
                        <a:rPr dirty="0" sz="1100" spc="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waiting;</a:t>
                      </a:r>
                      <a:r>
                        <a:rPr dirty="0" sz="1100" spc="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Rs.</a:t>
                      </a:r>
                      <a:r>
                        <a:rPr dirty="0" sz="1100" spc="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1.6</a:t>
                      </a:r>
                      <a:r>
                        <a:rPr dirty="0" sz="1100" spc="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Cr</a:t>
                      </a:r>
                      <a:r>
                        <a:rPr dirty="0" sz="1100" spc="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pipeline</a:t>
                      </a:r>
                      <a:r>
                        <a:rPr dirty="0" sz="1100" spc="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stalled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F1F5F9"/>
                    </a:solidFill>
                  </a:tcPr>
                </a:tc>
              </a:tr>
              <a:tr h="389890"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11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Field</a:t>
                      </a:r>
                      <a:r>
                        <a:rPr dirty="0" sz="1100" spc="5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Communication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lnL w="38100">
                      <a:solidFill>
                        <a:srgbClr val="F0A5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dirty="0" sz="1100" spc="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shared</a:t>
                      </a:r>
                      <a:r>
                        <a:rPr dirty="0" sz="1100" spc="5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10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100" spc="5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implant</a:t>
                      </a:r>
                      <a:r>
                        <a:rPr dirty="0" sz="1100" spc="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narrative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98425"/>
                </a:tc>
                <a:tc>
                  <a:txBody>
                    <a:bodyPr/>
                    <a:lstStyle/>
                    <a:p>
                      <a:pPr marL="29400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50%</a:t>
                      </a:r>
                      <a:r>
                        <a:rPr dirty="0" sz="1100" spc="5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dirty="0" sz="1100" spc="5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reps</a:t>
                      </a:r>
                      <a:r>
                        <a:rPr dirty="0" sz="1100" spc="6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cite</a:t>
                      </a:r>
                      <a:r>
                        <a:rPr dirty="0" sz="1100" spc="5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misalignment</a:t>
                      </a:r>
                      <a:r>
                        <a:rPr dirty="0" sz="1100" spc="6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as</a:t>
                      </a:r>
                      <a:r>
                        <a:rPr dirty="0" sz="1100" spc="5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primary</a:t>
                      </a:r>
                      <a:r>
                        <a:rPr dirty="0" sz="1100" spc="6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barrier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98425"/>
                </a:tc>
              </a:tr>
            </a:tbl>
          </a:graphicData>
        </a:graphic>
      </p:graphicFrame>
      <p:grpSp>
        <p:nvGrpSpPr>
          <p:cNvPr id="8" name="object 8"/>
          <p:cNvGrpSpPr/>
          <p:nvPr/>
        </p:nvGrpSpPr>
        <p:grpSpPr>
          <a:xfrm>
            <a:off x="533399" y="4219575"/>
            <a:ext cx="11144250" cy="514350"/>
            <a:chOff x="533399" y="4219575"/>
            <a:chExt cx="11144250" cy="514350"/>
          </a:xfrm>
        </p:grpSpPr>
        <p:sp>
          <p:nvSpPr>
            <p:cNvPr id="9" name="object 9"/>
            <p:cNvSpPr/>
            <p:nvPr/>
          </p:nvSpPr>
          <p:spPr>
            <a:xfrm>
              <a:off x="533399" y="4219575"/>
              <a:ext cx="11144250" cy="514350"/>
            </a:xfrm>
            <a:custGeom>
              <a:avLst/>
              <a:gdLst/>
              <a:ahLst/>
              <a:cxnLst/>
              <a:rect l="l" t="t" r="r" b="b"/>
              <a:pathLst>
                <a:path w="11144250" h="514350">
                  <a:moveTo>
                    <a:pt x="11144249" y="514349"/>
                  </a:moveTo>
                  <a:lnTo>
                    <a:pt x="0" y="514349"/>
                  </a:lnTo>
                  <a:lnTo>
                    <a:pt x="0" y="0"/>
                  </a:lnTo>
                  <a:lnTo>
                    <a:pt x="11144249" y="0"/>
                  </a:lnTo>
                  <a:lnTo>
                    <a:pt x="11144249" y="514349"/>
                  </a:lnTo>
                  <a:close/>
                </a:path>
              </a:pathLst>
            </a:custGeom>
            <a:solidFill>
              <a:srgbClr val="FFF7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33399" y="4219575"/>
              <a:ext cx="47625" cy="514350"/>
            </a:xfrm>
            <a:custGeom>
              <a:avLst/>
              <a:gdLst/>
              <a:ahLst/>
              <a:cxnLst/>
              <a:rect l="l" t="t" r="r" b="b"/>
              <a:pathLst>
                <a:path w="47625" h="514350">
                  <a:moveTo>
                    <a:pt x="47624" y="514349"/>
                  </a:moveTo>
                  <a:lnTo>
                    <a:pt x="0" y="514349"/>
                  </a:lnTo>
                  <a:lnTo>
                    <a:pt x="0" y="0"/>
                  </a:lnTo>
                  <a:lnTo>
                    <a:pt x="47624" y="0"/>
                  </a:lnTo>
                  <a:lnTo>
                    <a:pt x="47624" y="5143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581024" y="4283075"/>
            <a:ext cx="11096625" cy="358775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52400" marR="263525">
              <a:lnSpc>
                <a:spcPts val="1280"/>
              </a:lnSpc>
              <a:spcBef>
                <a:spcPts val="200"/>
              </a:spcBef>
            </a:pP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Country</a:t>
            </a:r>
            <a:r>
              <a:rPr dirty="0" sz="1100" spc="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Head</a:t>
            </a:r>
            <a:r>
              <a:rPr dirty="0" sz="1100" spc="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action</a:t>
            </a:r>
            <a:r>
              <a:rPr dirty="0" sz="1100" spc="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required:</a:t>
            </a:r>
            <a:r>
              <a:rPr dirty="0" sz="1100" spc="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Issue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directive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designating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Unified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Revenue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Leads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for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all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8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territories.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Mandate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joint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account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plans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for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all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ROSA</a:t>
            </a:r>
            <a:r>
              <a:rPr dirty="0" sz="1100" spc="-1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sites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within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30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days.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333333"/>
                </a:solidFill>
                <a:latin typeface="Arial"/>
                <a:cs typeface="Arial"/>
              </a:rPr>
              <a:t>No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budget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required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—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this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is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re-designation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governance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change.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7149" y="6619875"/>
            <a:ext cx="12096750" cy="238125"/>
            <a:chOff x="57149" y="6619875"/>
            <a:chExt cx="12096750" cy="238125"/>
          </a:xfrm>
        </p:grpSpPr>
        <p:sp>
          <p:nvSpPr>
            <p:cNvPr id="13" name="object 13"/>
            <p:cNvSpPr/>
            <p:nvPr/>
          </p:nvSpPr>
          <p:spPr>
            <a:xfrm>
              <a:off x="57149" y="6619875"/>
              <a:ext cx="12096750" cy="238125"/>
            </a:xfrm>
            <a:custGeom>
              <a:avLst/>
              <a:gdLst/>
              <a:ahLst/>
              <a:cxnLst/>
              <a:rect l="l" t="t" r="r" b="b"/>
              <a:pathLst>
                <a:path w="12096750" h="238125">
                  <a:moveTo>
                    <a:pt x="12096749" y="238124"/>
                  </a:moveTo>
                  <a:lnTo>
                    <a:pt x="0" y="238124"/>
                  </a:lnTo>
                  <a:lnTo>
                    <a:pt x="0" y="0"/>
                  </a:lnTo>
                  <a:lnTo>
                    <a:pt x="12096749" y="0"/>
                  </a:lnTo>
                  <a:lnTo>
                    <a:pt x="12096749" y="238124"/>
                  </a:lnTo>
                  <a:close/>
                </a:path>
              </a:pathLst>
            </a:custGeom>
            <a:solidFill>
              <a:srgbClr val="F1F5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7149" y="6619875"/>
              <a:ext cx="12096750" cy="9525"/>
            </a:xfrm>
            <a:custGeom>
              <a:avLst/>
              <a:gdLst/>
              <a:ahLst/>
              <a:cxnLst/>
              <a:rect l="l" t="t" r="r" b="b"/>
              <a:pathLst>
                <a:path w="12096750" h="9525">
                  <a:moveTo>
                    <a:pt x="1209674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2096749" y="0"/>
                  </a:lnTo>
                  <a:lnTo>
                    <a:pt x="12096749" y="9524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ADGcatalyst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Strategic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Consulting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Zimmer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Biomet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India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Unified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Revenue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Strategy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September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2026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spc="-10" b="0">
                <a:solidFill>
                  <a:srgbClr val="666666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53900" cy="6858000"/>
            <a:chOff x="0" y="0"/>
            <a:chExt cx="121539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153900" cy="6858000"/>
            </a:xfrm>
            <a:custGeom>
              <a:avLst/>
              <a:gdLst/>
              <a:ahLst/>
              <a:cxnLst/>
              <a:rect l="l" t="t" r="r" b="b"/>
              <a:pathLst>
                <a:path w="12153900" h="6858000">
                  <a:moveTo>
                    <a:pt x="12153887" y="0"/>
                  </a:moveTo>
                  <a:lnTo>
                    <a:pt x="5713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57137" y="6857987"/>
                  </a:lnTo>
                  <a:lnTo>
                    <a:pt x="57137" y="1390650"/>
                  </a:lnTo>
                  <a:lnTo>
                    <a:pt x="12153887" y="1390650"/>
                  </a:lnTo>
                  <a:lnTo>
                    <a:pt x="1215388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7149" y="1352550"/>
              <a:ext cx="12096750" cy="38100"/>
            </a:xfrm>
            <a:custGeom>
              <a:avLst/>
              <a:gdLst/>
              <a:ahLst/>
              <a:cxnLst/>
              <a:rect l="l" t="t" r="r" b="b"/>
              <a:pathLst>
                <a:path w="12096750" h="38100">
                  <a:moveTo>
                    <a:pt x="120967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96749" y="0"/>
                  </a:lnTo>
                  <a:lnTo>
                    <a:pt x="120967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520700" y="149225"/>
            <a:ext cx="10219055" cy="1046480"/>
          </a:xfrm>
          <a:prstGeom prst="rect"/>
        </p:spPr>
        <p:txBody>
          <a:bodyPr wrap="square" lIns="0" tIns="35560" rIns="0" bIns="0" rtlCol="0" vert="horz">
            <a:spAutoFit/>
          </a:bodyPr>
          <a:lstStyle/>
          <a:p>
            <a:pPr marL="12700" marR="5080">
              <a:lnSpc>
                <a:spcPts val="3150"/>
              </a:lnSpc>
              <a:spcBef>
                <a:spcPts val="280"/>
              </a:spcBef>
            </a:pPr>
            <a:r>
              <a:rPr dirty="0" sz="2700"/>
              <a:t>Section 2: The Unified Revenue Engine — Proposed </a:t>
            </a:r>
            <a:r>
              <a:rPr dirty="0" sz="2700" spc="-10"/>
              <a:t>Operating Model</a:t>
            </a:r>
            <a:endParaRPr sz="2700"/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200" b="0">
                <a:solidFill>
                  <a:srgbClr val="B0C3DE"/>
                </a:solidFill>
                <a:latin typeface="Arial"/>
                <a:cs typeface="Arial"/>
              </a:rPr>
              <a:t>Three structural changes — all</a:t>
            </a:r>
            <a:r>
              <a:rPr dirty="0" sz="1200" spc="5" b="0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B0C3DE"/>
                </a:solidFill>
                <a:latin typeface="Arial"/>
                <a:cs typeface="Arial"/>
              </a:rPr>
              <a:t>internal decisions, no new</a:t>
            </a:r>
            <a:r>
              <a:rPr dirty="0" sz="1200" spc="5" b="0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B0C3DE"/>
                </a:solidFill>
                <a:latin typeface="Arial"/>
                <a:cs typeface="Arial"/>
              </a:rPr>
              <a:t>budget </a:t>
            </a:r>
            <a:r>
              <a:rPr dirty="0" sz="1200" spc="-10" b="0">
                <a:solidFill>
                  <a:srgbClr val="B0C3DE"/>
                </a:solidFill>
                <a:latin typeface="Arial"/>
                <a:cs typeface="Arial"/>
              </a:rPr>
              <a:t>required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0700" y="1568450"/>
            <a:ext cx="1054798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The</a:t>
            </a:r>
            <a:r>
              <a:rPr dirty="0" sz="1250" spc="3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fix</a:t>
            </a:r>
            <a:r>
              <a:rPr dirty="0" sz="1250" spc="3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requires</a:t>
            </a:r>
            <a:r>
              <a:rPr dirty="0" sz="1250" spc="3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three</a:t>
            </a:r>
            <a:r>
              <a:rPr dirty="0" sz="1250" spc="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structural</a:t>
            </a:r>
            <a:r>
              <a:rPr dirty="0" sz="1250" spc="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changes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:</a:t>
            </a:r>
            <a:r>
              <a:rPr dirty="0" sz="1250" spc="3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a</a:t>
            </a:r>
            <a:r>
              <a:rPr dirty="0" sz="1250" spc="3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shared</a:t>
            </a:r>
            <a:r>
              <a:rPr dirty="0" sz="1250" spc="3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account,</a:t>
            </a:r>
            <a:r>
              <a:rPr dirty="0" sz="1250" spc="3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a</a:t>
            </a:r>
            <a:r>
              <a:rPr dirty="0" sz="1250" spc="3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shared</a:t>
            </a:r>
            <a:r>
              <a:rPr dirty="0" sz="1250" spc="3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plan,</a:t>
            </a:r>
            <a:r>
              <a:rPr dirty="0" sz="1250" spc="3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and</a:t>
            </a:r>
            <a:r>
              <a:rPr dirty="0" sz="1250" spc="3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a</a:t>
            </a:r>
            <a:r>
              <a:rPr dirty="0" sz="1250" spc="3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shared</a:t>
            </a:r>
            <a:r>
              <a:rPr dirty="0" sz="1250" spc="3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number.</a:t>
            </a:r>
            <a:r>
              <a:rPr dirty="0" sz="1250" spc="3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Each</a:t>
            </a:r>
            <a:r>
              <a:rPr dirty="0" sz="1250" spc="3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is</a:t>
            </a:r>
            <a:r>
              <a:rPr dirty="0" sz="1250" spc="3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an</a:t>
            </a:r>
            <a:r>
              <a:rPr dirty="0" sz="1250" spc="3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internal</a:t>
            </a:r>
            <a:r>
              <a:rPr dirty="0" sz="1250" spc="3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decision,</a:t>
            </a:r>
            <a:r>
              <a:rPr dirty="0" sz="1250" spc="3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not</a:t>
            </a:r>
            <a:r>
              <a:rPr dirty="0" sz="1250" spc="3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a</a:t>
            </a:r>
            <a:r>
              <a:rPr dirty="0" sz="1250" spc="3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budget</a:t>
            </a:r>
            <a:r>
              <a:rPr dirty="0" sz="1250" spc="3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444444"/>
                </a:solidFill>
                <a:latin typeface="Arial"/>
                <a:cs typeface="Arial"/>
              </a:rPr>
              <a:t>item.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33399" y="1962150"/>
            <a:ext cx="3590925" cy="4657725"/>
            <a:chOff x="533399" y="1962150"/>
            <a:chExt cx="3590925" cy="4657725"/>
          </a:xfrm>
        </p:grpSpPr>
        <p:sp>
          <p:nvSpPr>
            <p:cNvPr id="8" name="object 8"/>
            <p:cNvSpPr/>
            <p:nvPr/>
          </p:nvSpPr>
          <p:spPr>
            <a:xfrm>
              <a:off x="533399" y="1962150"/>
              <a:ext cx="3590925" cy="4657725"/>
            </a:xfrm>
            <a:custGeom>
              <a:avLst/>
              <a:gdLst/>
              <a:ahLst/>
              <a:cxnLst/>
              <a:rect l="l" t="t" r="r" b="b"/>
              <a:pathLst>
                <a:path w="3590925" h="4657725">
                  <a:moveTo>
                    <a:pt x="3590924" y="4657724"/>
                  </a:moveTo>
                  <a:lnTo>
                    <a:pt x="0" y="4657724"/>
                  </a:lnTo>
                  <a:lnTo>
                    <a:pt x="0" y="0"/>
                  </a:lnTo>
                  <a:lnTo>
                    <a:pt x="3590924" y="0"/>
                  </a:lnTo>
                  <a:lnTo>
                    <a:pt x="3590924" y="4657724"/>
                  </a:lnTo>
                  <a:close/>
                </a:path>
              </a:pathLst>
            </a:custGeom>
            <a:solidFill>
              <a:srgbClr val="F1F5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33399" y="1962150"/>
              <a:ext cx="3590925" cy="47625"/>
            </a:xfrm>
            <a:custGeom>
              <a:avLst/>
              <a:gdLst/>
              <a:ahLst/>
              <a:cxnLst/>
              <a:rect l="l" t="t" r="r" b="b"/>
              <a:pathLst>
                <a:path w="3590925" h="47625">
                  <a:moveTo>
                    <a:pt x="3590924" y="47624"/>
                  </a:moveTo>
                  <a:lnTo>
                    <a:pt x="0" y="47624"/>
                  </a:lnTo>
                  <a:lnTo>
                    <a:pt x="0" y="0"/>
                  </a:lnTo>
                  <a:lnTo>
                    <a:pt x="3590924" y="0"/>
                  </a:lnTo>
                  <a:lnTo>
                    <a:pt x="3590924" y="4762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711199" y="2025650"/>
            <a:ext cx="3218180" cy="2397125"/>
          </a:xfrm>
          <a:prstGeom prst="rect">
            <a:avLst/>
          </a:prstGeom>
        </p:spPr>
        <p:txBody>
          <a:bodyPr wrap="square" lIns="0" tIns="1079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dirty="0" sz="3000" spc="-50" b="1">
                <a:solidFill>
                  <a:srgbClr val="F0A500"/>
                </a:solidFill>
                <a:latin typeface="Arial"/>
                <a:cs typeface="Arial"/>
              </a:rPr>
              <a:t>1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dirty="0" sz="1500" b="1">
                <a:solidFill>
                  <a:srgbClr val="003366"/>
                </a:solidFill>
                <a:latin typeface="Arial"/>
                <a:cs typeface="Arial"/>
              </a:rPr>
              <a:t>One</a:t>
            </a:r>
            <a:r>
              <a:rPr dirty="0" sz="1500" spc="-25" b="1">
                <a:solidFill>
                  <a:srgbClr val="003366"/>
                </a:solidFill>
                <a:latin typeface="Arial"/>
                <a:cs typeface="Arial"/>
              </a:rPr>
              <a:t> Territory, </a:t>
            </a:r>
            <a:r>
              <a:rPr dirty="0" sz="1500" b="1">
                <a:solidFill>
                  <a:srgbClr val="003366"/>
                </a:solidFill>
                <a:latin typeface="Arial"/>
                <a:cs typeface="Arial"/>
              </a:rPr>
              <a:t>One</a:t>
            </a:r>
            <a:r>
              <a:rPr dirty="0" sz="15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3366"/>
                </a:solidFill>
                <a:latin typeface="Arial"/>
                <a:cs typeface="Arial"/>
              </a:rPr>
              <a:t>Revenue</a:t>
            </a:r>
            <a:r>
              <a:rPr dirty="0" sz="150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500" spc="-20" b="1">
                <a:solidFill>
                  <a:srgbClr val="003366"/>
                </a:solidFill>
                <a:latin typeface="Arial"/>
                <a:cs typeface="Arial"/>
              </a:rPr>
              <a:t>Lead</a:t>
            </a:r>
            <a:endParaRPr sz="150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745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Appoint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Unified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Revenue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Lead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(URL)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for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each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333333"/>
                </a:solidFill>
                <a:latin typeface="Arial"/>
                <a:cs typeface="Arial"/>
              </a:rPr>
              <a:t>of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8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territories.</a:t>
            </a:r>
            <a:r>
              <a:rPr dirty="0" sz="1100" spc="3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URL</a:t>
            </a:r>
            <a:r>
              <a:rPr dirty="0" sz="1100" spc="1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holds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accountability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333333"/>
                </a:solidFill>
                <a:latin typeface="Arial"/>
                <a:cs typeface="Arial"/>
              </a:rPr>
              <a:t>for</a:t>
            </a:r>
            <a:endParaRPr sz="1100">
              <a:latin typeface="Arial"/>
              <a:cs typeface="Arial"/>
            </a:endParaRPr>
          </a:p>
          <a:p>
            <a:pPr marL="12700" marR="132080">
              <a:lnSpc>
                <a:spcPts val="1650"/>
              </a:lnSpc>
              <a:spcBef>
                <a:spcPts val="35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total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revenue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at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every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ROSA-active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account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50">
                <a:solidFill>
                  <a:srgbClr val="333333"/>
                </a:solidFill>
                <a:latin typeface="Arial"/>
                <a:cs typeface="Arial"/>
              </a:rPr>
              <a:t>—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implant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volume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ROSA</a:t>
            </a:r>
            <a:r>
              <a:rPr dirty="0" sz="1100" spc="-1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case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volume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combined.</a:t>
            </a:r>
            <a:r>
              <a:rPr dirty="0" sz="1100" spc="3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URL</a:t>
            </a:r>
            <a:r>
              <a:rPr dirty="0" sz="1100" spc="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is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re-designation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of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333333"/>
                </a:solidFill>
                <a:latin typeface="Arial"/>
                <a:cs typeface="Arial"/>
              </a:rPr>
              <a:t>the</a:t>
            </a:r>
            <a:endParaRPr sz="1100">
              <a:latin typeface="Arial"/>
              <a:cs typeface="Arial"/>
            </a:endParaRPr>
          </a:p>
          <a:p>
            <a:pPr marL="12700" marR="132080">
              <a:lnSpc>
                <a:spcPts val="1580"/>
              </a:lnSpc>
              <a:spcBef>
                <a:spcPts val="55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senior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territory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manager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with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revised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mandate.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No</a:t>
            </a:r>
            <a:r>
              <a:rPr dirty="0" sz="1100" spc="2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new</a:t>
            </a:r>
            <a:r>
              <a:rPr dirty="0" sz="1100" spc="3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hire</a:t>
            </a:r>
            <a:r>
              <a:rPr dirty="0" sz="1100" spc="3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required.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3899" y="5915025"/>
            <a:ext cx="3209925" cy="514350"/>
          </a:xfrm>
          <a:prstGeom prst="rect">
            <a:avLst/>
          </a:prstGeom>
          <a:solidFill>
            <a:srgbClr val="003366"/>
          </a:solidFill>
        </p:spPr>
        <p:txBody>
          <a:bodyPr wrap="square" lIns="0" tIns="88900" rIns="0" bIns="0" rtlCol="0" vert="horz">
            <a:spAutoFit/>
          </a:bodyPr>
          <a:lstStyle/>
          <a:p>
            <a:pPr marL="171450" marR="238125">
              <a:lnSpc>
                <a:spcPts val="1280"/>
              </a:lnSpc>
              <a:spcBef>
                <a:spcPts val="700"/>
              </a:spcBef>
            </a:pP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Action:</a:t>
            </a:r>
            <a:r>
              <a:rPr dirty="0" sz="1100" spc="6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Country</a:t>
            </a:r>
            <a:r>
              <a:rPr dirty="0" sz="11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Head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directive</a:t>
            </a:r>
            <a:r>
              <a:rPr dirty="0" sz="11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within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Arial"/>
                <a:cs typeface="Arial"/>
              </a:rPr>
              <a:t>Week </a:t>
            </a:r>
            <a:r>
              <a:rPr dirty="0" sz="1100" spc="-5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314824" y="1962150"/>
            <a:ext cx="3581400" cy="4657725"/>
            <a:chOff x="4314824" y="1962150"/>
            <a:chExt cx="3581400" cy="4657725"/>
          </a:xfrm>
        </p:grpSpPr>
        <p:sp>
          <p:nvSpPr>
            <p:cNvPr id="13" name="object 13"/>
            <p:cNvSpPr/>
            <p:nvPr/>
          </p:nvSpPr>
          <p:spPr>
            <a:xfrm>
              <a:off x="4314824" y="1962150"/>
              <a:ext cx="3581400" cy="4657725"/>
            </a:xfrm>
            <a:custGeom>
              <a:avLst/>
              <a:gdLst/>
              <a:ahLst/>
              <a:cxnLst/>
              <a:rect l="l" t="t" r="r" b="b"/>
              <a:pathLst>
                <a:path w="3581400" h="4657725">
                  <a:moveTo>
                    <a:pt x="3581399" y="4657724"/>
                  </a:moveTo>
                  <a:lnTo>
                    <a:pt x="0" y="4657724"/>
                  </a:lnTo>
                  <a:lnTo>
                    <a:pt x="0" y="0"/>
                  </a:lnTo>
                  <a:lnTo>
                    <a:pt x="3581399" y="0"/>
                  </a:lnTo>
                  <a:lnTo>
                    <a:pt x="3581399" y="4657724"/>
                  </a:lnTo>
                  <a:close/>
                </a:path>
              </a:pathLst>
            </a:custGeom>
            <a:solidFill>
              <a:srgbClr val="F1F5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314824" y="1962150"/>
              <a:ext cx="3581400" cy="47625"/>
            </a:xfrm>
            <a:custGeom>
              <a:avLst/>
              <a:gdLst/>
              <a:ahLst/>
              <a:cxnLst/>
              <a:rect l="l" t="t" r="r" b="b"/>
              <a:pathLst>
                <a:path w="3581400" h="47625">
                  <a:moveTo>
                    <a:pt x="3581399" y="47624"/>
                  </a:moveTo>
                  <a:lnTo>
                    <a:pt x="0" y="47624"/>
                  </a:lnTo>
                  <a:lnTo>
                    <a:pt x="0" y="0"/>
                  </a:lnTo>
                  <a:lnTo>
                    <a:pt x="3581399" y="0"/>
                  </a:lnTo>
                  <a:lnTo>
                    <a:pt x="3581399" y="4762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4489350" y="2025650"/>
            <a:ext cx="3202305" cy="2625725"/>
          </a:xfrm>
          <a:prstGeom prst="rect">
            <a:avLst/>
          </a:prstGeom>
        </p:spPr>
        <p:txBody>
          <a:bodyPr wrap="square" lIns="0" tIns="1079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dirty="0" sz="3000" spc="-50" b="1">
                <a:solidFill>
                  <a:srgbClr val="F0A500"/>
                </a:solidFill>
                <a:latin typeface="Arial"/>
                <a:cs typeface="Arial"/>
              </a:rPr>
              <a:t>2</a:t>
            </a:r>
            <a:endParaRPr sz="3000">
              <a:latin typeface="Arial"/>
              <a:cs typeface="Arial"/>
            </a:endParaRPr>
          </a:p>
          <a:p>
            <a:pPr marL="12700" marR="245745">
              <a:lnSpc>
                <a:spcPct val="100000"/>
              </a:lnSpc>
              <a:spcBef>
                <a:spcPts val="375"/>
              </a:spcBef>
            </a:pPr>
            <a:r>
              <a:rPr dirty="0" sz="1500" b="1">
                <a:solidFill>
                  <a:srgbClr val="003366"/>
                </a:solidFill>
                <a:latin typeface="Arial"/>
                <a:cs typeface="Arial"/>
              </a:rPr>
              <a:t>Joint</a:t>
            </a:r>
            <a:r>
              <a:rPr dirty="0" sz="1500" spc="-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3366"/>
                </a:solidFill>
                <a:latin typeface="Arial"/>
                <a:cs typeface="Arial"/>
              </a:rPr>
              <a:t>Account Planning — </a:t>
            </a:r>
            <a:r>
              <a:rPr dirty="0" sz="1500" spc="-10" b="1">
                <a:solidFill>
                  <a:srgbClr val="003366"/>
                </a:solidFill>
                <a:latin typeface="Arial"/>
                <a:cs typeface="Arial"/>
              </a:rPr>
              <a:t>Every ROSA</a:t>
            </a:r>
            <a:r>
              <a:rPr dirty="0" sz="1500" spc="-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500" spc="-20" b="1">
                <a:solidFill>
                  <a:srgbClr val="003366"/>
                </a:solidFill>
                <a:latin typeface="Arial"/>
                <a:cs typeface="Arial"/>
              </a:rPr>
              <a:t>Site</a:t>
            </a:r>
            <a:endParaRPr sz="1500">
              <a:latin typeface="Arial"/>
              <a:cs typeface="Arial"/>
            </a:endParaRPr>
          </a:p>
          <a:p>
            <a:pPr marL="12700" marR="5080">
              <a:lnSpc>
                <a:spcPct val="123100"/>
              </a:lnSpc>
              <a:spcBef>
                <a:spcPts val="770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Every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ROSA-active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account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requires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joint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333333"/>
                </a:solidFill>
                <a:latin typeface="Arial"/>
                <a:cs typeface="Arial"/>
              </a:rPr>
              <a:t>plan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co-signed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by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implant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rep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ROSA</a:t>
            </a:r>
            <a:r>
              <a:rPr dirty="0" sz="1100" spc="-2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specialist.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Plan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covers: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ROSA</a:t>
            </a:r>
            <a:r>
              <a:rPr dirty="0" sz="1100" spc="-2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case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target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per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quarter,</a:t>
            </a:r>
            <a:r>
              <a:rPr dirty="0" sz="1100" spc="50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implant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pull-through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target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per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ROSA</a:t>
            </a:r>
            <a:r>
              <a:rPr dirty="0" sz="11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case,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333333"/>
                </a:solidFill>
                <a:latin typeface="Arial"/>
                <a:cs typeface="Arial"/>
              </a:rPr>
              <a:t>KOL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champion</a:t>
            </a:r>
            <a:r>
              <a:rPr dirty="0" sz="110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status,</a:t>
            </a:r>
            <a:r>
              <a:rPr dirty="0" sz="1100" spc="8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CMO</a:t>
            </a:r>
            <a:r>
              <a:rPr dirty="0" sz="110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relationship</a:t>
            </a:r>
            <a:r>
              <a:rPr dirty="0" sz="1100" spc="8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status,</a:t>
            </a:r>
            <a:r>
              <a:rPr dirty="0" sz="110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333333"/>
                </a:solidFill>
                <a:latin typeface="Arial"/>
                <a:cs typeface="Arial"/>
              </a:rPr>
              <a:t>and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bundled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offer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proposal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status.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Reviewed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monthly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by</a:t>
            </a:r>
            <a:r>
              <a:rPr dirty="0" sz="1100" spc="3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URL</a:t>
            </a:r>
            <a:r>
              <a:rPr dirty="0" sz="11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dirty="0" sz="1100" spc="3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Regional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Manager.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05324" y="5915025"/>
            <a:ext cx="3200400" cy="514350"/>
          </a:xfrm>
          <a:prstGeom prst="rect">
            <a:avLst/>
          </a:prstGeom>
          <a:solidFill>
            <a:srgbClr val="003366"/>
          </a:solidFill>
        </p:spPr>
        <p:txBody>
          <a:bodyPr wrap="square" lIns="0" tIns="88900" rIns="0" bIns="0" rtlCol="0" vert="horz">
            <a:spAutoFit/>
          </a:bodyPr>
          <a:lstStyle/>
          <a:p>
            <a:pPr marL="167640" marR="427355">
              <a:lnSpc>
                <a:spcPts val="1280"/>
              </a:lnSpc>
              <a:spcBef>
                <a:spcPts val="700"/>
              </a:spcBef>
            </a:pP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Action:</a:t>
            </a:r>
            <a:r>
              <a:rPr dirty="0" sz="1100" spc="5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Mandated</a:t>
            </a:r>
            <a:r>
              <a:rPr dirty="0" sz="11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within</a:t>
            </a:r>
            <a:r>
              <a:rPr dirty="0" sz="11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30</a:t>
            </a:r>
            <a:r>
              <a:rPr dirty="0" sz="11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days</a:t>
            </a:r>
            <a:r>
              <a:rPr dirty="0" sz="11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1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Arial"/>
                <a:cs typeface="Arial"/>
              </a:rPr>
              <a:t>URL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designation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8086724" y="1962150"/>
            <a:ext cx="3590925" cy="4657725"/>
            <a:chOff x="8086724" y="1962150"/>
            <a:chExt cx="3590925" cy="4657725"/>
          </a:xfrm>
        </p:grpSpPr>
        <p:sp>
          <p:nvSpPr>
            <p:cNvPr id="18" name="object 18"/>
            <p:cNvSpPr/>
            <p:nvPr/>
          </p:nvSpPr>
          <p:spPr>
            <a:xfrm>
              <a:off x="8086724" y="1962150"/>
              <a:ext cx="3590925" cy="4657725"/>
            </a:xfrm>
            <a:custGeom>
              <a:avLst/>
              <a:gdLst/>
              <a:ahLst/>
              <a:cxnLst/>
              <a:rect l="l" t="t" r="r" b="b"/>
              <a:pathLst>
                <a:path w="3590925" h="4657725">
                  <a:moveTo>
                    <a:pt x="3590924" y="4657724"/>
                  </a:moveTo>
                  <a:lnTo>
                    <a:pt x="0" y="4657724"/>
                  </a:lnTo>
                  <a:lnTo>
                    <a:pt x="0" y="0"/>
                  </a:lnTo>
                  <a:lnTo>
                    <a:pt x="3590924" y="0"/>
                  </a:lnTo>
                  <a:lnTo>
                    <a:pt x="3590924" y="4657724"/>
                  </a:lnTo>
                  <a:close/>
                </a:path>
              </a:pathLst>
            </a:custGeom>
            <a:solidFill>
              <a:srgbClr val="F1F5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8086724" y="1962150"/>
              <a:ext cx="3590925" cy="47625"/>
            </a:xfrm>
            <a:custGeom>
              <a:avLst/>
              <a:gdLst/>
              <a:ahLst/>
              <a:cxnLst/>
              <a:rect l="l" t="t" r="r" b="b"/>
              <a:pathLst>
                <a:path w="3590925" h="47625">
                  <a:moveTo>
                    <a:pt x="3590924" y="47624"/>
                  </a:moveTo>
                  <a:lnTo>
                    <a:pt x="0" y="47624"/>
                  </a:lnTo>
                  <a:lnTo>
                    <a:pt x="0" y="0"/>
                  </a:lnTo>
                  <a:lnTo>
                    <a:pt x="3590924" y="0"/>
                  </a:lnTo>
                  <a:lnTo>
                    <a:pt x="3590924" y="4762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8267650" y="2025650"/>
            <a:ext cx="3225800" cy="2425700"/>
          </a:xfrm>
          <a:prstGeom prst="rect">
            <a:avLst/>
          </a:prstGeom>
        </p:spPr>
        <p:txBody>
          <a:bodyPr wrap="square" lIns="0" tIns="1079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dirty="0" sz="3000" spc="-50" b="1">
                <a:solidFill>
                  <a:srgbClr val="F0A500"/>
                </a:solidFill>
                <a:latin typeface="Arial"/>
                <a:cs typeface="Arial"/>
              </a:rPr>
              <a:t>3</a:t>
            </a:r>
            <a:endParaRPr sz="3000">
              <a:latin typeface="Arial"/>
              <a:cs typeface="Arial"/>
            </a:endParaRPr>
          </a:p>
          <a:p>
            <a:pPr marL="12700" marR="858519">
              <a:lnSpc>
                <a:spcPct val="100000"/>
              </a:lnSpc>
              <a:spcBef>
                <a:spcPts val="375"/>
              </a:spcBef>
            </a:pPr>
            <a:r>
              <a:rPr dirty="0" sz="1500" b="1">
                <a:solidFill>
                  <a:srgbClr val="003366"/>
                </a:solidFill>
                <a:latin typeface="Arial"/>
                <a:cs typeface="Arial"/>
              </a:rPr>
              <a:t>Shared</a:t>
            </a:r>
            <a:r>
              <a:rPr dirty="0" sz="150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3366"/>
                </a:solidFill>
                <a:latin typeface="Arial"/>
                <a:cs typeface="Arial"/>
              </a:rPr>
              <a:t>P&amp;L</a:t>
            </a:r>
            <a:r>
              <a:rPr dirty="0" sz="1500" spc="-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003366"/>
                </a:solidFill>
                <a:latin typeface="Arial"/>
                <a:cs typeface="Arial"/>
              </a:rPr>
              <a:t>for</a:t>
            </a:r>
            <a:r>
              <a:rPr dirty="0" sz="150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003366"/>
                </a:solidFill>
                <a:latin typeface="Arial"/>
                <a:cs typeface="Arial"/>
              </a:rPr>
              <a:t>Corporate Accounts</a:t>
            </a:r>
            <a:endParaRPr sz="150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745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Apollo,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Fortis,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Max,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Manipal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accounts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move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333333"/>
                </a:solidFill>
                <a:latin typeface="Arial"/>
                <a:cs typeface="Arial"/>
              </a:rPr>
              <a:t>to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shared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P&amp;L</a:t>
            </a:r>
            <a:r>
              <a:rPr dirty="0" sz="1100" spc="1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model.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Implant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revenue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from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50">
                <a:solidFill>
                  <a:srgbClr val="333333"/>
                </a:solidFill>
                <a:latin typeface="Arial"/>
                <a:cs typeface="Arial"/>
              </a:rPr>
              <a:t>a</a:t>
            </a:r>
            <a:endParaRPr sz="1100">
              <a:latin typeface="Arial"/>
              <a:cs typeface="Arial"/>
            </a:endParaRPr>
          </a:p>
          <a:p>
            <a:pPr marL="12700" marR="115570">
              <a:lnSpc>
                <a:spcPts val="1650"/>
              </a:lnSpc>
              <a:spcBef>
                <a:spcPts val="35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ROSA</a:t>
            </a:r>
            <a:r>
              <a:rPr dirty="0" sz="1100" spc="-2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account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is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credited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both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implant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333333"/>
                </a:solidFill>
                <a:latin typeface="Arial"/>
                <a:cs typeface="Arial"/>
              </a:rPr>
              <a:t>rep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ROSA</a:t>
            </a:r>
            <a:r>
              <a:rPr dirty="0" sz="1100" spc="-1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specialist.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This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removes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333333"/>
                </a:solidFill>
                <a:latin typeface="Arial"/>
                <a:cs typeface="Arial"/>
              </a:rPr>
              <a:t>the</a:t>
            </a:r>
            <a:endParaRPr sz="1100">
              <a:latin typeface="Arial"/>
              <a:cs typeface="Arial"/>
            </a:endParaRPr>
          </a:p>
          <a:p>
            <a:pPr marL="12700" marR="361950">
              <a:lnSpc>
                <a:spcPts val="1650"/>
              </a:lnSpc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structural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incentive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compete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creates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50">
                <a:solidFill>
                  <a:srgbClr val="333333"/>
                </a:solidFill>
                <a:latin typeface="Arial"/>
                <a:cs typeface="Arial"/>
              </a:rPr>
              <a:t>a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financial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reason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co-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sell.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277224" y="5915025"/>
            <a:ext cx="3209925" cy="514350"/>
          </a:xfrm>
          <a:prstGeom prst="rect">
            <a:avLst/>
          </a:prstGeom>
          <a:solidFill>
            <a:srgbClr val="003366"/>
          </a:solidFill>
        </p:spPr>
        <p:txBody>
          <a:bodyPr wrap="square" lIns="0" tIns="88900" rIns="0" bIns="0" rtlCol="0" vert="horz">
            <a:spAutoFit/>
          </a:bodyPr>
          <a:lstStyle/>
          <a:p>
            <a:pPr marL="173990" marR="243204">
              <a:lnSpc>
                <a:spcPts val="1280"/>
              </a:lnSpc>
              <a:spcBef>
                <a:spcPts val="700"/>
              </a:spcBef>
            </a:pP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Action:</a:t>
            </a:r>
            <a:r>
              <a:rPr dirty="0" sz="1100" spc="6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Commercial</a:t>
            </a:r>
            <a:r>
              <a:rPr dirty="0" sz="11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policy</a:t>
            </a:r>
            <a:r>
              <a:rPr dirty="0" sz="11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revision</a:t>
            </a:r>
            <a:r>
              <a:rPr dirty="0" sz="11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1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Arial"/>
                <a:cs typeface="Arial"/>
              </a:rPr>
              <a:t>Week </a:t>
            </a:r>
            <a:r>
              <a:rPr dirty="0" sz="1100" spc="-5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7149" y="6619875"/>
            <a:ext cx="12096750" cy="238125"/>
            <a:chOff x="57149" y="6619875"/>
            <a:chExt cx="12096750" cy="238125"/>
          </a:xfrm>
        </p:grpSpPr>
        <p:sp>
          <p:nvSpPr>
            <p:cNvPr id="23" name="object 23"/>
            <p:cNvSpPr/>
            <p:nvPr/>
          </p:nvSpPr>
          <p:spPr>
            <a:xfrm>
              <a:off x="57149" y="6619875"/>
              <a:ext cx="12096750" cy="238125"/>
            </a:xfrm>
            <a:custGeom>
              <a:avLst/>
              <a:gdLst/>
              <a:ahLst/>
              <a:cxnLst/>
              <a:rect l="l" t="t" r="r" b="b"/>
              <a:pathLst>
                <a:path w="12096750" h="238125">
                  <a:moveTo>
                    <a:pt x="12096749" y="238124"/>
                  </a:moveTo>
                  <a:lnTo>
                    <a:pt x="0" y="238124"/>
                  </a:lnTo>
                  <a:lnTo>
                    <a:pt x="0" y="0"/>
                  </a:lnTo>
                  <a:lnTo>
                    <a:pt x="12096749" y="0"/>
                  </a:lnTo>
                  <a:lnTo>
                    <a:pt x="12096749" y="238124"/>
                  </a:lnTo>
                  <a:close/>
                </a:path>
              </a:pathLst>
            </a:custGeom>
            <a:solidFill>
              <a:srgbClr val="F1F5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7149" y="6619875"/>
              <a:ext cx="12096750" cy="9525"/>
            </a:xfrm>
            <a:custGeom>
              <a:avLst/>
              <a:gdLst/>
              <a:ahLst/>
              <a:cxnLst/>
              <a:rect l="l" t="t" r="r" b="b"/>
              <a:pathLst>
                <a:path w="12096750" h="9525">
                  <a:moveTo>
                    <a:pt x="1209674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2096749" y="0"/>
                  </a:lnTo>
                  <a:lnTo>
                    <a:pt x="12096749" y="9524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ADGcatalyst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Strategic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Consulting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Zimmer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Biomet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India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Unified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Revenue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Strategy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September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2026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spc="-10" b="0">
                <a:solidFill>
                  <a:srgbClr val="666666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53900" cy="6858000"/>
            <a:chOff x="0" y="0"/>
            <a:chExt cx="121539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153900" cy="6858000"/>
            </a:xfrm>
            <a:custGeom>
              <a:avLst/>
              <a:gdLst/>
              <a:ahLst/>
              <a:cxnLst/>
              <a:rect l="l" t="t" r="r" b="b"/>
              <a:pathLst>
                <a:path w="12153900" h="6858000">
                  <a:moveTo>
                    <a:pt x="12153887" y="0"/>
                  </a:moveTo>
                  <a:lnTo>
                    <a:pt x="5713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57137" y="6857987"/>
                  </a:lnTo>
                  <a:lnTo>
                    <a:pt x="57137" y="952500"/>
                  </a:lnTo>
                  <a:lnTo>
                    <a:pt x="12153887" y="952500"/>
                  </a:lnTo>
                  <a:lnTo>
                    <a:pt x="1215388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7149" y="914400"/>
              <a:ext cx="12096750" cy="38100"/>
            </a:xfrm>
            <a:custGeom>
              <a:avLst/>
              <a:gdLst/>
              <a:ahLst/>
              <a:cxnLst/>
              <a:rect l="l" t="t" r="r" b="b"/>
              <a:pathLst>
                <a:path w="12096750" h="38100">
                  <a:moveTo>
                    <a:pt x="120967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96749" y="0"/>
                  </a:lnTo>
                  <a:lnTo>
                    <a:pt x="120967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520700" y="70168"/>
            <a:ext cx="10495915" cy="706755"/>
          </a:xfrm>
          <a:prstGeom prst="rect"/>
        </p:spPr>
        <p:txBody>
          <a:bodyPr wrap="square" lIns="0" tIns="723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dirty="0" sz="2700"/>
              <a:t>Section 2: Common Goals Framework — Implant + ROSA</a:t>
            </a:r>
            <a:r>
              <a:rPr dirty="0" sz="2700" spc="-105"/>
              <a:t> </a:t>
            </a:r>
            <a:r>
              <a:rPr dirty="0" sz="2700" spc="-25"/>
              <a:t>Teams</a:t>
            </a:r>
            <a:endParaRPr sz="2700"/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dirty="0" sz="1200" b="0">
                <a:solidFill>
                  <a:srgbClr val="B0C3DE"/>
                </a:solidFill>
                <a:latin typeface="Arial"/>
                <a:cs typeface="Arial"/>
              </a:rPr>
              <a:t>Shared targets that reward the unified outcome, not the individual product </a:t>
            </a:r>
            <a:r>
              <a:rPr dirty="0" sz="1200" spc="-10" b="0">
                <a:solidFill>
                  <a:srgbClr val="B0C3DE"/>
                </a:solidFill>
                <a:latin typeface="Arial"/>
                <a:cs typeface="Arial"/>
              </a:rPr>
              <a:t>metric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533399" y="1150184"/>
          <a:ext cx="11201400" cy="21704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72895"/>
                <a:gridCol w="3233420"/>
                <a:gridCol w="3315335"/>
                <a:gridCol w="2985134"/>
              </a:tblGrid>
              <a:tr h="325755">
                <a:tc>
                  <a:txBody>
                    <a:bodyPr/>
                    <a:lstStyle/>
                    <a:p>
                      <a:pPr marL="11430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dirty="0" sz="110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Goal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52705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dirty="0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Implant</a:t>
                      </a:r>
                      <a:r>
                        <a:rPr dirty="0" sz="1100" spc="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Team</a:t>
                      </a:r>
                      <a:r>
                        <a:rPr dirty="0" sz="1100" spc="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Metric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52705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dirty="0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100" spc="-4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Team</a:t>
                      </a:r>
                      <a:r>
                        <a:rPr dirty="0" sz="1100" spc="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Metric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52705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25527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dirty="0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Shared</a:t>
                      </a:r>
                      <a:r>
                        <a:rPr dirty="0" sz="1100" spc="7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KPI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52705">
                    <a:solidFill>
                      <a:srgbClr val="0033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Revenue</a:t>
                      </a:r>
                      <a:r>
                        <a:rPr dirty="0" sz="1050" spc="-4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Growth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>
                    <a:lnL w="38100">
                      <a:solidFill>
                        <a:srgbClr val="F0A5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+30%</a:t>
                      </a:r>
                      <a:r>
                        <a:rPr dirty="0" sz="1050" spc="-3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knee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implant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revenue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at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7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accounts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/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+40%</a:t>
                      </a:r>
                      <a:r>
                        <a:rPr dirty="0" sz="1050" spc="-3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7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case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volume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at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installed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sites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/>
                </a:tc>
                <a:tc>
                  <a:txBody>
                    <a:bodyPr/>
                    <a:lstStyle/>
                    <a:p>
                      <a:pPr marL="25527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Combined</a:t>
                      </a:r>
                      <a:r>
                        <a:rPr dirty="0" sz="1050" spc="-3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account</a:t>
                      </a:r>
                      <a:r>
                        <a:rPr dirty="0" sz="1050" spc="-3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revenue</a:t>
                      </a:r>
                      <a:r>
                        <a:rPr dirty="0" sz="1050" spc="-3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vs.</a:t>
                      </a:r>
                      <a:r>
                        <a:rPr dirty="0" sz="1050" spc="-3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baseline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/>
                </a:tc>
              </a:tr>
              <a:tr h="370840"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Pull-</a:t>
                      </a:r>
                      <a:r>
                        <a:rPr dirty="0" sz="105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Through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>
                    <a:lnL w="38100">
                      <a:solidFill>
                        <a:srgbClr val="F0A500"/>
                      </a:solidFill>
                      <a:prstDash val="solid"/>
                    </a:lnL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Implant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units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per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7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case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&gt;=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1.5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8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cases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per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month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per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installed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robot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&gt;=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25527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Pull-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through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conversion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rate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territory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>
                    <a:solidFill>
                      <a:srgbClr val="F1F5F9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Institutional</a:t>
                      </a:r>
                      <a:r>
                        <a:rPr dirty="0" sz="1050" spc="-4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Access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>
                    <a:lnL w="38100">
                      <a:solidFill>
                        <a:srgbClr val="F0A5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CMO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meeting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at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corporate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chains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/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7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demonstration</a:t>
                      </a:r>
                      <a:r>
                        <a:rPr dirty="0" sz="1050" spc="-3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at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corporate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chains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/>
                </a:tc>
                <a:tc>
                  <a:txBody>
                    <a:bodyPr/>
                    <a:lstStyle/>
                    <a:p>
                      <a:pPr marL="25527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LOI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signed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&gt;=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chains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Day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90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/>
                </a:tc>
              </a:tr>
              <a:tr h="370840"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KOL</a:t>
                      </a:r>
                      <a:r>
                        <a:rPr dirty="0" sz="1050" spc="-6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Activation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>
                    <a:lnL w="38100">
                      <a:solidFill>
                        <a:srgbClr val="F0A500"/>
                      </a:solidFill>
                      <a:prstDash val="solid"/>
                    </a:lnL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5</a:t>
                      </a:r>
                      <a:r>
                        <a:rPr dirty="0" sz="1050" spc="-3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surgeon</a:t>
                      </a:r>
                      <a:r>
                        <a:rPr dirty="0" sz="1050" spc="-3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champions</a:t>
                      </a:r>
                      <a:r>
                        <a:rPr dirty="0" sz="1050" spc="-3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identified</a:t>
                      </a:r>
                      <a:r>
                        <a:rPr dirty="0" sz="1050" spc="-3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per</a:t>
                      </a:r>
                      <a:r>
                        <a:rPr dirty="0" sz="1050" spc="-3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region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5</a:t>
                      </a:r>
                      <a:r>
                        <a:rPr dirty="0" sz="1050" spc="-3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surgeon</a:t>
                      </a:r>
                      <a:r>
                        <a:rPr dirty="0" sz="1050" spc="-3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champions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trained</a:t>
                      </a:r>
                      <a:r>
                        <a:rPr dirty="0" sz="1050" spc="-3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on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ROSA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25527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KOLs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active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across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8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territories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>
                    <a:solidFill>
                      <a:srgbClr val="F1F5F9"/>
                    </a:solidFill>
                  </a:tcPr>
                </a:tc>
              </a:tr>
              <a:tr h="361315"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Bundle</a:t>
                      </a:r>
                      <a:r>
                        <a:rPr dirty="0" sz="1050" spc="-5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Adoption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>
                    <a:lnL w="38100">
                      <a:solidFill>
                        <a:srgbClr val="F0A5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20+</a:t>
                      </a:r>
                      <a:r>
                        <a:rPr dirty="0" sz="1050" spc="-3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bundled</a:t>
                      </a:r>
                      <a:r>
                        <a:rPr dirty="0" sz="1050" spc="-3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proposals</a:t>
                      </a:r>
                      <a:r>
                        <a:rPr dirty="0" sz="1050" spc="-3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submitted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/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20+</a:t>
                      </a:r>
                      <a:r>
                        <a:rPr dirty="0" sz="1050" spc="-3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accounts</a:t>
                      </a:r>
                      <a:r>
                        <a:rPr dirty="0" sz="1050" spc="-3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receiving</a:t>
                      </a:r>
                      <a:r>
                        <a:rPr dirty="0" sz="1050" spc="-3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bundle</a:t>
                      </a:r>
                      <a:r>
                        <a:rPr dirty="0" sz="1050" spc="-3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proposal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/>
                </a:tc>
                <a:tc>
                  <a:txBody>
                    <a:bodyPr/>
                    <a:lstStyle/>
                    <a:p>
                      <a:pPr marL="25527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Bundle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close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rate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&gt;=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40%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/>
                </a:tc>
              </a:tr>
            </a:tbl>
          </a:graphicData>
        </a:graphic>
      </p:graphicFrame>
      <p:grpSp>
        <p:nvGrpSpPr>
          <p:cNvPr id="7" name="object 7"/>
          <p:cNvGrpSpPr/>
          <p:nvPr/>
        </p:nvGrpSpPr>
        <p:grpSpPr>
          <a:xfrm>
            <a:off x="533399" y="3457575"/>
            <a:ext cx="11144250" cy="514350"/>
            <a:chOff x="533399" y="3457575"/>
            <a:chExt cx="11144250" cy="514350"/>
          </a:xfrm>
        </p:grpSpPr>
        <p:sp>
          <p:nvSpPr>
            <p:cNvPr id="8" name="object 8"/>
            <p:cNvSpPr/>
            <p:nvPr/>
          </p:nvSpPr>
          <p:spPr>
            <a:xfrm>
              <a:off x="533399" y="3457575"/>
              <a:ext cx="11144250" cy="514350"/>
            </a:xfrm>
            <a:custGeom>
              <a:avLst/>
              <a:gdLst/>
              <a:ahLst/>
              <a:cxnLst/>
              <a:rect l="l" t="t" r="r" b="b"/>
              <a:pathLst>
                <a:path w="11144250" h="514350">
                  <a:moveTo>
                    <a:pt x="11144249" y="514349"/>
                  </a:moveTo>
                  <a:lnTo>
                    <a:pt x="0" y="514349"/>
                  </a:lnTo>
                  <a:lnTo>
                    <a:pt x="0" y="0"/>
                  </a:lnTo>
                  <a:lnTo>
                    <a:pt x="11144249" y="0"/>
                  </a:lnTo>
                  <a:lnTo>
                    <a:pt x="11144249" y="514349"/>
                  </a:lnTo>
                  <a:close/>
                </a:path>
              </a:pathLst>
            </a:custGeom>
            <a:solidFill>
              <a:srgbClr val="FFF7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33399" y="3457575"/>
              <a:ext cx="47625" cy="514350"/>
            </a:xfrm>
            <a:custGeom>
              <a:avLst/>
              <a:gdLst/>
              <a:ahLst/>
              <a:cxnLst/>
              <a:rect l="l" t="t" r="r" b="b"/>
              <a:pathLst>
                <a:path w="47625" h="514350">
                  <a:moveTo>
                    <a:pt x="47624" y="514349"/>
                  </a:moveTo>
                  <a:lnTo>
                    <a:pt x="0" y="514349"/>
                  </a:lnTo>
                  <a:lnTo>
                    <a:pt x="0" y="0"/>
                  </a:lnTo>
                  <a:lnTo>
                    <a:pt x="47624" y="0"/>
                  </a:lnTo>
                  <a:lnTo>
                    <a:pt x="47624" y="5143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581024" y="3521075"/>
            <a:ext cx="11096625" cy="358775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52400" marR="184150">
              <a:lnSpc>
                <a:spcPts val="1280"/>
              </a:lnSpc>
              <a:spcBef>
                <a:spcPts val="200"/>
              </a:spcBef>
            </a:pP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Governance:</a:t>
            </a:r>
            <a:r>
              <a:rPr dirty="0" sz="1100" spc="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Country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Head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chairs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monthly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commercial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review.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Pull-through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rate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below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1.2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implants/ROSA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case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triggers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mandatory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joint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review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within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10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working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days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50">
                <a:solidFill>
                  <a:srgbClr val="333333"/>
                </a:solidFill>
                <a:latin typeface="Arial"/>
                <a:cs typeface="Arial"/>
              </a:rPr>
              <a:t>—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URL,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ROSA</a:t>
            </a:r>
            <a:r>
              <a:rPr dirty="0" sz="1100" spc="-2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Business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Head,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NSH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all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attend.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7149" y="6619875"/>
            <a:ext cx="12096750" cy="238125"/>
            <a:chOff x="57149" y="6619875"/>
            <a:chExt cx="12096750" cy="238125"/>
          </a:xfrm>
        </p:grpSpPr>
        <p:sp>
          <p:nvSpPr>
            <p:cNvPr id="12" name="object 12"/>
            <p:cNvSpPr/>
            <p:nvPr/>
          </p:nvSpPr>
          <p:spPr>
            <a:xfrm>
              <a:off x="57149" y="6619875"/>
              <a:ext cx="12096750" cy="238125"/>
            </a:xfrm>
            <a:custGeom>
              <a:avLst/>
              <a:gdLst/>
              <a:ahLst/>
              <a:cxnLst/>
              <a:rect l="l" t="t" r="r" b="b"/>
              <a:pathLst>
                <a:path w="12096750" h="238125">
                  <a:moveTo>
                    <a:pt x="12096749" y="238124"/>
                  </a:moveTo>
                  <a:lnTo>
                    <a:pt x="0" y="238124"/>
                  </a:lnTo>
                  <a:lnTo>
                    <a:pt x="0" y="0"/>
                  </a:lnTo>
                  <a:lnTo>
                    <a:pt x="12096749" y="0"/>
                  </a:lnTo>
                  <a:lnTo>
                    <a:pt x="12096749" y="238124"/>
                  </a:lnTo>
                  <a:close/>
                </a:path>
              </a:pathLst>
            </a:custGeom>
            <a:solidFill>
              <a:srgbClr val="F1F5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7149" y="6619875"/>
              <a:ext cx="12096750" cy="9525"/>
            </a:xfrm>
            <a:custGeom>
              <a:avLst/>
              <a:gdLst/>
              <a:ahLst/>
              <a:cxnLst/>
              <a:rect l="l" t="t" r="r" b="b"/>
              <a:pathLst>
                <a:path w="12096750" h="9525">
                  <a:moveTo>
                    <a:pt x="1209674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2096749" y="0"/>
                  </a:lnTo>
                  <a:lnTo>
                    <a:pt x="12096749" y="9524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ADGcatalyst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Strategic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Consulting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Zimmer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Biomet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India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Unified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Revenue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Strategy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September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2026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spc="-10" b="0">
                <a:solidFill>
                  <a:srgbClr val="666666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53900" cy="6858000"/>
            <a:chOff x="0" y="0"/>
            <a:chExt cx="121539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153900" cy="6858000"/>
            </a:xfrm>
            <a:custGeom>
              <a:avLst/>
              <a:gdLst/>
              <a:ahLst/>
              <a:cxnLst/>
              <a:rect l="l" t="t" r="r" b="b"/>
              <a:pathLst>
                <a:path w="12153900" h="6858000">
                  <a:moveTo>
                    <a:pt x="12153887" y="0"/>
                  </a:moveTo>
                  <a:lnTo>
                    <a:pt x="5713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57137" y="6857987"/>
                  </a:lnTo>
                  <a:lnTo>
                    <a:pt x="57137" y="990600"/>
                  </a:lnTo>
                  <a:lnTo>
                    <a:pt x="12153887" y="990600"/>
                  </a:lnTo>
                  <a:lnTo>
                    <a:pt x="1215388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7149" y="952500"/>
              <a:ext cx="12096750" cy="38100"/>
            </a:xfrm>
            <a:custGeom>
              <a:avLst/>
              <a:gdLst/>
              <a:ahLst/>
              <a:cxnLst/>
              <a:rect l="l" t="t" r="r" b="b"/>
              <a:pathLst>
                <a:path w="12096750" h="38100">
                  <a:moveTo>
                    <a:pt x="120967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96749" y="0"/>
                  </a:lnTo>
                  <a:lnTo>
                    <a:pt x="120967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520700" y="89218"/>
            <a:ext cx="10100310" cy="706755"/>
          </a:xfrm>
          <a:prstGeom prst="rect"/>
        </p:spPr>
        <p:txBody>
          <a:bodyPr wrap="square" lIns="0" tIns="723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dirty="0" sz="2700"/>
              <a:t>Section</a:t>
            </a:r>
            <a:r>
              <a:rPr dirty="0" sz="2700" spc="-50"/>
              <a:t> </a:t>
            </a:r>
            <a:r>
              <a:rPr dirty="0" sz="2700"/>
              <a:t>3:</a:t>
            </a:r>
            <a:r>
              <a:rPr dirty="0" sz="2700" spc="-50"/>
              <a:t> </a:t>
            </a:r>
            <a:r>
              <a:rPr dirty="0" sz="2700"/>
              <a:t>ROSA</a:t>
            </a:r>
            <a:r>
              <a:rPr dirty="0" sz="2700" spc="-145"/>
              <a:t> </a:t>
            </a:r>
            <a:r>
              <a:rPr dirty="0" sz="2700"/>
              <a:t>5-Year</a:t>
            </a:r>
            <a:r>
              <a:rPr dirty="0" sz="2700" spc="-45"/>
              <a:t> </a:t>
            </a:r>
            <a:r>
              <a:rPr dirty="0" sz="2700"/>
              <a:t>Comprehensive</a:t>
            </a:r>
            <a:r>
              <a:rPr dirty="0" sz="2700" spc="-50"/>
              <a:t> </a:t>
            </a:r>
            <a:r>
              <a:rPr dirty="0" sz="2700"/>
              <a:t>Warranty</a:t>
            </a:r>
            <a:r>
              <a:rPr dirty="0" sz="2700" spc="-50"/>
              <a:t> </a:t>
            </a:r>
            <a:r>
              <a:rPr dirty="0" sz="2700" spc="-10"/>
              <a:t>Programme</a:t>
            </a:r>
            <a:endParaRPr sz="2700"/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dirty="0" sz="1200" b="0">
                <a:solidFill>
                  <a:srgbClr val="B0C3DE"/>
                </a:solidFill>
                <a:latin typeface="Arial"/>
                <a:cs typeface="Arial"/>
              </a:rPr>
              <a:t>Converting ROSA</a:t>
            </a:r>
            <a:r>
              <a:rPr dirty="0" sz="1200" spc="-70" b="0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B0C3DE"/>
                </a:solidFill>
                <a:latin typeface="Arial"/>
                <a:cs typeface="Arial"/>
              </a:rPr>
              <a:t>from a capital risk to a managed clinical </a:t>
            </a:r>
            <a:r>
              <a:rPr dirty="0" sz="1200" spc="-10" b="0">
                <a:solidFill>
                  <a:srgbClr val="B0C3DE"/>
                </a:solidFill>
                <a:latin typeface="Arial"/>
                <a:cs typeface="Arial"/>
              </a:rPr>
              <a:t>partnership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0700" y="1134110"/>
            <a:ext cx="1103630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95"/>
              </a:spcBef>
            </a:pP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A</a:t>
            </a:r>
            <a:r>
              <a:rPr dirty="0" sz="1250" spc="-3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5-year</a:t>
            </a:r>
            <a:r>
              <a:rPr dirty="0" sz="125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comprehensive</a:t>
            </a:r>
            <a:r>
              <a:rPr dirty="0" sz="12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warranty</a:t>
            </a:r>
            <a:r>
              <a:rPr dirty="0" sz="12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changes</a:t>
            </a:r>
            <a:r>
              <a:rPr dirty="0" sz="125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the</a:t>
            </a:r>
            <a:r>
              <a:rPr dirty="0" sz="125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group</a:t>
            </a:r>
            <a:r>
              <a:rPr dirty="0" sz="125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office</a:t>
            </a:r>
            <a:r>
              <a:rPr dirty="0" sz="125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conversation</a:t>
            </a:r>
            <a:r>
              <a:rPr dirty="0" sz="125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from</a:t>
            </a:r>
            <a:r>
              <a:rPr dirty="0" sz="125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capex</a:t>
            </a:r>
            <a:r>
              <a:rPr dirty="0" sz="125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evaluation</a:t>
            </a:r>
            <a:r>
              <a:rPr dirty="0" sz="125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to</a:t>
            </a:r>
            <a:r>
              <a:rPr dirty="0" sz="125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outcomes</a:t>
            </a:r>
            <a:r>
              <a:rPr dirty="0" sz="125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partnership.</a:t>
            </a:r>
            <a:r>
              <a:rPr dirty="0" sz="1250" spc="2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This</a:t>
            </a:r>
            <a:r>
              <a:rPr dirty="0" sz="125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is</a:t>
            </a:r>
            <a:r>
              <a:rPr dirty="0" sz="125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the</a:t>
            </a:r>
            <a:r>
              <a:rPr dirty="0" sz="125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commercial</a:t>
            </a:r>
            <a:r>
              <a:rPr dirty="0" sz="125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444444"/>
                </a:solidFill>
                <a:latin typeface="Arial"/>
                <a:cs typeface="Arial"/>
              </a:rPr>
              <a:t>vehicle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that</a:t>
            </a:r>
            <a:r>
              <a:rPr dirty="0" sz="125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opens</a:t>
            </a:r>
            <a:r>
              <a:rPr dirty="0" sz="125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corporate</a:t>
            </a:r>
            <a:r>
              <a:rPr dirty="0" sz="125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hospital</a:t>
            </a:r>
            <a:r>
              <a:rPr dirty="0" sz="125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444444"/>
                </a:solidFill>
                <a:latin typeface="Arial"/>
                <a:cs typeface="Arial"/>
              </a:rPr>
              <a:t>procurement</a:t>
            </a:r>
            <a:r>
              <a:rPr dirty="0" sz="125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444444"/>
                </a:solidFill>
                <a:latin typeface="Arial"/>
                <a:cs typeface="Arial"/>
              </a:rPr>
              <a:t>committees.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33399" y="1771650"/>
            <a:ext cx="2676525" cy="4105275"/>
            <a:chOff x="533399" y="1771650"/>
            <a:chExt cx="2676525" cy="4105275"/>
          </a:xfrm>
        </p:grpSpPr>
        <p:sp>
          <p:nvSpPr>
            <p:cNvPr id="8" name="object 8"/>
            <p:cNvSpPr/>
            <p:nvPr/>
          </p:nvSpPr>
          <p:spPr>
            <a:xfrm>
              <a:off x="533399" y="1771650"/>
              <a:ext cx="2676525" cy="4105275"/>
            </a:xfrm>
            <a:custGeom>
              <a:avLst/>
              <a:gdLst/>
              <a:ahLst/>
              <a:cxnLst/>
              <a:rect l="l" t="t" r="r" b="b"/>
              <a:pathLst>
                <a:path w="2676525" h="4105275">
                  <a:moveTo>
                    <a:pt x="2676524" y="4105274"/>
                  </a:moveTo>
                  <a:lnTo>
                    <a:pt x="0" y="4105274"/>
                  </a:lnTo>
                  <a:lnTo>
                    <a:pt x="0" y="0"/>
                  </a:lnTo>
                  <a:lnTo>
                    <a:pt x="2676524" y="0"/>
                  </a:lnTo>
                  <a:lnTo>
                    <a:pt x="2676524" y="4105274"/>
                  </a:lnTo>
                  <a:close/>
                </a:path>
              </a:pathLst>
            </a:custGeom>
            <a:solidFill>
              <a:srgbClr val="F1F5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33399" y="1771650"/>
              <a:ext cx="2676525" cy="47625"/>
            </a:xfrm>
            <a:custGeom>
              <a:avLst/>
              <a:gdLst/>
              <a:ahLst/>
              <a:cxnLst/>
              <a:rect l="l" t="t" r="r" b="b"/>
              <a:pathLst>
                <a:path w="2676525" h="47625">
                  <a:moveTo>
                    <a:pt x="2676524" y="47624"/>
                  </a:moveTo>
                  <a:lnTo>
                    <a:pt x="0" y="47624"/>
                  </a:lnTo>
                  <a:lnTo>
                    <a:pt x="0" y="0"/>
                  </a:lnTo>
                  <a:lnTo>
                    <a:pt x="2676524" y="0"/>
                  </a:lnTo>
                  <a:lnTo>
                    <a:pt x="2676524" y="4762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533399" y="1933308"/>
            <a:ext cx="2676525" cy="198501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52400">
              <a:lnSpc>
                <a:spcPct val="100000"/>
              </a:lnSpc>
              <a:spcBef>
                <a:spcPts val="400"/>
              </a:spcBef>
            </a:pPr>
            <a:r>
              <a:rPr dirty="0" sz="950" spc="70" b="1">
                <a:solidFill>
                  <a:srgbClr val="F0A500"/>
                </a:solidFill>
                <a:latin typeface="Arial"/>
                <a:cs typeface="Arial"/>
              </a:rPr>
              <a:t>PROCUREMENT</a:t>
            </a:r>
            <a:endParaRPr sz="950">
              <a:latin typeface="Arial"/>
              <a:cs typeface="Arial"/>
            </a:endParaRPr>
          </a:p>
          <a:p>
            <a:pPr marL="152400" marR="720090">
              <a:lnSpc>
                <a:spcPts val="1650"/>
              </a:lnSpc>
              <a:spcBef>
                <a:spcPts val="515"/>
              </a:spcBef>
            </a:pPr>
            <a:r>
              <a:rPr dirty="0" sz="1400" b="1">
                <a:solidFill>
                  <a:srgbClr val="003366"/>
                </a:solidFill>
                <a:latin typeface="Arial"/>
                <a:cs typeface="Arial"/>
              </a:rPr>
              <a:t>Defines</a:t>
            </a:r>
            <a:r>
              <a:rPr dirty="0" sz="1400" spc="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3366"/>
                </a:solidFill>
                <a:latin typeface="Arial"/>
                <a:cs typeface="Arial"/>
              </a:rPr>
              <a:t>Total</a:t>
            </a:r>
            <a:r>
              <a:rPr dirty="0" sz="140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3366"/>
                </a:solidFill>
                <a:latin typeface="Arial"/>
                <a:cs typeface="Arial"/>
              </a:rPr>
              <a:t>Cost</a:t>
            </a:r>
            <a:r>
              <a:rPr dirty="0" sz="140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400" spc="-35" b="1">
                <a:solidFill>
                  <a:srgbClr val="003366"/>
                </a:solidFill>
                <a:latin typeface="Arial"/>
                <a:cs typeface="Arial"/>
              </a:rPr>
              <a:t>of </a:t>
            </a:r>
            <a:r>
              <a:rPr dirty="0" sz="1400" spc="-10" b="1">
                <a:solidFill>
                  <a:srgbClr val="003366"/>
                </a:solidFill>
                <a:latin typeface="Arial"/>
                <a:cs typeface="Arial"/>
              </a:rPr>
              <a:t>Ownership</a:t>
            </a:r>
            <a:endParaRPr sz="1400">
              <a:latin typeface="Arial"/>
              <a:cs typeface="Arial"/>
            </a:endParaRPr>
          </a:p>
          <a:p>
            <a:pPr marL="152400" marR="156845">
              <a:lnSpc>
                <a:spcPct val="119300"/>
              </a:lnSpc>
              <a:spcBef>
                <a:spcPts val="715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Corporate</a:t>
            </a:r>
            <a:r>
              <a:rPr dirty="0" sz="1100" spc="114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procurement</a:t>
            </a:r>
            <a:r>
              <a:rPr dirty="0" sz="1100" spc="114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committees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require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defined</a:t>
            </a:r>
            <a:r>
              <a:rPr dirty="0" sz="1100" spc="3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TCO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before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approving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capital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item.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Without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50">
                <a:solidFill>
                  <a:srgbClr val="333333"/>
                </a:solidFill>
                <a:latin typeface="Arial"/>
                <a:cs typeface="Arial"/>
              </a:rPr>
              <a:t>a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warranty</a:t>
            </a:r>
            <a:r>
              <a:rPr dirty="0" sz="1100" spc="8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framework,</a:t>
            </a:r>
            <a:r>
              <a:rPr dirty="0" sz="1100" spc="8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ROSA's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TCO</a:t>
            </a:r>
            <a:r>
              <a:rPr dirty="0" sz="1100" spc="8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333333"/>
                </a:solidFill>
                <a:latin typeface="Arial"/>
                <a:cs typeface="Arial"/>
              </a:rPr>
              <a:t>is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undefined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unacceptable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group finance.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362324" y="1771650"/>
            <a:ext cx="2667000" cy="4105275"/>
            <a:chOff x="3362324" y="1771650"/>
            <a:chExt cx="2667000" cy="4105275"/>
          </a:xfrm>
        </p:grpSpPr>
        <p:sp>
          <p:nvSpPr>
            <p:cNvPr id="12" name="object 12"/>
            <p:cNvSpPr/>
            <p:nvPr/>
          </p:nvSpPr>
          <p:spPr>
            <a:xfrm>
              <a:off x="3362324" y="1771650"/>
              <a:ext cx="2667000" cy="4105275"/>
            </a:xfrm>
            <a:custGeom>
              <a:avLst/>
              <a:gdLst/>
              <a:ahLst/>
              <a:cxnLst/>
              <a:rect l="l" t="t" r="r" b="b"/>
              <a:pathLst>
                <a:path w="2667000" h="4105275">
                  <a:moveTo>
                    <a:pt x="2666999" y="4105274"/>
                  </a:moveTo>
                  <a:lnTo>
                    <a:pt x="0" y="4105274"/>
                  </a:lnTo>
                  <a:lnTo>
                    <a:pt x="0" y="0"/>
                  </a:lnTo>
                  <a:lnTo>
                    <a:pt x="2666999" y="0"/>
                  </a:lnTo>
                  <a:lnTo>
                    <a:pt x="2666999" y="4105274"/>
                  </a:lnTo>
                  <a:close/>
                </a:path>
              </a:pathLst>
            </a:custGeom>
            <a:solidFill>
              <a:srgbClr val="F1F5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362324" y="1771650"/>
              <a:ext cx="2667000" cy="47625"/>
            </a:xfrm>
            <a:custGeom>
              <a:avLst/>
              <a:gdLst/>
              <a:ahLst/>
              <a:cxnLst/>
              <a:rect l="l" t="t" r="r" b="b"/>
              <a:pathLst>
                <a:path w="2667000" h="47625">
                  <a:moveTo>
                    <a:pt x="2666999" y="47624"/>
                  </a:moveTo>
                  <a:lnTo>
                    <a:pt x="0" y="47624"/>
                  </a:lnTo>
                  <a:lnTo>
                    <a:pt x="0" y="0"/>
                  </a:lnTo>
                  <a:lnTo>
                    <a:pt x="2666999" y="0"/>
                  </a:lnTo>
                  <a:lnTo>
                    <a:pt x="2666999" y="4762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3362324" y="1933308"/>
            <a:ext cx="2667000" cy="198501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47320">
              <a:lnSpc>
                <a:spcPct val="100000"/>
              </a:lnSpc>
              <a:spcBef>
                <a:spcPts val="400"/>
              </a:spcBef>
            </a:pPr>
            <a:r>
              <a:rPr dirty="0" sz="950" spc="70" b="1">
                <a:solidFill>
                  <a:srgbClr val="F0A500"/>
                </a:solidFill>
                <a:latin typeface="Arial"/>
                <a:cs typeface="Arial"/>
              </a:rPr>
              <a:t>COMPETITIVE</a:t>
            </a:r>
            <a:endParaRPr sz="950">
              <a:latin typeface="Arial"/>
              <a:cs typeface="Arial"/>
            </a:endParaRPr>
          </a:p>
          <a:p>
            <a:pPr marL="147320" marR="788670">
              <a:lnSpc>
                <a:spcPts val="1650"/>
              </a:lnSpc>
              <a:spcBef>
                <a:spcPts val="515"/>
              </a:spcBef>
            </a:pPr>
            <a:r>
              <a:rPr dirty="0" sz="1400" b="1">
                <a:solidFill>
                  <a:srgbClr val="003366"/>
                </a:solidFill>
                <a:latin typeface="Arial"/>
                <a:cs typeface="Arial"/>
              </a:rPr>
              <a:t>Neutralises</a:t>
            </a:r>
            <a:r>
              <a:rPr dirty="0" sz="1400" spc="1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03366"/>
                </a:solidFill>
                <a:latin typeface="Arial"/>
                <a:cs typeface="Arial"/>
              </a:rPr>
              <a:t>MAKO's </a:t>
            </a:r>
            <a:r>
              <a:rPr dirty="0" sz="1400" b="1">
                <a:solidFill>
                  <a:srgbClr val="003366"/>
                </a:solidFill>
                <a:latin typeface="Arial"/>
                <a:cs typeface="Arial"/>
              </a:rPr>
              <a:t>Service</a:t>
            </a:r>
            <a:r>
              <a:rPr dirty="0" sz="140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03366"/>
                </a:solidFill>
                <a:latin typeface="Arial"/>
                <a:cs typeface="Arial"/>
              </a:rPr>
              <a:t>Objection</a:t>
            </a:r>
            <a:endParaRPr sz="1400">
              <a:latin typeface="Arial"/>
              <a:cs typeface="Arial"/>
            </a:endParaRPr>
          </a:p>
          <a:p>
            <a:pPr marL="147320" marR="273050">
              <a:lnSpc>
                <a:spcPct val="119300"/>
              </a:lnSpc>
              <a:spcBef>
                <a:spcPts val="715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Stryker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MAKO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field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teams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333333"/>
                </a:solidFill>
                <a:latin typeface="Arial"/>
                <a:cs typeface="Arial"/>
              </a:rPr>
              <a:t>use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service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uncertainty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as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an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active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objection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against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ROSA.</a:t>
            </a:r>
            <a:r>
              <a:rPr dirty="0" sz="11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dirty="0" sz="11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5-</a:t>
            </a:r>
            <a:r>
              <a:rPr dirty="0" sz="1100" spc="-20">
                <a:solidFill>
                  <a:srgbClr val="333333"/>
                </a:solidFill>
                <a:latin typeface="Arial"/>
                <a:cs typeface="Arial"/>
              </a:rPr>
              <a:t>year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comprehensive</a:t>
            </a:r>
            <a:r>
              <a:rPr dirty="0" sz="1100" spc="12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warranty</a:t>
            </a:r>
            <a:r>
              <a:rPr dirty="0" sz="1100" spc="12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eliminates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this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narrative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entirely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—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before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it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333333"/>
                </a:solidFill>
                <a:latin typeface="Arial"/>
                <a:cs typeface="Arial"/>
              </a:rPr>
              <a:t>is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raised.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181724" y="1771650"/>
            <a:ext cx="2676525" cy="4105275"/>
            <a:chOff x="6181724" y="1771650"/>
            <a:chExt cx="2676525" cy="4105275"/>
          </a:xfrm>
        </p:grpSpPr>
        <p:sp>
          <p:nvSpPr>
            <p:cNvPr id="16" name="object 16"/>
            <p:cNvSpPr/>
            <p:nvPr/>
          </p:nvSpPr>
          <p:spPr>
            <a:xfrm>
              <a:off x="6181724" y="1771650"/>
              <a:ext cx="2676525" cy="4105275"/>
            </a:xfrm>
            <a:custGeom>
              <a:avLst/>
              <a:gdLst/>
              <a:ahLst/>
              <a:cxnLst/>
              <a:rect l="l" t="t" r="r" b="b"/>
              <a:pathLst>
                <a:path w="2676525" h="4105275">
                  <a:moveTo>
                    <a:pt x="2676524" y="4105274"/>
                  </a:moveTo>
                  <a:lnTo>
                    <a:pt x="0" y="4105274"/>
                  </a:lnTo>
                  <a:lnTo>
                    <a:pt x="0" y="0"/>
                  </a:lnTo>
                  <a:lnTo>
                    <a:pt x="2676524" y="0"/>
                  </a:lnTo>
                  <a:lnTo>
                    <a:pt x="2676524" y="4105274"/>
                  </a:lnTo>
                  <a:close/>
                </a:path>
              </a:pathLst>
            </a:custGeom>
            <a:solidFill>
              <a:srgbClr val="F1F5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181724" y="1771650"/>
              <a:ext cx="2676525" cy="47625"/>
            </a:xfrm>
            <a:custGeom>
              <a:avLst/>
              <a:gdLst/>
              <a:ahLst/>
              <a:cxnLst/>
              <a:rect l="l" t="t" r="r" b="b"/>
              <a:pathLst>
                <a:path w="2676525" h="47625">
                  <a:moveTo>
                    <a:pt x="2676524" y="47624"/>
                  </a:moveTo>
                  <a:lnTo>
                    <a:pt x="0" y="47624"/>
                  </a:lnTo>
                  <a:lnTo>
                    <a:pt x="0" y="0"/>
                  </a:lnTo>
                  <a:lnTo>
                    <a:pt x="2676524" y="0"/>
                  </a:lnTo>
                  <a:lnTo>
                    <a:pt x="2676524" y="4762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6181724" y="1933308"/>
            <a:ext cx="2676525" cy="2185035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52400">
              <a:lnSpc>
                <a:spcPct val="100000"/>
              </a:lnSpc>
              <a:spcBef>
                <a:spcPts val="400"/>
              </a:spcBef>
            </a:pPr>
            <a:r>
              <a:rPr dirty="0" sz="950" spc="65" b="1">
                <a:solidFill>
                  <a:srgbClr val="F0A500"/>
                </a:solidFill>
                <a:latin typeface="Arial"/>
                <a:cs typeface="Arial"/>
              </a:rPr>
              <a:t>REVENUE</a:t>
            </a:r>
            <a:endParaRPr sz="950">
              <a:latin typeface="Arial"/>
              <a:cs typeface="Arial"/>
            </a:endParaRPr>
          </a:p>
          <a:p>
            <a:pPr marL="152400" marR="196215">
              <a:lnSpc>
                <a:spcPts val="1650"/>
              </a:lnSpc>
              <a:spcBef>
                <a:spcPts val="515"/>
              </a:spcBef>
            </a:pPr>
            <a:r>
              <a:rPr dirty="0" sz="1400" b="1">
                <a:solidFill>
                  <a:srgbClr val="003366"/>
                </a:solidFill>
                <a:latin typeface="Arial"/>
                <a:cs typeface="Arial"/>
              </a:rPr>
              <a:t>Protects</a:t>
            </a:r>
            <a:r>
              <a:rPr dirty="0" sz="1400" spc="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3366"/>
                </a:solidFill>
                <a:latin typeface="Arial"/>
                <a:cs typeface="Arial"/>
              </a:rPr>
              <a:t>Rs.</a:t>
            </a:r>
            <a:r>
              <a:rPr dirty="0" sz="1400" spc="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3366"/>
                </a:solidFill>
                <a:latin typeface="Arial"/>
                <a:cs typeface="Arial"/>
              </a:rPr>
              <a:t>18L</a:t>
            </a:r>
            <a:r>
              <a:rPr dirty="0" sz="1400" spc="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3366"/>
                </a:solidFill>
                <a:latin typeface="Arial"/>
                <a:cs typeface="Arial"/>
              </a:rPr>
              <a:t>per</a:t>
            </a:r>
            <a:r>
              <a:rPr dirty="0" sz="1400" spc="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03366"/>
                </a:solidFill>
                <a:latin typeface="Arial"/>
                <a:cs typeface="Arial"/>
              </a:rPr>
              <a:t>Robot </a:t>
            </a:r>
            <a:r>
              <a:rPr dirty="0" sz="1400" b="1">
                <a:solidFill>
                  <a:srgbClr val="003366"/>
                </a:solidFill>
                <a:latin typeface="Arial"/>
                <a:cs typeface="Arial"/>
              </a:rPr>
              <a:t>per </a:t>
            </a:r>
            <a:r>
              <a:rPr dirty="0" sz="1400" spc="-20" b="1">
                <a:solidFill>
                  <a:srgbClr val="003366"/>
                </a:solidFill>
                <a:latin typeface="Arial"/>
                <a:cs typeface="Arial"/>
              </a:rPr>
              <a:t>Year</a:t>
            </a:r>
            <a:endParaRPr sz="1400">
              <a:latin typeface="Arial"/>
              <a:cs typeface="Arial"/>
            </a:endParaRPr>
          </a:p>
          <a:p>
            <a:pPr marL="152400" marR="189230">
              <a:lnSpc>
                <a:spcPct val="119300"/>
              </a:lnSpc>
              <a:spcBef>
                <a:spcPts val="715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Each</a:t>
            </a:r>
            <a:r>
              <a:rPr dirty="0" sz="1100" spc="9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underutilised</a:t>
            </a:r>
            <a:r>
              <a:rPr dirty="0" sz="1100" spc="9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ROSA</a:t>
            </a:r>
            <a:r>
              <a:rPr dirty="0" sz="1100" spc="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installation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costs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ZB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India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Rs.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18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Lakh/year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333333"/>
                </a:solidFill>
                <a:latin typeface="Arial"/>
                <a:cs typeface="Arial"/>
              </a:rPr>
              <a:t>in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unrealised</a:t>
            </a:r>
            <a:r>
              <a:rPr dirty="0" sz="1100" spc="11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implant</a:t>
            </a:r>
            <a:r>
              <a:rPr dirty="0" sz="1100" spc="11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pull-through.</a:t>
            </a:r>
            <a:r>
              <a:rPr dirty="0" sz="1100" spc="2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50">
                <a:solidFill>
                  <a:srgbClr val="333333"/>
                </a:solidFill>
                <a:latin typeface="Arial"/>
                <a:cs typeface="Arial"/>
              </a:rPr>
              <a:t>A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warranty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that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keeps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robot</a:t>
            </a:r>
            <a:endParaRPr sz="1100">
              <a:latin typeface="Arial"/>
              <a:cs typeface="Arial"/>
            </a:endParaRPr>
          </a:p>
          <a:p>
            <a:pPr marL="152400" marR="595630">
              <a:lnSpc>
                <a:spcPct val="119300"/>
              </a:lnSpc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operational</a:t>
            </a:r>
            <a:r>
              <a:rPr dirty="0" sz="110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protects</a:t>
            </a:r>
            <a:r>
              <a:rPr dirty="0" sz="110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both</a:t>
            </a:r>
            <a:r>
              <a:rPr dirty="0" sz="110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333333"/>
                </a:solidFill>
                <a:latin typeface="Arial"/>
                <a:cs typeface="Arial"/>
              </a:rPr>
              <a:t>the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hospital's</a:t>
            </a:r>
            <a:r>
              <a:rPr dirty="0" sz="110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investment</a:t>
            </a:r>
            <a:r>
              <a:rPr dirty="0" sz="1100" spc="8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dirty="0" sz="110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333333"/>
                </a:solidFill>
                <a:latin typeface="Arial"/>
                <a:cs typeface="Arial"/>
              </a:rPr>
              <a:t>ZB's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recurring</a:t>
            </a:r>
            <a:r>
              <a:rPr dirty="0" sz="1100" spc="9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revenue.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9010649" y="1771650"/>
            <a:ext cx="2667000" cy="4105275"/>
            <a:chOff x="9010649" y="1771650"/>
            <a:chExt cx="2667000" cy="4105275"/>
          </a:xfrm>
        </p:grpSpPr>
        <p:sp>
          <p:nvSpPr>
            <p:cNvPr id="20" name="object 20"/>
            <p:cNvSpPr/>
            <p:nvPr/>
          </p:nvSpPr>
          <p:spPr>
            <a:xfrm>
              <a:off x="9010649" y="1771650"/>
              <a:ext cx="2667000" cy="4105275"/>
            </a:xfrm>
            <a:custGeom>
              <a:avLst/>
              <a:gdLst/>
              <a:ahLst/>
              <a:cxnLst/>
              <a:rect l="l" t="t" r="r" b="b"/>
              <a:pathLst>
                <a:path w="2667000" h="4105275">
                  <a:moveTo>
                    <a:pt x="2666999" y="4105274"/>
                  </a:moveTo>
                  <a:lnTo>
                    <a:pt x="0" y="4105274"/>
                  </a:lnTo>
                  <a:lnTo>
                    <a:pt x="0" y="0"/>
                  </a:lnTo>
                  <a:lnTo>
                    <a:pt x="2666999" y="0"/>
                  </a:lnTo>
                  <a:lnTo>
                    <a:pt x="2666999" y="4105274"/>
                  </a:lnTo>
                  <a:close/>
                </a:path>
              </a:pathLst>
            </a:custGeom>
            <a:solidFill>
              <a:srgbClr val="F1F5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9010649" y="1771650"/>
              <a:ext cx="2667000" cy="47625"/>
            </a:xfrm>
            <a:custGeom>
              <a:avLst/>
              <a:gdLst/>
              <a:ahLst/>
              <a:cxnLst/>
              <a:rect l="l" t="t" r="r" b="b"/>
              <a:pathLst>
                <a:path w="2667000" h="47625">
                  <a:moveTo>
                    <a:pt x="2666999" y="47624"/>
                  </a:moveTo>
                  <a:lnTo>
                    <a:pt x="0" y="47624"/>
                  </a:lnTo>
                  <a:lnTo>
                    <a:pt x="0" y="0"/>
                  </a:lnTo>
                  <a:lnTo>
                    <a:pt x="2666999" y="0"/>
                  </a:lnTo>
                  <a:lnTo>
                    <a:pt x="2666999" y="4762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9010649" y="1933308"/>
            <a:ext cx="2667000" cy="198501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47320">
              <a:lnSpc>
                <a:spcPct val="100000"/>
              </a:lnSpc>
              <a:spcBef>
                <a:spcPts val="400"/>
              </a:spcBef>
            </a:pPr>
            <a:r>
              <a:rPr dirty="0" sz="950" spc="70" b="1">
                <a:solidFill>
                  <a:srgbClr val="F0A500"/>
                </a:solidFill>
                <a:latin typeface="Arial"/>
                <a:cs typeface="Arial"/>
              </a:rPr>
              <a:t>INSTITUTIONAL</a:t>
            </a:r>
            <a:endParaRPr sz="950">
              <a:latin typeface="Arial"/>
              <a:cs typeface="Arial"/>
            </a:endParaRPr>
          </a:p>
          <a:p>
            <a:pPr marL="147320" marR="328930">
              <a:lnSpc>
                <a:spcPts val="1650"/>
              </a:lnSpc>
              <a:spcBef>
                <a:spcPts val="515"/>
              </a:spcBef>
            </a:pPr>
            <a:r>
              <a:rPr dirty="0" sz="1400" b="1">
                <a:solidFill>
                  <a:srgbClr val="003366"/>
                </a:solidFill>
                <a:latin typeface="Arial"/>
                <a:cs typeface="Arial"/>
              </a:rPr>
              <a:t>Creates</a:t>
            </a:r>
            <a:r>
              <a:rPr dirty="0" sz="1400" spc="8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3366"/>
                </a:solidFill>
                <a:latin typeface="Arial"/>
                <a:cs typeface="Arial"/>
              </a:rPr>
              <a:t>Preferred</a:t>
            </a:r>
            <a:r>
              <a:rPr dirty="0" sz="1400" spc="8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03366"/>
                </a:solidFill>
                <a:latin typeface="Arial"/>
                <a:cs typeface="Arial"/>
              </a:rPr>
              <a:t>Vendor Route</a:t>
            </a:r>
            <a:endParaRPr sz="1400">
              <a:latin typeface="Arial"/>
              <a:cs typeface="Arial"/>
            </a:endParaRPr>
          </a:p>
          <a:p>
            <a:pPr marL="147320" marR="187325">
              <a:lnSpc>
                <a:spcPct val="119300"/>
              </a:lnSpc>
              <a:spcBef>
                <a:spcPts val="715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dirty="0" sz="11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warranty</a:t>
            </a:r>
            <a:r>
              <a:rPr dirty="0" sz="110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programme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creates</a:t>
            </a:r>
            <a:r>
              <a:rPr dirty="0" sz="110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50">
                <a:solidFill>
                  <a:srgbClr val="333333"/>
                </a:solidFill>
                <a:latin typeface="Arial"/>
                <a:cs typeface="Arial"/>
              </a:rPr>
              <a:t>a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formal,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recurring</a:t>
            </a:r>
            <a:r>
              <a:rPr dirty="0" sz="110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service</a:t>
            </a:r>
            <a:r>
              <a:rPr dirty="0" sz="110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relationship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with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hospital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—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structural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route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preferred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vendor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status.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333333"/>
                </a:solidFill>
                <a:latin typeface="Arial"/>
                <a:cs typeface="Arial"/>
              </a:rPr>
              <a:t>The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ZB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service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team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has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reason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333333"/>
                </a:solidFill>
                <a:latin typeface="Arial"/>
                <a:cs typeface="Arial"/>
              </a:rPr>
              <a:t>be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in</a:t>
            </a:r>
            <a:r>
              <a:rPr dirty="0" sz="1100" spc="3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building</a:t>
            </a:r>
            <a:r>
              <a:rPr dirty="0" sz="1100" spc="3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every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quarter.</a:t>
            </a:r>
            <a:endParaRPr sz="11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33399" y="6105525"/>
            <a:ext cx="11144250" cy="514350"/>
          </a:xfrm>
          <a:custGeom>
            <a:avLst/>
            <a:gdLst/>
            <a:ahLst/>
            <a:cxnLst/>
            <a:rect l="l" t="t" r="r" b="b"/>
            <a:pathLst>
              <a:path w="11144250" h="514350">
                <a:moveTo>
                  <a:pt x="11144249" y="514349"/>
                </a:moveTo>
                <a:lnTo>
                  <a:pt x="0" y="514349"/>
                </a:lnTo>
                <a:lnTo>
                  <a:pt x="0" y="0"/>
                </a:lnTo>
                <a:lnTo>
                  <a:pt x="11144249" y="0"/>
                </a:lnTo>
                <a:lnTo>
                  <a:pt x="11144249" y="51434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692149" y="6169025"/>
            <a:ext cx="10741025" cy="35877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 marR="5080">
              <a:lnSpc>
                <a:spcPts val="1270"/>
              </a:lnSpc>
              <a:spcBef>
                <a:spcPts val="204"/>
              </a:spcBef>
            </a:pP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Positioning</a:t>
            </a:r>
            <a:r>
              <a:rPr dirty="0" sz="1100" spc="6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language:</a:t>
            </a:r>
            <a:r>
              <a:rPr dirty="0" sz="1100" spc="6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"ROSA</a:t>
            </a:r>
            <a:r>
              <a:rPr dirty="0" sz="11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does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come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1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piece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equipment.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comes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11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five-year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clinical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partnership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—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dedicated</a:t>
            </a:r>
            <a:r>
              <a:rPr dirty="0" sz="11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service,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latest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protocols,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digital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care,</a:t>
            </a:r>
            <a:r>
              <a:rPr dirty="0" sz="11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annual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outcomes</a:t>
            </a:r>
            <a:r>
              <a:rPr dirty="0" sz="11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reporting</a:t>
            </a:r>
            <a:r>
              <a:rPr dirty="0" sz="11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dirty="0" sz="11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day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one."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57149" y="6619875"/>
            <a:ext cx="12096750" cy="238125"/>
            <a:chOff x="57149" y="6619875"/>
            <a:chExt cx="12096750" cy="238125"/>
          </a:xfrm>
        </p:grpSpPr>
        <p:sp>
          <p:nvSpPr>
            <p:cNvPr id="26" name="object 26"/>
            <p:cNvSpPr/>
            <p:nvPr/>
          </p:nvSpPr>
          <p:spPr>
            <a:xfrm>
              <a:off x="57149" y="6619875"/>
              <a:ext cx="12096750" cy="238125"/>
            </a:xfrm>
            <a:custGeom>
              <a:avLst/>
              <a:gdLst/>
              <a:ahLst/>
              <a:cxnLst/>
              <a:rect l="l" t="t" r="r" b="b"/>
              <a:pathLst>
                <a:path w="12096750" h="238125">
                  <a:moveTo>
                    <a:pt x="12096749" y="238124"/>
                  </a:moveTo>
                  <a:lnTo>
                    <a:pt x="0" y="238124"/>
                  </a:lnTo>
                  <a:lnTo>
                    <a:pt x="0" y="0"/>
                  </a:lnTo>
                  <a:lnTo>
                    <a:pt x="12096749" y="0"/>
                  </a:lnTo>
                  <a:lnTo>
                    <a:pt x="12096749" y="238124"/>
                  </a:lnTo>
                  <a:close/>
                </a:path>
              </a:pathLst>
            </a:custGeom>
            <a:solidFill>
              <a:srgbClr val="F1F5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7149" y="6619875"/>
              <a:ext cx="12096750" cy="9525"/>
            </a:xfrm>
            <a:custGeom>
              <a:avLst/>
              <a:gdLst/>
              <a:ahLst/>
              <a:cxnLst/>
              <a:rect l="l" t="t" r="r" b="b"/>
              <a:pathLst>
                <a:path w="12096750" h="9525">
                  <a:moveTo>
                    <a:pt x="1209674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2096749" y="0"/>
                  </a:lnTo>
                  <a:lnTo>
                    <a:pt x="12096749" y="9524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ADGcatalyst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Strategic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Consulting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Zimmer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Biomet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India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Unified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Revenue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Strategy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September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2026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spc="-10" b="0">
                <a:solidFill>
                  <a:srgbClr val="666666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53900" cy="6858000"/>
            <a:chOff x="0" y="0"/>
            <a:chExt cx="121539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153900" cy="6858000"/>
            </a:xfrm>
            <a:custGeom>
              <a:avLst/>
              <a:gdLst/>
              <a:ahLst/>
              <a:cxnLst/>
              <a:rect l="l" t="t" r="r" b="b"/>
              <a:pathLst>
                <a:path w="12153900" h="6858000">
                  <a:moveTo>
                    <a:pt x="12153887" y="0"/>
                  </a:moveTo>
                  <a:lnTo>
                    <a:pt x="5713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57137" y="6857987"/>
                  </a:lnTo>
                  <a:lnTo>
                    <a:pt x="57137" y="952500"/>
                  </a:lnTo>
                  <a:lnTo>
                    <a:pt x="12153887" y="952500"/>
                  </a:lnTo>
                  <a:lnTo>
                    <a:pt x="1215388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7149" y="914400"/>
              <a:ext cx="12096750" cy="38100"/>
            </a:xfrm>
            <a:custGeom>
              <a:avLst/>
              <a:gdLst/>
              <a:ahLst/>
              <a:cxnLst/>
              <a:rect l="l" t="t" r="r" b="b"/>
              <a:pathLst>
                <a:path w="12096750" h="38100">
                  <a:moveTo>
                    <a:pt x="120967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96749" y="0"/>
                  </a:lnTo>
                  <a:lnTo>
                    <a:pt x="120967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520700" y="70168"/>
            <a:ext cx="9590405" cy="706755"/>
          </a:xfrm>
          <a:prstGeom prst="rect"/>
        </p:spPr>
        <p:txBody>
          <a:bodyPr wrap="square" lIns="0" tIns="723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dirty="0" sz="2700"/>
              <a:t>Section</a:t>
            </a:r>
            <a:r>
              <a:rPr dirty="0" sz="2700" spc="-40"/>
              <a:t> </a:t>
            </a:r>
            <a:r>
              <a:rPr dirty="0" sz="2700"/>
              <a:t>3:</a:t>
            </a:r>
            <a:r>
              <a:rPr dirty="0" sz="2700" spc="-35"/>
              <a:t> </a:t>
            </a:r>
            <a:r>
              <a:rPr dirty="0" sz="2700"/>
              <a:t>Warranty</a:t>
            </a:r>
            <a:r>
              <a:rPr dirty="0" sz="2700" spc="-40"/>
              <a:t> </a:t>
            </a:r>
            <a:r>
              <a:rPr dirty="0" sz="2700"/>
              <a:t>Tier</a:t>
            </a:r>
            <a:r>
              <a:rPr dirty="0" sz="2700" spc="-35"/>
              <a:t> </a:t>
            </a:r>
            <a:r>
              <a:rPr dirty="0" sz="2700"/>
              <a:t>Options</a:t>
            </a:r>
            <a:r>
              <a:rPr dirty="0" sz="2700" spc="-40"/>
              <a:t> </a:t>
            </a:r>
            <a:r>
              <a:rPr dirty="0" sz="2700"/>
              <a:t>—</a:t>
            </a:r>
            <a:r>
              <a:rPr dirty="0" sz="2700" spc="-35"/>
              <a:t> </a:t>
            </a:r>
            <a:r>
              <a:rPr dirty="0" sz="2700"/>
              <a:t>Field</a:t>
            </a:r>
            <a:r>
              <a:rPr dirty="0" sz="2700" spc="-40"/>
              <a:t> </a:t>
            </a:r>
            <a:r>
              <a:rPr dirty="0" sz="2700"/>
              <a:t>Promotion</a:t>
            </a:r>
            <a:r>
              <a:rPr dirty="0" sz="2700" spc="-35"/>
              <a:t> </a:t>
            </a:r>
            <a:r>
              <a:rPr dirty="0" sz="2700" spc="-10"/>
              <a:t>Policy</a:t>
            </a:r>
            <a:endParaRPr sz="2700"/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dirty="0" sz="1200" b="0">
                <a:solidFill>
                  <a:srgbClr val="B0C3DE"/>
                </a:solidFill>
                <a:latin typeface="Arial"/>
                <a:cs typeface="Arial"/>
              </a:rPr>
              <a:t>All</a:t>
            </a:r>
            <a:r>
              <a:rPr dirty="0" sz="1200" spc="-5" b="0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B0C3DE"/>
                </a:solidFill>
                <a:latin typeface="Arial"/>
                <a:cs typeface="Arial"/>
              </a:rPr>
              <a:t>four tiers exist.</a:t>
            </a:r>
            <a:r>
              <a:rPr dirty="0" sz="1200" spc="-5" b="0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B0C3DE"/>
                </a:solidFill>
                <a:latin typeface="Arial"/>
                <a:cs typeface="Arial"/>
              </a:rPr>
              <a:t>Only one is</a:t>
            </a:r>
            <a:r>
              <a:rPr dirty="0" sz="1200" spc="-5" b="0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B0C3DE"/>
                </a:solidFill>
                <a:latin typeface="Arial"/>
                <a:cs typeface="Arial"/>
              </a:rPr>
              <a:t>to be promoted.</a:t>
            </a:r>
            <a:r>
              <a:rPr dirty="0" sz="1200" spc="-25" b="0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B0C3DE"/>
                </a:solidFill>
                <a:latin typeface="Arial"/>
                <a:cs typeface="Arial"/>
              </a:rPr>
              <a:t>This</a:t>
            </a:r>
            <a:r>
              <a:rPr dirty="0" sz="1200" spc="-5" b="0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B0C3DE"/>
                </a:solidFill>
                <a:latin typeface="Arial"/>
                <a:cs typeface="Arial"/>
              </a:rPr>
              <a:t>is a commercial</a:t>
            </a:r>
            <a:r>
              <a:rPr dirty="0" sz="1200" spc="-5" b="0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200" spc="-10" b="0">
                <a:solidFill>
                  <a:srgbClr val="B0C3DE"/>
                </a:solidFill>
                <a:latin typeface="Arial"/>
                <a:cs typeface="Arial"/>
              </a:rPr>
              <a:t>policy,</a:t>
            </a:r>
            <a:r>
              <a:rPr dirty="0" sz="1200" b="0">
                <a:solidFill>
                  <a:srgbClr val="B0C3DE"/>
                </a:solidFill>
                <a:latin typeface="Arial"/>
                <a:cs typeface="Arial"/>
              </a:rPr>
              <a:t> not a</a:t>
            </a:r>
            <a:r>
              <a:rPr dirty="0" sz="1200" spc="-5" b="0">
                <a:solidFill>
                  <a:srgbClr val="B0C3DE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B0C3DE"/>
                </a:solidFill>
                <a:latin typeface="Arial"/>
                <a:cs typeface="Arial"/>
              </a:rPr>
              <a:t>product </a:t>
            </a:r>
            <a:r>
              <a:rPr dirty="0" sz="1200" spc="-10" b="0">
                <a:solidFill>
                  <a:srgbClr val="B0C3DE"/>
                </a:solidFill>
                <a:latin typeface="Arial"/>
                <a:cs typeface="Arial"/>
              </a:rPr>
              <a:t>limitation.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0700" y="1056005"/>
            <a:ext cx="11144250" cy="444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Warranty</a:t>
            </a:r>
            <a:r>
              <a:rPr dirty="0" sz="1200" spc="-2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coverage</a:t>
            </a:r>
            <a:r>
              <a:rPr dirty="0" sz="1200" spc="-1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is</a:t>
            </a:r>
            <a:r>
              <a:rPr dirty="0" sz="1200" spc="-2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available</a:t>
            </a:r>
            <a:r>
              <a:rPr dirty="0" sz="1200" spc="-1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in</a:t>
            </a:r>
            <a:r>
              <a:rPr dirty="0" sz="1200" spc="-2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four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durations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.</a:t>
            </a:r>
            <a:r>
              <a:rPr dirty="0" sz="1200" spc="-2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Internal</a:t>
            </a:r>
            <a:r>
              <a:rPr dirty="0" sz="1200" spc="-1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pricing</a:t>
            </a:r>
            <a:r>
              <a:rPr dirty="0" sz="1200" spc="-2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policy</a:t>
            </a:r>
            <a:r>
              <a:rPr dirty="0" sz="1200" spc="-1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supports</a:t>
            </a:r>
            <a:r>
              <a:rPr dirty="0" sz="1200" spc="-2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all</a:t>
            </a:r>
            <a:r>
              <a:rPr dirty="0" sz="1200" spc="-1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four.</a:t>
            </a:r>
            <a:r>
              <a:rPr dirty="0" sz="1200" spc="-2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External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promotion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policy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is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explicit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:</a:t>
            </a:r>
            <a:r>
              <a:rPr dirty="0" sz="1200" spc="-1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only</a:t>
            </a:r>
            <a:r>
              <a:rPr dirty="0" sz="1200" spc="-2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the</a:t>
            </a:r>
            <a:r>
              <a:rPr dirty="0" sz="1200" spc="-1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5-</a:t>
            </a:r>
            <a:r>
              <a:rPr dirty="0" sz="1200" spc="-20">
                <a:solidFill>
                  <a:srgbClr val="444444"/>
                </a:solidFill>
                <a:latin typeface="Arial"/>
                <a:cs typeface="Arial"/>
              </a:rPr>
              <a:t>Year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Comprehensive</a:t>
            </a:r>
            <a:r>
              <a:rPr dirty="0" sz="1200" spc="-1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444444"/>
                </a:solidFill>
                <a:latin typeface="Arial"/>
                <a:cs typeface="Arial"/>
              </a:rPr>
              <a:t>tier </a:t>
            </a:r>
            <a:r>
              <a:rPr dirty="0" sz="1200">
                <a:solidFill>
                  <a:srgbClr val="444444"/>
                </a:solidFill>
                <a:latin typeface="Arial"/>
                <a:cs typeface="Arial"/>
              </a:rPr>
              <a:t>is named or sold in any external </a:t>
            </a:r>
            <a:r>
              <a:rPr dirty="0" sz="1200" spc="-10">
                <a:solidFill>
                  <a:srgbClr val="444444"/>
                </a:solidFill>
                <a:latin typeface="Arial"/>
                <a:cs typeface="Arial"/>
              </a:rPr>
              <a:t>context.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420224" y="2095500"/>
            <a:ext cx="1095375" cy="219075"/>
          </a:xfrm>
          <a:custGeom>
            <a:avLst/>
            <a:gdLst/>
            <a:ahLst/>
            <a:cxnLst/>
            <a:rect l="l" t="t" r="r" b="b"/>
            <a:pathLst>
              <a:path w="1095375" h="219075">
                <a:moveTo>
                  <a:pt x="1095374" y="219074"/>
                </a:moveTo>
                <a:lnTo>
                  <a:pt x="0" y="219074"/>
                </a:lnTo>
                <a:lnTo>
                  <a:pt x="0" y="0"/>
                </a:lnTo>
                <a:lnTo>
                  <a:pt x="1095374" y="0"/>
                </a:lnTo>
                <a:lnTo>
                  <a:pt x="1095374" y="219074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420224" y="2514600"/>
            <a:ext cx="1095375" cy="228600"/>
          </a:xfrm>
          <a:custGeom>
            <a:avLst/>
            <a:gdLst/>
            <a:ahLst/>
            <a:cxnLst/>
            <a:rect l="l" t="t" r="r" b="b"/>
            <a:pathLst>
              <a:path w="1095375" h="228600">
                <a:moveTo>
                  <a:pt x="1095374" y="228599"/>
                </a:moveTo>
                <a:lnTo>
                  <a:pt x="0" y="228599"/>
                </a:lnTo>
                <a:lnTo>
                  <a:pt x="0" y="0"/>
                </a:lnTo>
                <a:lnTo>
                  <a:pt x="1095374" y="0"/>
                </a:lnTo>
                <a:lnTo>
                  <a:pt x="1095374" y="228599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9420224" y="2943225"/>
            <a:ext cx="1066800" cy="219075"/>
          </a:xfrm>
          <a:custGeom>
            <a:avLst/>
            <a:gdLst/>
            <a:ahLst/>
            <a:cxnLst/>
            <a:rect l="l" t="t" r="r" b="b"/>
            <a:pathLst>
              <a:path w="1066800" h="219075">
                <a:moveTo>
                  <a:pt x="1066799" y="219074"/>
                </a:moveTo>
                <a:lnTo>
                  <a:pt x="0" y="219074"/>
                </a:lnTo>
                <a:lnTo>
                  <a:pt x="0" y="0"/>
                </a:lnTo>
                <a:lnTo>
                  <a:pt x="1066799" y="0"/>
                </a:lnTo>
                <a:lnTo>
                  <a:pt x="1066799" y="219074"/>
                </a:lnTo>
                <a:close/>
              </a:path>
            </a:pathLst>
          </a:custGeom>
          <a:solidFill>
            <a:srgbClr val="0054A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9420224" y="3362325"/>
            <a:ext cx="2000250" cy="228600"/>
          </a:xfrm>
          <a:custGeom>
            <a:avLst/>
            <a:gdLst/>
            <a:ahLst/>
            <a:cxnLst/>
            <a:rect l="l" t="t" r="r" b="b"/>
            <a:pathLst>
              <a:path w="2000250" h="228600">
                <a:moveTo>
                  <a:pt x="2000249" y="228599"/>
                </a:moveTo>
                <a:lnTo>
                  <a:pt x="0" y="228599"/>
                </a:lnTo>
                <a:lnTo>
                  <a:pt x="0" y="0"/>
                </a:lnTo>
                <a:lnTo>
                  <a:pt x="2000249" y="0"/>
                </a:lnTo>
                <a:lnTo>
                  <a:pt x="2000249" y="228599"/>
                </a:lnTo>
                <a:close/>
              </a:path>
            </a:pathLst>
          </a:custGeom>
          <a:solidFill>
            <a:srgbClr val="1A794A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533399" y="1647825"/>
          <a:ext cx="11249025" cy="20459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1595"/>
                <a:gridCol w="913765"/>
                <a:gridCol w="6306820"/>
                <a:gridCol w="2562859"/>
              </a:tblGrid>
              <a:tr h="351790"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10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Tier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Duration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15684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Coverage</a:t>
                      </a:r>
                      <a:r>
                        <a:rPr dirty="0" sz="1100" spc="10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Scope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30289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Field</a:t>
                      </a:r>
                      <a:r>
                        <a:rPr dirty="0" sz="1100" spc="8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Promotion</a:t>
                      </a:r>
                      <a:r>
                        <a:rPr dirty="0" sz="1100" spc="8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Policy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solidFill>
                      <a:srgbClr val="003366"/>
                    </a:solidFill>
                  </a:tcPr>
                </a:tc>
              </a:tr>
              <a:tr h="414020"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050" spc="-10">
                          <a:solidFill>
                            <a:srgbClr val="878787"/>
                          </a:solidFill>
                          <a:latin typeface="Arial"/>
                          <a:cs typeface="Arial"/>
                        </a:rPr>
                        <a:t>Standard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14300">
                    <a:lnL w="38100">
                      <a:solidFill>
                        <a:srgbClr val="CCCCCC"/>
                      </a:solidFill>
                      <a:prstDash val="solid"/>
                    </a:lnL>
                    <a:lnB w="9525">
                      <a:solidFill>
                        <a:srgbClr val="E4E4E4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050">
                          <a:solidFill>
                            <a:srgbClr val="878787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dirty="0" sz="1050" spc="-30">
                          <a:solidFill>
                            <a:srgbClr val="87878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0">
                          <a:solidFill>
                            <a:srgbClr val="878787"/>
                          </a:solidFill>
                          <a:latin typeface="Arial"/>
                          <a:cs typeface="Arial"/>
                        </a:rPr>
                        <a:t>Year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14300">
                    <a:lnB w="9525">
                      <a:solidFill>
                        <a:srgbClr val="E4E4E4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15684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050">
                          <a:solidFill>
                            <a:srgbClr val="878787"/>
                          </a:solidFill>
                          <a:latin typeface="Arial"/>
                          <a:cs typeface="Arial"/>
                        </a:rPr>
                        <a:t>Hardware</a:t>
                      </a:r>
                      <a:r>
                        <a:rPr dirty="0" sz="1050" spc="-50">
                          <a:solidFill>
                            <a:srgbClr val="87878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878787"/>
                          </a:solidFill>
                          <a:latin typeface="Arial"/>
                          <a:cs typeface="Arial"/>
                        </a:rPr>
                        <a:t>warranty,</a:t>
                      </a:r>
                      <a:r>
                        <a:rPr dirty="0" sz="1050" spc="-30">
                          <a:solidFill>
                            <a:srgbClr val="87878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878787"/>
                          </a:solidFill>
                          <a:latin typeface="Arial"/>
                          <a:cs typeface="Arial"/>
                        </a:rPr>
                        <a:t>response</a:t>
                      </a:r>
                      <a:r>
                        <a:rPr dirty="0" sz="1050" spc="-25">
                          <a:solidFill>
                            <a:srgbClr val="87878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878787"/>
                          </a:solidFill>
                          <a:latin typeface="Arial"/>
                          <a:cs typeface="Arial"/>
                        </a:rPr>
                        <a:t>SLA</a:t>
                      </a:r>
                      <a:r>
                        <a:rPr dirty="0" sz="1050" spc="-65">
                          <a:solidFill>
                            <a:srgbClr val="87878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0">
                          <a:solidFill>
                            <a:srgbClr val="878787"/>
                          </a:solidFill>
                          <a:latin typeface="Arial"/>
                          <a:cs typeface="Arial"/>
                        </a:rPr>
                        <a:t>only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14300">
                    <a:lnB w="9525">
                      <a:solidFill>
                        <a:srgbClr val="E4E4E4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398145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950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Internal</a:t>
                      </a:r>
                      <a:r>
                        <a:rPr dirty="0" sz="950" spc="75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use</a:t>
                      </a:r>
                      <a:r>
                        <a:rPr dirty="0" sz="950" spc="75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0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only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127000">
                    <a:lnB w="9525">
                      <a:solidFill>
                        <a:srgbClr val="E4E4E4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</a:tr>
              <a:tr h="427990"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dirty="0" sz="1050" spc="-10">
                          <a:solidFill>
                            <a:srgbClr val="878787"/>
                          </a:solidFill>
                          <a:latin typeface="Arial"/>
                          <a:cs typeface="Arial"/>
                        </a:rPr>
                        <a:t>Extended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28270">
                    <a:lnL w="38100">
                      <a:solidFill>
                        <a:srgbClr val="CCCCCC"/>
                      </a:solidFill>
                      <a:prstDash val="solid"/>
                    </a:lnL>
                    <a:lnT w="9525">
                      <a:solidFill>
                        <a:srgbClr val="E4E4E4"/>
                      </a:solidFill>
                      <a:prstDash val="solid"/>
                    </a:lnT>
                    <a:lnB w="9525">
                      <a:solidFill>
                        <a:srgbClr val="E4E4E4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dirty="0" sz="1050">
                          <a:solidFill>
                            <a:srgbClr val="878787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dirty="0" sz="1050" spc="-30">
                          <a:solidFill>
                            <a:srgbClr val="87878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878787"/>
                          </a:solidFill>
                          <a:latin typeface="Arial"/>
                          <a:cs typeface="Arial"/>
                        </a:rPr>
                        <a:t>Years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28270">
                    <a:lnT w="9525">
                      <a:solidFill>
                        <a:srgbClr val="E4E4E4"/>
                      </a:solidFill>
                      <a:prstDash val="solid"/>
                    </a:lnT>
                    <a:lnB w="9525">
                      <a:solidFill>
                        <a:srgbClr val="E4E4E4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156845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dirty="0" sz="1050">
                          <a:solidFill>
                            <a:srgbClr val="878787"/>
                          </a:solidFill>
                          <a:latin typeface="Arial"/>
                          <a:cs typeface="Arial"/>
                        </a:rPr>
                        <a:t>Hardware,</a:t>
                      </a:r>
                      <a:r>
                        <a:rPr dirty="0" sz="1050" spc="-25">
                          <a:solidFill>
                            <a:srgbClr val="87878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878787"/>
                          </a:solidFill>
                          <a:latin typeface="Arial"/>
                          <a:cs typeface="Arial"/>
                        </a:rPr>
                        <a:t>scheduled</a:t>
                      </a:r>
                      <a:r>
                        <a:rPr dirty="0" sz="1050" spc="-25">
                          <a:solidFill>
                            <a:srgbClr val="87878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878787"/>
                          </a:solidFill>
                          <a:latin typeface="Arial"/>
                          <a:cs typeface="Arial"/>
                        </a:rPr>
                        <a:t>PM</a:t>
                      </a:r>
                      <a:r>
                        <a:rPr dirty="0" sz="1050" spc="-25">
                          <a:solidFill>
                            <a:srgbClr val="87878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878787"/>
                          </a:solidFill>
                          <a:latin typeface="Arial"/>
                          <a:cs typeface="Arial"/>
                        </a:rPr>
                        <a:t>visits,</a:t>
                      </a:r>
                      <a:r>
                        <a:rPr dirty="0" sz="1050" spc="-25">
                          <a:solidFill>
                            <a:srgbClr val="878787"/>
                          </a:solidFill>
                          <a:latin typeface="Arial"/>
                          <a:cs typeface="Arial"/>
                        </a:rPr>
                        <a:t> SLA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28270">
                    <a:lnT w="9525">
                      <a:solidFill>
                        <a:srgbClr val="E4E4E4"/>
                      </a:solidFill>
                      <a:prstDash val="solid"/>
                    </a:lnT>
                    <a:lnB w="9525">
                      <a:solidFill>
                        <a:srgbClr val="E4E4E4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398145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dirty="0" sz="950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Internal</a:t>
                      </a:r>
                      <a:r>
                        <a:rPr dirty="0" sz="950" spc="75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use</a:t>
                      </a:r>
                      <a:r>
                        <a:rPr dirty="0" sz="950" spc="75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0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only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131445">
                    <a:lnT w="9525">
                      <a:solidFill>
                        <a:srgbClr val="E4E4E4"/>
                      </a:solidFill>
                      <a:prstDash val="solid"/>
                    </a:lnT>
                    <a:lnB w="9525">
                      <a:solidFill>
                        <a:srgbClr val="E4E4E4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</a:tr>
              <a:tr h="419734"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dirty="0" sz="1050" spc="-10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Enhanced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18745">
                    <a:lnL w="38100">
                      <a:solidFill>
                        <a:srgbClr val="0054A5"/>
                      </a:solidFill>
                      <a:prstDash val="solid"/>
                    </a:lnL>
                    <a:lnT w="9525">
                      <a:solidFill>
                        <a:srgbClr val="E4E4E4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dirty="0" sz="1050" spc="-3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Years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18745">
                    <a:lnT w="9525">
                      <a:solidFill>
                        <a:srgbClr val="E4E4E4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56845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Hardware,</a:t>
                      </a:r>
                      <a:r>
                        <a:rPr dirty="0" sz="1050" spc="-3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PM,</a:t>
                      </a:r>
                      <a:r>
                        <a:rPr dirty="0" sz="1050" spc="-3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software</a:t>
                      </a:r>
                      <a:r>
                        <a:rPr dirty="0" sz="1050" spc="-3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updates,</a:t>
                      </a:r>
                      <a:r>
                        <a:rPr dirty="0" sz="1050" spc="-3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SLA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18745">
                    <a:lnT w="9525">
                      <a:solidFill>
                        <a:srgbClr val="E4E4E4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98145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On</a:t>
                      </a:r>
                      <a:r>
                        <a:rPr dirty="0" sz="9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request</a:t>
                      </a:r>
                      <a:r>
                        <a:rPr dirty="0" sz="9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only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131445">
                    <a:lnT w="9525">
                      <a:solidFill>
                        <a:srgbClr val="E4E4E4"/>
                      </a:solidFill>
                      <a:prstDash val="solid"/>
                    </a:lnT>
                  </a:tcPr>
                </a:tc>
              </a:tr>
              <a:tr h="432434">
                <a:tc>
                  <a:txBody>
                    <a:bodyPr/>
                    <a:lstStyle/>
                    <a:p>
                      <a:pPr marL="161925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dirty="0" sz="1050" spc="-1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Comprehensive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27635">
                    <a:lnL w="57150">
                      <a:solidFill>
                        <a:srgbClr val="F0A500"/>
                      </a:solidFill>
                      <a:prstDash val="solid"/>
                    </a:lnL>
                    <a:solidFill>
                      <a:srgbClr val="FFF7E7"/>
                    </a:solidFill>
                  </a:tcPr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dirty="0" sz="1050" b="1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5</a:t>
                      </a:r>
                      <a:r>
                        <a:rPr dirty="0" sz="1050" spc="-30" b="1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Years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27635">
                    <a:solidFill>
                      <a:srgbClr val="FFF7E7"/>
                    </a:solidFill>
                  </a:tcPr>
                </a:tc>
                <a:tc>
                  <a:txBody>
                    <a:bodyPr/>
                    <a:lstStyle/>
                    <a:p>
                      <a:pPr marL="156845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dirty="0" sz="1050" b="1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Full</a:t>
                      </a:r>
                      <a:r>
                        <a:rPr dirty="0" sz="1050" spc="-20" b="1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programme:</a:t>
                      </a:r>
                      <a:r>
                        <a:rPr dirty="0" sz="1050" spc="-15" b="1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hardware,</a:t>
                      </a:r>
                      <a:r>
                        <a:rPr dirty="0" sz="1050" spc="-15" b="1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PM,</a:t>
                      </a:r>
                      <a:r>
                        <a:rPr dirty="0" sz="1050" spc="-15" b="1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software,</a:t>
                      </a:r>
                      <a:r>
                        <a:rPr dirty="0" sz="1050" spc="-15" b="1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55" b="1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Optimize,</a:t>
                      </a:r>
                      <a:r>
                        <a:rPr dirty="0" sz="1050" spc="-15" b="1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mymobility,</a:t>
                      </a:r>
                      <a:r>
                        <a:rPr dirty="0" sz="1050" spc="-15" b="1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annual</a:t>
                      </a:r>
                      <a:r>
                        <a:rPr dirty="0" sz="1050" spc="-15" b="1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clinical</a:t>
                      </a:r>
                      <a:r>
                        <a:rPr dirty="0" sz="1050" spc="-15" b="1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review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27635">
                    <a:solidFill>
                      <a:srgbClr val="FFF7E7"/>
                    </a:solidFill>
                  </a:tcPr>
                </a:tc>
                <a:tc>
                  <a:txBody>
                    <a:bodyPr/>
                    <a:lstStyle/>
                    <a:p>
                      <a:pPr marL="398145">
                        <a:lnSpc>
                          <a:spcPct val="100000"/>
                        </a:lnSpc>
                        <a:spcBef>
                          <a:spcPts val="1030"/>
                        </a:spcBef>
                      </a:pPr>
                      <a:r>
                        <a:rPr dirty="0" sz="9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PROMOTE</a:t>
                      </a:r>
                      <a:r>
                        <a:rPr dirty="0" sz="950" spc="7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950" spc="7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only</a:t>
                      </a:r>
                      <a:r>
                        <a:rPr dirty="0" sz="950" spc="7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external</a:t>
                      </a:r>
                      <a:r>
                        <a:rPr dirty="0" sz="950" spc="7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tier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130810">
                    <a:solidFill>
                      <a:srgbClr val="FFF7E7"/>
                    </a:solidFill>
                  </a:tcPr>
                </a:tc>
              </a:tr>
            </a:tbl>
          </a:graphicData>
        </a:graphic>
      </p:graphicFrame>
      <p:sp>
        <p:nvSpPr>
          <p:cNvPr id="12" name="object 12"/>
          <p:cNvSpPr/>
          <p:nvPr/>
        </p:nvSpPr>
        <p:spPr>
          <a:xfrm>
            <a:off x="1933574" y="3257550"/>
            <a:ext cx="895350" cy="9525"/>
          </a:xfrm>
          <a:custGeom>
            <a:avLst/>
            <a:gdLst/>
            <a:ahLst/>
            <a:cxnLst/>
            <a:rect l="l" t="t" r="r" b="b"/>
            <a:pathLst>
              <a:path w="895350" h="9525">
                <a:moveTo>
                  <a:pt x="895349" y="9524"/>
                </a:moveTo>
                <a:lnTo>
                  <a:pt x="0" y="9524"/>
                </a:lnTo>
                <a:lnTo>
                  <a:pt x="0" y="0"/>
                </a:lnTo>
                <a:lnTo>
                  <a:pt x="895349" y="0"/>
                </a:lnTo>
                <a:lnTo>
                  <a:pt x="895349" y="9524"/>
                </a:lnTo>
                <a:close/>
              </a:path>
            </a:pathLst>
          </a:custGeom>
          <a:solidFill>
            <a:srgbClr val="E4E4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9286874" y="3257550"/>
            <a:ext cx="2390775" cy="9525"/>
          </a:xfrm>
          <a:custGeom>
            <a:avLst/>
            <a:gdLst/>
            <a:ahLst/>
            <a:cxnLst/>
            <a:rect l="l" t="t" r="r" b="b"/>
            <a:pathLst>
              <a:path w="2390775" h="9525">
                <a:moveTo>
                  <a:pt x="2390774" y="9524"/>
                </a:moveTo>
                <a:lnTo>
                  <a:pt x="0" y="9524"/>
                </a:lnTo>
                <a:lnTo>
                  <a:pt x="0" y="0"/>
                </a:lnTo>
                <a:lnTo>
                  <a:pt x="2390774" y="0"/>
                </a:lnTo>
                <a:lnTo>
                  <a:pt x="2390774" y="9524"/>
                </a:lnTo>
                <a:close/>
              </a:path>
            </a:pathLst>
          </a:custGeom>
          <a:solidFill>
            <a:srgbClr val="E4E4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933574" y="3686175"/>
            <a:ext cx="895350" cy="9525"/>
          </a:xfrm>
          <a:custGeom>
            <a:avLst/>
            <a:gdLst/>
            <a:ahLst/>
            <a:cxnLst/>
            <a:rect l="l" t="t" r="r" b="b"/>
            <a:pathLst>
              <a:path w="895350" h="9525">
                <a:moveTo>
                  <a:pt x="895349" y="9524"/>
                </a:moveTo>
                <a:lnTo>
                  <a:pt x="0" y="9524"/>
                </a:lnTo>
                <a:lnTo>
                  <a:pt x="0" y="0"/>
                </a:lnTo>
                <a:lnTo>
                  <a:pt x="895349" y="0"/>
                </a:lnTo>
                <a:lnTo>
                  <a:pt x="895349" y="9524"/>
                </a:lnTo>
                <a:close/>
              </a:path>
            </a:pathLst>
          </a:custGeom>
          <a:solidFill>
            <a:srgbClr val="E4E4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9286874" y="3686175"/>
            <a:ext cx="2390775" cy="9525"/>
          </a:xfrm>
          <a:custGeom>
            <a:avLst/>
            <a:gdLst/>
            <a:ahLst/>
            <a:cxnLst/>
            <a:rect l="l" t="t" r="r" b="b"/>
            <a:pathLst>
              <a:path w="2390775" h="9525">
                <a:moveTo>
                  <a:pt x="2390774" y="9524"/>
                </a:moveTo>
                <a:lnTo>
                  <a:pt x="0" y="9524"/>
                </a:lnTo>
                <a:lnTo>
                  <a:pt x="0" y="0"/>
                </a:lnTo>
                <a:lnTo>
                  <a:pt x="2390774" y="0"/>
                </a:lnTo>
                <a:lnTo>
                  <a:pt x="2390774" y="9524"/>
                </a:lnTo>
                <a:close/>
              </a:path>
            </a:pathLst>
          </a:custGeom>
          <a:solidFill>
            <a:srgbClr val="E4E4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533399" y="3886200"/>
            <a:ext cx="11144250" cy="676275"/>
          </a:xfrm>
          <a:prstGeom prst="rect">
            <a:avLst/>
          </a:prstGeom>
          <a:solidFill>
            <a:srgbClr val="BF382A"/>
          </a:solidFill>
        </p:spPr>
        <p:txBody>
          <a:bodyPr wrap="square" lIns="0" tIns="88900" rIns="0" bIns="0" rtlCol="0" vert="horz">
            <a:spAutoFit/>
          </a:bodyPr>
          <a:lstStyle/>
          <a:p>
            <a:pPr marL="171450" marR="203835">
              <a:lnSpc>
                <a:spcPts val="1280"/>
              </a:lnSpc>
              <a:spcBef>
                <a:spcPts val="700"/>
              </a:spcBef>
            </a:pPr>
            <a:r>
              <a:rPr dirty="0" sz="1100" b="1">
                <a:solidFill>
                  <a:srgbClr val="FFD600"/>
                </a:solidFill>
                <a:latin typeface="Arial"/>
                <a:cs typeface="Arial"/>
              </a:rPr>
              <a:t>Field</a:t>
            </a:r>
            <a:r>
              <a:rPr dirty="0" sz="1100" spc="55" b="1">
                <a:solidFill>
                  <a:srgbClr val="FFD6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D600"/>
                </a:solidFill>
                <a:latin typeface="Arial"/>
                <a:cs typeface="Arial"/>
              </a:rPr>
              <a:t>instruction:</a:t>
            </a:r>
            <a:r>
              <a:rPr dirty="0" sz="1100" spc="60" b="1">
                <a:solidFill>
                  <a:srgbClr val="FFD6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Lead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years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1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every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conversation.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Never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proactively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offer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1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shorter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tier.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If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procurement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requests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flexibility:</a:t>
            </a:r>
            <a:r>
              <a:rPr dirty="0" sz="11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"Shorter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options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exist,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but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our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5-</a:t>
            </a:r>
            <a:r>
              <a:rPr dirty="0" sz="1100" spc="-20">
                <a:solidFill>
                  <a:srgbClr val="FFFFFF"/>
                </a:solidFill>
                <a:latin typeface="Arial"/>
                <a:cs typeface="Arial"/>
              </a:rPr>
              <a:t>year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programme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only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one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ROSA</a:t>
            </a:r>
            <a:r>
              <a:rPr dirty="0" sz="11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Optimize,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mymobility,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annual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outcomes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review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—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evidence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package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finance</a:t>
            </a:r>
            <a:r>
              <a:rPr dirty="0" sz="11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committee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needs."</a:t>
            </a:r>
            <a:r>
              <a:rPr dirty="0" sz="11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Any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deviation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requires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Commercial</a:t>
            </a:r>
            <a:r>
              <a:rPr dirty="0" sz="1100" spc="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Head</a:t>
            </a:r>
            <a:r>
              <a:rPr dirty="0" sz="1100" spc="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approval.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7149" y="6619875"/>
            <a:ext cx="12096750" cy="238125"/>
            <a:chOff x="57149" y="6619875"/>
            <a:chExt cx="12096750" cy="238125"/>
          </a:xfrm>
        </p:grpSpPr>
        <p:sp>
          <p:nvSpPr>
            <p:cNvPr id="18" name="object 18"/>
            <p:cNvSpPr/>
            <p:nvPr/>
          </p:nvSpPr>
          <p:spPr>
            <a:xfrm>
              <a:off x="57149" y="6619875"/>
              <a:ext cx="12096750" cy="238125"/>
            </a:xfrm>
            <a:custGeom>
              <a:avLst/>
              <a:gdLst/>
              <a:ahLst/>
              <a:cxnLst/>
              <a:rect l="l" t="t" r="r" b="b"/>
              <a:pathLst>
                <a:path w="12096750" h="238125">
                  <a:moveTo>
                    <a:pt x="12096749" y="238124"/>
                  </a:moveTo>
                  <a:lnTo>
                    <a:pt x="0" y="238124"/>
                  </a:lnTo>
                  <a:lnTo>
                    <a:pt x="0" y="0"/>
                  </a:lnTo>
                  <a:lnTo>
                    <a:pt x="12096749" y="0"/>
                  </a:lnTo>
                  <a:lnTo>
                    <a:pt x="12096749" y="238124"/>
                  </a:lnTo>
                  <a:close/>
                </a:path>
              </a:pathLst>
            </a:custGeom>
            <a:solidFill>
              <a:srgbClr val="F1F5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7149" y="6619875"/>
              <a:ext cx="12096750" cy="9525"/>
            </a:xfrm>
            <a:custGeom>
              <a:avLst/>
              <a:gdLst/>
              <a:ahLst/>
              <a:cxnLst/>
              <a:rect l="l" t="t" r="r" b="b"/>
              <a:pathLst>
                <a:path w="12096750" h="9525">
                  <a:moveTo>
                    <a:pt x="1209674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2096749" y="0"/>
                  </a:lnTo>
                  <a:lnTo>
                    <a:pt x="12096749" y="9524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ADGcatalyst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Strategic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Consulting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Zimmer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Biomet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India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Unified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Revenue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Strategy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September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2026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spc="-10" b="0">
                <a:solidFill>
                  <a:srgbClr val="666666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53900" cy="6858000"/>
            <a:chOff x="0" y="0"/>
            <a:chExt cx="121539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153900" cy="6858000"/>
            </a:xfrm>
            <a:custGeom>
              <a:avLst/>
              <a:gdLst/>
              <a:ahLst/>
              <a:cxnLst/>
              <a:rect l="l" t="t" r="r" b="b"/>
              <a:pathLst>
                <a:path w="12153900" h="6858000">
                  <a:moveTo>
                    <a:pt x="12153887" y="0"/>
                  </a:moveTo>
                  <a:lnTo>
                    <a:pt x="5713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57137" y="6857987"/>
                  </a:lnTo>
                  <a:lnTo>
                    <a:pt x="57137" y="952500"/>
                  </a:lnTo>
                  <a:lnTo>
                    <a:pt x="12153887" y="952500"/>
                  </a:lnTo>
                  <a:lnTo>
                    <a:pt x="1215388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7149" y="914400"/>
              <a:ext cx="12096750" cy="38100"/>
            </a:xfrm>
            <a:custGeom>
              <a:avLst/>
              <a:gdLst/>
              <a:ahLst/>
              <a:cxnLst/>
              <a:rect l="l" t="t" r="r" b="b"/>
              <a:pathLst>
                <a:path w="12096750" h="38100">
                  <a:moveTo>
                    <a:pt x="120967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96749" y="0"/>
                  </a:lnTo>
                  <a:lnTo>
                    <a:pt x="120967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520700" y="70168"/>
            <a:ext cx="9159875" cy="706755"/>
          </a:xfrm>
          <a:prstGeom prst="rect"/>
        </p:spPr>
        <p:txBody>
          <a:bodyPr wrap="square" lIns="0" tIns="723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dirty="0" sz="2700"/>
              <a:t>Section</a:t>
            </a:r>
            <a:r>
              <a:rPr dirty="0" sz="2700" spc="-50"/>
              <a:t> </a:t>
            </a:r>
            <a:r>
              <a:rPr dirty="0" sz="2700"/>
              <a:t>3:</a:t>
            </a:r>
            <a:r>
              <a:rPr dirty="0" sz="2700" spc="-50"/>
              <a:t> </a:t>
            </a:r>
            <a:r>
              <a:rPr dirty="0" sz="2700"/>
              <a:t>What</a:t>
            </a:r>
            <a:r>
              <a:rPr dirty="0" sz="2700" spc="-50"/>
              <a:t> </a:t>
            </a:r>
            <a:r>
              <a:rPr dirty="0" sz="2700"/>
              <a:t>the</a:t>
            </a:r>
            <a:r>
              <a:rPr dirty="0" sz="2700" spc="-50"/>
              <a:t> </a:t>
            </a:r>
            <a:r>
              <a:rPr dirty="0" sz="2700"/>
              <a:t>5-Year</a:t>
            </a:r>
            <a:r>
              <a:rPr dirty="0" sz="2700" spc="-50"/>
              <a:t> </a:t>
            </a:r>
            <a:r>
              <a:rPr dirty="0" sz="2700"/>
              <a:t>Warranty</a:t>
            </a:r>
            <a:r>
              <a:rPr dirty="0" sz="2700" spc="-50"/>
              <a:t> </a:t>
            </a:r>
            <a:r>
              <a:rPr dirty="0" sz="2700"/>
              <a:t>Programme</a:t>
            </a:r>
            <a:r>
              <a:rPr dirty="0" sz="2700" spc="-50"/>
              <a:t> </a:t>
            </a:r>
            <a:r>
              <a:rPr dirty="0" sz="2700" spc="-10"/>
              <a:t>Covers</a:t>
            </a:r>
            <a:endParaRPr sz="2700"/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dirty="0" sz="1200" b="0">
                <a:solidFill>
                  <a:srgbClr val="B0C3DE"/>
                </a:solidFill>
                <a:latin typeface="Arial"/>
                <a:cs typeface="Arial"/>
              </a:rPr>
              <a:t>Programme architecture — seven components that define the clinical </a:t>
            </a:r>
            <a:r>
              <a:rPr dirty="0" sz="1200" spc="-10" b="0">
                <a:solidFill>
                  <a:srgbClr val="B0C3DE"/>
                </a:solidFill>
                <a:latin typeface="Arial"/>
                <a:cs typeface="Arial"/>
              </a:rPr>
              <a:t>partnership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533399" y="1169234"/>
          <a:ext cx="11220450" cy="38169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7655"/>
                <a:gridCol w="5281295"/>
                <a:gridCol w="4285615"/>
              </a:tblGrid>
              <a:tr h="325755">
                <a:tc>
                  <a:txBody>
                    <a:bodyPr/>
                    <a:lstStyle/>
                    <a:p>
                      <a:pPr marL="11430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Component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52705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20637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dirty="0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Coverage</a:t>
                      </a:r>
                      <a:r>
                        <a:rPr dirty="0" sz="1100" spc="10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Detail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52705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dirty="0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Commercial</a:t>
                      </a:r>
                      <a:r>
                        <a:rPr dirty="0" sz="1100" spc="13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Value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52705">
                    <a:solidFill>
                      <a:srgbClr val="0033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Hardware</a:t>
                      </a:r>
                      <a:r>
                        <a:rPr dirty="0" sz="1050" spc="-5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Warranty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>
                    <a:lnL w="38100">
                      <a:solidFill>
                        <a:srgbClr val="F0A5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20637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Full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parts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labour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all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7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system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components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5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years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from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installation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/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Removes</a:t>
                      </a:r>
                      <a:r>
                        <a:rPr dirty="0" sz="1050" spc="-3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capital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risk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hospital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CFO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/>
                </a:tc>
              </a:tr>
              <a:tr h="551815">
                <a:tc>
                  <a:txBody>
                    <a:bodyPr/>
                    <a:lstStyle/>
                    <a:p>
                      <a:pPr marL="133350" marR="608330">
                        <a:lnSpc>
                          <a:spcPct val="113100"/>
                        </a:lnSpc>
                        <a:spcBef>
                          <a:spcPts val="585"/>
                        </a:spcBef>
                      </a:pPr>
                      <a:r>
                        <a:rPr dirty="0" sz="105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Preventive Maintenance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L w="38100">
                      <a:solidFill>
                        <a:srgbClr val="F0A500"/>
                      </a:solidFill>
                      <a:prstDash val="solid"/>
                    </a:lnL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206375" marR="775970">
                        <a:lnSpc>
                          <a:spcPct val="113100"/>
                        </a:lnSpc>
                        <a:spcBef>
                          <a:spcPts val="585"/>
                        </a:spcBef>
                      </a:pP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Two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scheduled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PM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visits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per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year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certified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ZB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service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engineer,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fully documented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Ongoing</a:t>
                      </a:r>
                      <a:r>
                        <a:rPr dirty="0" sz="1050" spc="-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partnership;</a:t>
                      </a:r>
                      <a:r>
                        <a:rPr dirty="0" sz="1050" spc="-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regulatory</a:t>
                      </a:r>
                      <a:r>
                        <a:rPr dirty="0" sz="1050" spc="-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compliance</a:t>
                      </a:r>
                      <a:r>
                        <a:rPr dirty="0" sz="1050" spc="-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support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>
                    <a:solidFill>
                      <a:srgbClr val="F1F5F9"/>
                    </a:solidFill>
                  </a:tcPr>
                </a:tc>
              </a:tr>
              <a:tr h="542290"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Software</a:t>
                      </a:r>
                      <a:r>
                        <a:rPr dirty="0" sz="1050" spc="-4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Updates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>
                    <a:lnL w="38100">
                      <a:solidFill>
                        <a:srgbClr val="F0A5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206375" marR="619760">
                        <a:lnSpc>
                          <a:spcPct val="113100"/>
                        </a:lnSpc>
                        <a:spcBef>
                          <a:spcPts val="585"/>
                        </a:spcBef>
                      </a:pP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All</a:t>
                      </a:r>
                      <a:r>
                        <a:rPr dirty="0" sz="1050" spc="-3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7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software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navigation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platform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updates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included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upgrade negotiation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/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Hospital</a:t>
                      </a:r>
                      <a:r>
                        <a:rPr dirty="0" sz="1050" spc="-3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always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on</a:t>
                      </a:r>
                      <a:r>
                        <a:rPr dirty="0" sz="1050" spc="-3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latest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protocol;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removes</a:t>
                      </a:r>
                      <a:r>
                        <a:rPr dirty="0" sz="1050" spc="-3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future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cost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ambiguity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/>
                </a:tc>
              </a:tr>
              <a:tr h="551815">
                <a:tc>
                  <a:txBody>
                    <a:bodyPr/>
                    <a:lstStyle/>
                    <a:p>
                      <a:pPr marL="133350" marR="435609">
                        <a:lnSpc>
                          <a:spcPct val="113100"/>
                        </a:lnSpc>
                        <a:spcBef>
                          <a:spcPts val="585"/>
                        </a:spcBef>
                      </a:pPr>
                      <a:r>
                        <a:rPr dirty="0" sz="105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7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Optimize Access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L w="38100">
                      <a:solidFill>
                        <a:srgbClr val="F0A500"/>
                      </a:solidFill>
                      <a:prstDash val="solid"/>
                    </a:lnL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206375" marR="360680">
                        <a:lnSpc>
                          <a:spcPct val="113100"/>
                        </a:lnSpc>
                        <a:spcBef>
                          <a:spcPts val="585"/>
                        </a:spcBef>
                      </a:pP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Full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7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Optimize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programme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protocol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documentation,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case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data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platform,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outcome</a:t>
                      </a:r>
                      <a:r>
                        <a:rPr dirty="0" sz="1050" spc="-4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reporting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Drives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pull-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through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outcomes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evidence;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MAKO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equivalent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>
                    <a:solidFill>
                      <a:srgbClr val="F1F5F9"/>
                    </a:solidFill>
                  </a:tcPr>
                </a:tc>
              </a:tr>
              <a:tr h="272415"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mymobility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>
                    <a:lnL w="38100">
                      <a:solidFill>
                        <a:srgbClr val="F0A5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20637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mymobility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licence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warranty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period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pre-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op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education,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post-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op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rehab,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surgeon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/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Only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robotic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orthopaedic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solution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end-to-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end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digital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care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/>
                </a:tc>
              </a:tr>
              <a:tr h="279400"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05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Integration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3175">
                    <a:lnL w="38100">
                      <a:solidFill>
                        <a:srgbClr val="F0A5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20637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dashboard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3175"/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pathway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India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3175"/>
                </a:tc>
              </a:tr>
              <a:tr h="370840"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Response</a:t>
                      </a:r>
                      <a:r>
                        <a:rPr dirty="0" sz="1050" spc="-5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SLA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>
                    <a:lnL w="38100">
                      <a:solidFill>
                        <a:srgbClr val="F0A500"/>
                      </a:solidFill>
                      <a:prstDash val="solid"/>
                    </a:lnL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20637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4-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hour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remote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response;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24-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hour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on-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site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critical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failures;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48-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hour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full</a:t>
                      </a:r>
                      <a:r>
                        <a:rPr dirty="0" sz="105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restoration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Addresses</a:t>
                      </a:r>
                      <a:r>
                        <a:rPr dirty="0" sz="1050" spc="-3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group</a:t>
                      </a:r>
                      <a:r>
                        <a:rPr dirty="0" sz="1050" spc="-3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hospital</a:t>
                      </a:r>
                      <a:r>
                        <a:rPr dirty="0" sz="1050" spc="-3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OR</a:t>
                      </a:r>
                      <a:r>
                        <a:rPr dirty="0" sz="1050" spc="-3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downtime</a:t>
                      </a:r>
                      <a:r>
                        <a:rPr dirty="0" sz="1050" spc="-3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concern</a:t>
                      </a:r>
                      <a:r>
                        <a:rPr dirty="0" sz="1050" spc="-3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directly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>
                    <a:solidFill>
                      <a:srgbClr val="F1F5F9"/>
                    </a:solidFill>
                  </a:tcPr>
                </a:tc>
              </a:tr>
              <a:tr h="272415"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Annual </a:t>
                      </a:r>
                      <a:r>
                        <a:rPr dirty="0" sz="105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Clinical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>
                    <a:lnL w="38100">
                      <a:solidFill>
                        <a:srgbClr val="F0A5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20637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Annual</a:t>
                      </a:r>
                      <a:r>
                        <a:rPr dirty="0" sz="1050" spc="-4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outcomes</a:t>
                      </a:r>
                      <a:r>
                        <a:rPr dirty="0" sz="1050" spc="-3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review</a:t>
                      </a:r>
                      <a:r>
                        <a:rPr dirty="0" sz="1050" spc="-3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1050" spc="-3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hospital</a:t>
                      </a:r>
                      <a:r>
                        <a:rPr dirty="0" sz="1050" spc="-3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clinical</a:t>
                      </a:r>
                      <a:r>
                        <a:rPr dirty="0" sz="1050" spc="-3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leadership</a:t>
                      </a:r>
                      <a:r>
                        <a:rPr dirty="0" sz="1050" spc="-3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using</a:t>
                      </a:r>
                      <a:r>
                        <a:rPr dirty="0" sz="1050" spc="-3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7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case</a:t>
                      </a:r>
                      <a:r>
                        <a:rPr dirty="0" sz="1050" spc="-3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and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/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Deepens</a:t>
                      </a:r>
                      <a:r>
                        <a:rPr dirty="0" sz="1050" spc="-3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institutional</a:t>
                      </a:r>
                      <a:r>
                        <a:rPr dirty="0" sz="1050" spc="-3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relationship;</a:t>
                      </a:r>
                      <a:r>
                        <a:rPr dirty="0" sz="1050" spc="-3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creates</a:t>
                      </a:r>
                      <a:r>
                        <a:rPr dirty="0" sz="1050" spc="-3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KOL</a:t>
                      </a:r>
                      <a:r>
                        <a:rPr dirty="0" sz="1050" spc="-7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050" spc="-3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reference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95250"/>
                </a:tc>
              </a:tr>
              <a:tr h="279400"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05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Review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3175">
                    <a:lnL w="38100">
                      <a:solidFill>
                        <a:srgbClr val="F0A5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20637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implant</a:t>
                      </a:r>
                      <a:r>
                        <a:rPr dirty="0" sz="1050" spc="-3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data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3175"/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0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selling</a:t>
                      </a:r>
                      <a:r>
                        <a:rPr dirty="0" sz="1050" spc="-4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evidence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3175"/>
                </a:tc>
              </a:tr>
            </a:tbl>
          </a:graphicData>
        </a:graphic>
      </p:graphicFrame>
      <p:grpSp>
        <p:nvGrpSpPr>
          <p:cNvPr id="7" name="object 7"/>
          <p:cNvGrpSpPr/>
          <p:nvPr/>
        </p:nvGrpSpPr>
        <p:grpSpPr>
          <a:xfrm>
            <a:off x="533399" y="5124450"/>
            <a:ext cx="11144250" cy="647700"/>
            <a:chOff x="533399" y="5124450"/>
            <a:chExt cx="11144250" cy="647700"/>
          </a:xfrm>
        </p:grpSpPr>
        <p:sp>
          <p:nvSpPr>
            <p:cNvPr id="8" name="object 8"/>
            <p:cNvSpPr/>
            <p:nvPr/>
          </p:nvSpPr>
          <p:spPr>
            <a:xfrm>
              <a:off x="533399" y="5124450"/>
              <a:ext cx="11144250" cy="647700"/>
            </a:xfrm>
            <a:custGeom>
              <a:avLst/>
              <a:gdLst/>
              <a:ahLst/>
              <a:cxnLst/>
              <a:rect l="l" t="t" r="r" b="b"/>
              <a:pathLst>
                <a:path w="11144250" h="647700">
                  <a:moveTo>
                    <a:pt x="11144249" y="647699"/>
                  </a:moveTo>
                  <a:lnTo>
                    <a:pt x="0" y="647699"/>
                  </a:lnTo>
                  <a:lnTo>
                    <a:pt x="0" y="0"/>
                  </a:lnTo>
                  <a:lnTo>
                    <a:pt x="11144249" y="0"/>
                  </a:lnTo>
                  <a:lnTo>
                    <a:pt x="11144249" y="647699"/>
                  </a:lnTo>
                  <a:close/>
                </a:path>
              </a:pathLst>
            </a:custGeom>
            <a:solidFill>
              <a:srgbClr val="F1F5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33399" y="5124450"/>
              <a:ext cx="47625" cy="647700"/>
            </a:xfrm>
            <a:custGeom>
              <a:avLst/>
              <a:gdLst/>
              <a:ahLst/>
              <a:cxnLst/>
              <a:rect l="l" t="t" r="r" b="b"/>
              <a:pathLst>
                <a:path w="47625" h="647700">
                  <a:moveTo>
                    <a:pt x="47624" y="647699"/>
                  </a:moveTo>
                  <a:lnTo>
                    <a:pt x="0" y="647699"/>
                  </a:lnTo>
                  <a:lnTo>
                    <a:pt x="0" y="0"/>
                  </a:lnTo>
                  <a:lnTo>
                    <a:pt x="47624" y="0"/>
                  </a:lnTo>
                  <a:lnTo>
                    <a:pt x="47624" y="647699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581024" y="5189855"/>
            <a:ext cx="11096625" cy="444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0" marR="236220">
              <a:lnSpc>
                <a:spcPct val="114599"/>
              </a:lnSpc>
              <a:spcBef>
                <a:spcPts val="100"/>
              </a:spcBef>
            </a:pPr>
            <a:r>
              <a:rPr dirty="0" sz="1200" b="1">
                <a:solidFill>
                  <a:srgbClr val="1A794A"/>
                </a:solidFill>
                <a:latin typeface="Arial"/>
                <a:cs typeface="Arial"/>
              </a:rPr>
              <a:t>Competitive</a:t>
            </a:r>
            <a:r>
              <a:rPr dirty="0" sz="1200" spc="-5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1A794A"/>
                </a:solidFill>
                <a:latin typeface="Arial"/>
                <a:cs typeface="Arial"/>
              </a:rPr>
              <a:t>advantage: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Stryker MAKO requires separate</a:t>
            </a:r>
            <a:r>
              <a:rPr dirty="0" sz="12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service contracts, </a:t>
            </a:r>
            <a:r>
              <a:rPr dirty="0" sz="1200" spc="-35">
                <a:solidFill>
                  <a:srgbClr val="333333"/>
                </a:solidFill>
                <a:latin typeface="Arial"/>
                <a:cs typeface="Arial"/>
              </a:rPr>
              <a:t>CT-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based planning fees, and</a:t>
            </a:r>
            <a:r>
              <a:rPr dirty="0" sz="12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has no equivalent to mymobility or</a:t>
            </a:r>
            <a:r>
              <a:rPr dirty="0" sz="12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ROSA</a:t>
            </a:r>
            <a:r>
              <a:rPr dirty="0" sz="1200" spc="-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333333"/>
                </a:solidFill>
                <a:latin typeface="Arial"/>
                <a:cs typeface="Arial"/>
              </a:rPr>
              <a:t>Optimize. </a:t>
            </a:r>
            <a:r>
              <a:rPr dirty="0" sz="1200">
                <a:solidFill>
                  <a:srgbClr val="333333"/>
                </a:solidFill>
                <a:latin typeface="Arial"/>
                <a:cs typeface="Arial"/>
              </a:rPr>
              <a:t>The 5-year programme creates a total value gap that hardware specifications alone cannot </a:t>
            </a:r>
            <a:r>
              <a:rPr dirty="0" sz="1200" spc="-10">
                <a:solidFill>
                  <a:srgbClr val="333333"/>
                </a:solidFill>
                <a:latin typeface="Arial"/>
                <a:cs typeface="Arial"/>
              </a:rPr>
              <a:t>close.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7149" y="6619875"/>
            <a:ext cx="12096750" cy="238125"/>
            <a:chOff x="57149" y="6619875"/>
            <a:chExt cx="12096750" cy="238125"/>
          </a:xfrm>
        </p:grpSpPr>
        <p:sp>
          <p:nvSpPr>
            <p:cNvPr id="12" name="object 12"/>
            <p:cNvSpPr/>
            <p:nvPr/>
          </p:nvSpPr>
          <p:spPr>
            <a:xfrm>
              <a:off x="57149" y="6619875"/>
              <a:ext cx="12096750" cy="238125"/>
            </a:xfrm>
            <a:custGeom>
              <a:avLst/>
              <a:gdLst/>
              <a:ahLst/>
              <a:cxnLst/>
              <a:rect l="l" t="t" r="r" b="b"/>
              <a:pathLst>
                <a:path w="12096750" h="238125">
                  <a:moveTo>
                    <a:pt x="12096749" y="238124"/>
                  </a:moveTo>
                  <a:lnTo>
                    <a:pt x="0" y="238124"/>
                  </a:lnTo>
                  <a:lnTo>
                    <a:pt x="0" y="0"/>
                  </a:lnTo>
                  <a:lnTo>
                    <a:pt x="12096749" y="0"/>
                  </a:lnTo>
                  <a:lnTo>
                    <a:pt x="12096749" y="238124"/>
                  </a:lnTo>
                  <a:close/>
                </a:path>
              </a:pathLst>
            </a:custGeom>
            <a:solidFill>
              <a:srgbClr val="F1F5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7149" y="6619875"/>
              <a:ext cx="12096750" cy="9525"/>
            </a:xfrm>
            <a:custGeom>
              <a:avLst/>
              <a:gdLst/>
              <a:ahLst/>
              <a:cxnLst/>
              <a:rect l="l" t="t" r="r" b="b"/>
              <a:pathLst>
                <a:path w="12096750" h="9525">
                  <a:moveTo>
                    <a:pt x="1209674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2096749" y="0"/>
                  </a:lnTo>
                  <a:lnTo>
                    <a:pt x="12096749" y="9524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ADGcatalyst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Strategic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Consulting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Zimmer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Biomet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India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Unified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Revenue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Strategy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September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2026</a:t>
            </a:r>
            <a:r>
              <a:rPr dirty="0" sz="800" spc="50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0">
                <a:solidFill>
                  <a:srgbClr val="666666"/>
                </a:solidFill>
                <a:latin typeface="Arial"/>
                <a:cs typeface="Arial"/>
              </a:rPr>
              <a:t>|</a:t>
            </a:r>
            <a:r>
              <a:rPr dirty="0" sz="800" spc="55" b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spc="-10" b="0">
                <a:solidFill>
                  <a:srgbClr val="666666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2192000" cy="809625"/>
          </a:xfrm>
          <a:custGeom>
            <a:avLst/>
            <a:gdLst/>
            <a:ahLst/>
            <a:cxnLst/>
            <a:rect l="l" t="t" r="r" b="b"/>
            <a:pathLst>
              <a:path w="12192000" h="809625">
                <a:moveTo>
                  <a:pt x="12191987" y="0"/>
                </a:moveTo>
                <a:lnTo>
                  <a:pt x="0" y="0"/>
                </a:lnTo>
                <a:lnTo>
                  <a:pt x="0" y="133350"/>
                </a:lnTo>
                <a:lnTo>
                  <a:pt x="0" y="809625"/>
                </a:lnTo>
                <a:lnTo>
                  <a:pt x="12191987" y="809625"/>
                </a:lnTo>
                <a:lnTo>
                  <a:pt x="12191987" y="133350"/>
                </a:lnTo>
                <a:lnTo>
                  <a:pt x="12191987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ROSA</a:t>
            </a:r>
            <a:r>
              <a:rPr dirty="0" spc="100"/>
              <a:t> </a:t>
            </a:r>
            <a:r>
              <a:rPr dirty="0"/>
              <a:t>Bundle</a:t>
            </a:r>
            <a:r>
              <a:rPr dirty="0" spc="105"/>
              <a:t> </a:t>
            </a:r>
            <a:r>
              <a:rPr dirty="0"/>
              <a:t>Architecture</a:t>
            </a:r>
            <a:r>
              <a:rPr dirty="0" spc="195"/>
              <a:t> </a:t>
            </a:r>
            <a:r>
              <a:rPr dirty="0"/>
              <a:t>—</a:t>
            </a:r>
            <a:r>
              <a:rPr dirty="0" spc="195"/>
              <a:t> </a:t>
            </a:r>
            <a:r>
              <a:rPr dirty="0"/>
              <a:t>4-Layer</a:t>
            </a:r>
            <a:r>
              <a:rPr dirty="0" spc="195"/>
              <a:t> </a:t>
            </a:r>
            <a:r>
              <a:rPr dirty="0"/>
              <a:t>Value</a:t>
            </a:r>
            <a:r>
              <a:rPr dirty="0" spc="195"/>
              <a:t> </a:t>
            </a:r>
            <a:r>
              <a:rPr dirty="0" spc="-10"/>
              <a:t>Stack</a:t>
            </a:r>
          </a:p>
        </p:txBody>
      </p:sp>
      <p:sp>
        <p:nvSpPr>
          <p:cNvPr id="4" name="object 4"/>
          <p:cNvSpPr/>
          <p:nvPr/>
        </p:nvSpPr>
        <p:spPr>
          <a:xfrm>
            <a:off x="10934697" y="400050"/>
            <a:ext cx="781050" cy="190500"/>
          </a:xfrm>
          <a:custGeom>
            <a:avLst/>
            <a:gdLst/>
            <a:ahLst/>
            <a:cxnLst/>
            <a:rect l="l" t="t" r="r" b="b"/>
            <a:pathLst>
              <a:path w="781050" h="190500">
                <a:moveTo>
                  <a:pt x="764526" y="190499"/>
                </a:moveTo>
                <a:lnTo>
                  <a:pt x="16524" y="190499"/>
                </a:lnTo>
                <a:lnTo>
                  <a:pt x="14093" y="190016"/>
                </a:lnTo>
                <a:lnTo>
                  <a:pt x="0" y="173976"/>
                </a:lnTo>
                <a:lnTo>
                  <a:pt x="1" y="171449"/>
                </a:lnTo>
                <a:lnTo>
                  <a:pt x="0" y="16523"/>
                </a:lnTo>
                <a:lnTo>
                  <a:pt x="16524" y="0"/>
                </a:lnTo>
                <a:lnTo>
                  <a:pt x="764526" y="0"/>
                </a:lnTo>
                <a:lnTo>
                  <a:pt x="781049" y="16523"/>
                </a:lnTo>
                <a:lnTo>
                  <a:pt x="781049" y="173976"/>
                </a:lnTo>
                <a:lnTo>
                  <a:pt x="766955" y="190016"/>
                </a:lnTo>
                <a:lnTo>
                  <a:pt x="764526" y="19049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1054456" y="406400"/>
            <a:ext cx="53340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SLIDE</a:t>
            </a:r>
            <a:r>
              <a:rPr dirty="0" sz="800" spc="1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-25" b="1">
                <a:solidFill>
                  <a:srgbClr val="003366"/>
                </a:solidFill>
                <a:latin typeface="Arial"/>
                <a:cs typeface="Arial"/>
              </a:rPr>
              <a:t>09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3550" y="1016000"/>
            <a:ext cx="533209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70" b="1">
                <a:solidFill>
                  <a:srgbClr val="0054A5"/>
                </a:solidFill>
                <a:latin typeface="Arial"/>
                <a:cs typeface="Arial"/>
              </a:rPr>
              <a:t>INTEGRATED</a:t>
            </a:r>
            <a:r>
              <a:rPr dirty="0" sz="950" spc="170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75" b="1">
                <a:solidFill>
                  <a:srgbClr val="0054A5"/>
                </a:solidFill>
                <a:latin typeface="Arial"/>
                <a:cs typeface="Arial"/>
              </a:rPr>
              <a:t>OFFER</a:t>
            </a:r>
            <a:r>
              <a:rPr dirty="0" sz="950" spc="175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80" b="1">
                <a:solidFill>
                  <a:srgbClr val="0054A5"/>
                </a:solidFill>
                <a:latin typeface="Arial"/>
                <a:cs typeface="Arial"/>
              </a:rPr>
              <a:t>STRUCTURE</a:t>
            </a:r>
            <a:r>
              <a:rPr dirty="0" sz="950" spc="175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54A5"/>
                </a:solidFill>
                <a:latin typeface="Arial"/>
                <a:cs typeface="Arial"/>
              </a:rPr>
              <a:t>—</a:t>
            </a:r>
            <a:r>
              <a:rPr dirty="0" sz="950" spc="175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70" b="1">
                <a:solidFill>
                  <a:srgbClr val="0054A5"/>
                </a:solidFill>
                <a:latin typeface="Arial"/>
                <a:cs typeface="Arial"/>
              </a:rPr>
              <a:t>FROM</a:t>
            </a:r>
            <a:r>
              <a:rPr dirty="0" sz="950" spc="175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70" b="1">
                <a:solidFill>
                  <a:srgbClr val="0054A5"/>
                </a:solidFill>
                <a:latin typeface="Arial"/>
                <a:cs typeface="Arial"/>
              </a:rPr>
              <a:t>PLATFORM</a:t>
            </a:r>
            <a:r>
              <a:rPr dirty="0" sz="950" spc="175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54A5"/>
                </a:solidFill>
                <a:latin typeface="Arial"/>
                <a:cs typeface="Arial"/>
              </a:rPr>
              <a:t>TO</a:t>
            </a:r>
            <a:r>
              <a:rPr dirty="0" sz="950" spc="175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55" b="1">
                <a:solidFill>
                  <a:srgbClr val="0054A5"/>
                </a:solidFill>
                <a:latin typeface="Arial"/>
                <a:cs typeface="Arial"/>
              </a:rPr>
              <a:t>PATIENT</a:t>
            </a:r>
            <a:r>
              <a:rPr dirty="0" sz="950" spc="175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70" b="1">
                <a:solidFill>
                  <a:srgbClr val="0054A5"/>
                </a:solidFill>
                <a:latin typeface="Arial"/>
                <a:cs typeface="Arial"/>
              </a:rPr>
              <a:t>OUTCOME</a:t>
            </a:r>
            <a:endParaRPr sz="95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76249" y="1352550"/>
            <a:ext cx="495300" cy="962025"/>
          </a:xfrm>
          <a:custGeom>
            <a:avLst/>
            <a:gdLst/>
            <a:ahLst/>
            <a:cxnLst/>
            <a:rect l="l" t="t" r="r" b="b"/>
            <a:pathLst>
              <a:path w="495300" h="962025">
                <a:moveTo>
                  <a:pt x="495299" y="962024"/>
                </a:moveTo>
                <a:lnTo>
                  <a:pt x="33047" y="962024"/>
                </a:lnTo>
                <a:lnTo>
                  <a:pt x="966" y="933837"/>
                </a:lnTo>
                <a:lnTo>
                  <a:pt x="0" y="928977"/>
                </a:lnTo>
                <a:lnTo>
                  <a:pt x="0" y="923924"/>
                </a:lnTo>
                <a:lnTo>
                  <a:pt x="0" y="33047"/>
                </a:lnTo>
                <a:lnTo>
                  <a:pt x="28187" y="966"/>
                </a:lnTo>
                <a:lnTo>
                  <a:pt x="33047" y="0"/>
                </a:lnTo>
                <a:lnTo>
                  <a:pt x="495299" y="0"/>
                </a:lnTo>
                <a:lnTo>
                  <a:pt x="495299" y="96202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652859" y="1673225"/>
            <a:ext cx="142240" cy="27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 spc="-50" b="1">
                <a:solidFill>
                  <a:srgbClr val="F0A500"/>
                </a:solidFill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971549" y="1352550"/>
            <a:ext cx="10744200" cy="962025"/>
            <a:chOff x="971549" y="1352550"/>
            <a:chExt cx="10744200" cy="962025"/>
          </a:xfrm>
        </p:grpSpPr>
        <p:sp>
          <p:nvSpPr>
            <p:cNvPr id="10" name="object 10"/>
            <p:cNvSpPr/>
            <p:nvPr/>
          </p:nvSpPr>
          <p:spPr>
            <a:xfrm>
              <a:off x="971549" y="1357313"/>
              <a:ext cx="10739755" cy="952500"/>
            </a:xfrm>
            <a:custGeom>
              <a:avLst/>
              <a:gdLst/>
              <a:ahLst/>
              <a:cxnLst/>
              <a:rect l="l" t="t" r="r" b="b"/>
              <a:pathLst>
                <a:path w="10739755" h="952500">
                  <a:moveTo>
                    <a:pt x="10710518" y="952499"/>
                  </a:moveTo>
                  <a:lnTo>
                    <a:pt x="0" y="952499"/>
                  </a:lnTo>
                  <a:lnTo>
                    <a:pt x="0" y="0"/>
                  </a:lnTo>
                  <a:lnTo>
                    <a:pt x="10710518" y="0"/>
                  </a:lnTo>
                  <a:lnTo>
                    <a:pt x="10714770" y="845"/>
                  </a:lnTo>
                  <a:lnTo>
                    <a:pt x="10739435" y="28916"/>
                  </a:lnTo>
                  <a:lnTo>
                    <a:pt x="10739435" y="923583"/>
                  </a:lnTo>
                  <a:lnTo>
                    <a:pt x="10710518" y="952499"/>
                  </a:lnTo>
                  <a:close/>
                </a:path>
              </a:pathLst>
            </a:custGeom>
            <a:solidFill>
              <a:srgbClr val="F1F5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971537" y="1352562"/>
              <a:ext cx="10744200" cy="962025"/>
            </a:xfrm>
            <a:custGeom>
              <a:avLst/>
              <a:gdLst/>
              <a:ahLst/>
              <a:cxnLst/>
              <a:rect l="l" t="t" r="r" b="b"/>
              <a:pathLst>
                <a:path w="10744200" h="962025">
                  <a:moveTo>
                    <a:pt x="10744200" y="38100"/>
                  </a:moveTo>
                  <a:lnTo>
                    <a:pt x="10743502" y="30492"/>
                  </a:lnTo>
                  <a:lnTo>
                    <a:pt x="10741419" y="23469"/>
                  </a:lnTo>
                  <a:lnTo>
                    <a:pt x="10737926" y="17018"/>
                  </a:lnTo>
                  <a:lnTo>
                    <a:pt x="10733481" y="11671"/>
                  </a:lnTo>
                  <a:lnTo>
                    <a:pt x="10733049" y="11150"/>
                  </a:lnTo>
                  <a:lnTo>
                    <a:pt x="10727182" y="6273"/>
                  </a:lnTo>
                  <a:lnTo>
                    <a:pt x="10720730" y="2781"/>
                  </a:lnTo>
                  <a:lnTo>
                    <a:pt x="10713707" y="685"/>
                  </a:lnTo>
                  <a:lnTo>
                    <a:pt x="10706100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10713999" y="9525"/>
                  </a:lnTo>
                  <a:lnTo>
                    <a:pt x="10720730" y="12306"/>
                  </a:lnTo>
                  <a:lnTo>
                    <a:pt x="10726306" y="17894"/>
                  </a:lnTo>
                  <a:lnTo>
                    <a:pt x="10731894" y="23469"/>
                  </a:lnTo>
                  <a:lnTo>
                    <a:pt x="10734675" y="30200"/>
                  </a:lnTo>
                  <a:lnTo>
                    <a:pt x="10734675" y="931811"/>
                  </a:lnTo>
                  <a:lnTo>
                    <a:pt x="10731894" y="938542"/>
                  </a:lnTo>
                  <a:lnTo>
                    <a:pt x="10726788" y="943648"/>
                  </a:lnTo>
                  <a:lnTo>
                    <a:pt x="10726306" y="944118"/>
                  </a:lnTo>
                  <a:lnTo>
                    <a:pt x="10720730" y="949706"/>
                  </a:lnTo>
                  <a:lnTo>
                    <a:pt x="10713999" y="952500"/>
                  </a:lnTo>
                  <a:lnTo>
                    <a:pt x="0" y="952500"/>
                  </a:lnTo>
                  <a:lnTo>
                    <a:pt x="0" y="962025"/>
                  </a:lnTo>
                  <a:lnTo>
                    <a:pt x="10706100" y="962025"/>
                  </a:lnTo>
                  <a:lnTo>
                    <a:pt x="10713707" y="961326"/>
                  </a:lnTo>
                  <a:lnTo>
                    <a:pt x="10720730" y="959231"/>
                  </a:lnTo>
                  <a:lnTo>
                    <a:pt x="10727182" y="955738"/>
                  </a:lnTo>
                  <a:lnTo>
                    <a:pt x="10733049" y="950861"/>
                  </a:lnTo>
                  <a:lnTo>
                    <a:pt x="10733481" y="950341"/>
                  </a:lnTo>
                  <a:lnTo>
                    <a:pt x="10737926" y="944994"/>
                  </a:lnTo>
                  <a:lnTo>
                    <a:pt x="10741419" y="938542"/>
                  </a:lnTo>
                  <a:lnTo>
                    <a:pt x="10743502" y="931519"/>
                  </a:lnTo>
                  <a:lnTo>
                    <a:pt x="10744200" y="923925"/>
                  </a:lnTo>
                  <a:lnTo>
                    <a:pt x="10744200" y="3810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166812" y="1985963"/>
              <a:ext cx="904875" cy="180975"/>
            </a:xfrm>
            <a:custGeom>
              <a:avLst/>
              <a:gdLst/>
              <a:ahLst/>
              <a:cxnLst/>
              <a:rect l="l" t="t" r="r" b="b"/>
              <a:pathLst>
                <a:path w="904875" h="180975">
                  <a:moveTo>
                    <a:pt x="820328" y="180974"/>
                  </a:moveTo>
                  <a:lnTo>
                    <a:pt x="84546" y="180974"/>
                  </a:lnTo>
                  <a:lnTo>
                    <a:pt x="78661" y="180395"/>
                  </a:lnTo>
                  <a:lnTo>
                    <a:pt x="35275" y="162423"/>
                  </a:lnTo>
                  <a:lnTo>
                    <a:pt x="9161" y="130604"/>
                  </a:lnTo>
                  <a:lnTo>
                    <a:pt x="0" y="96428"/>
                  </a:lnTo>
                  <a:lnTo>
                    <a:pt x="0" y="90487"/>
                  </a:lnTo>
                  <a:lnTo>
                    <a:pt x="0" y="84545"/>
                  </a:lnTo>
                  <a:lnTo>
                    <a:pt x="11948" y="45155"/>
                  </a:lnTo>
                  <a:lnTo>
                    <a:pt x="45155" y="11948"/>
                  </a:lnTo>
                  <a:lnTo>
                    <a:pt x="84546" y="0"/>
                  </a:lnTo>
                  <a:lnTo>
                    <a:pt x="820328" y="0"/>
                  </a:lnTo>
                  <a:lnTo>
                    <a:pt x="859719" y="11948"/>
                  </a:lnTo>
                  <a:lnTo>
                    <a:pt x="892925" y="45155"/>
                  </a:lnTo>
                  <a:lnTo>
                    <a:pt x="904874" y="84545"/>
                  </a:lnTo>
                  <a:lnTo>
                    <a:pt x="904874" y="96428"/>
                  </a:lnTo>
                  <a:lnTo>
                    <a:pt x="892925" y="135819"/>
                  </a:lnTo>
                  <a:lnTo>
                    <a:pt x="859719" y="169025"/>
                  </a:lnTo>
                  <a:lnTo>
                    <a:pt x="826213" y="180395"/>
                  </a:lnTo>
                  <a:lnTo>
                    <a:pt x="820328" y="1809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166812" y="1985963"/>
              <a:ext cx="904875" cy="180975"/>
            </a:xfrm>
            <a:custGeom>
              <a:avLst/>
              <a:gdLst/>
              <a:ahLst/>
              <a:cxnLst/>
              <a:rect l="l" t="t" r="r" b="b"/>
              <a:pathLst>
                <a:path w="904875" h="180975">
                  <a:moveTo>
                    <a:pt x="0" y="90487"/>
                  </a:moveTo>
                  <a:lnTo>
                    <a:pt x="9161" y="50369"/>
                  </a:lnTo>
                  <a:lnTo>
                    <a:pt x="35275" y="18550"/>
                  </a:lnTo>
                  <a:lnTo>
                    <a:pt x="40215" y="15249"/>
                  </a:lnTo>
                  <a:lnTo>
                    <a:pt x="45155" y="11948"/>
                  </a:lnTo>
                  <a:lnTo>
                    <a:pt x="50370" y="9161"/>
                  </a:lnTo>
                  <a:lnTo>
                    <a:pt x="55859" y="6887"/>
                  </a:lnTo>
                  <a:lnTo>
                    <a:pt x="61348" y="4614"/>
                  </a:lnTo>
                  <a:lnTo>
                    <a:pt x="67006" y="2897"/>
                  </a:lnTo>
                  <a:lnTo>
                    <a:pt x="72834" y="1738"/>
                  </a:lnTo>
                  <a:lnTo>
                    <a:pt x="78661" y="579"/>
                  </a:lnTo>
                  <a:lnTo>
                    <a:pt x="84546" y="0"/>
                  </a:lnTo>
                  <a:lnTo>
                    <a:pt x="90487" y="0"/>
                  </a:lnTo>
                  <a:lnTo>
                    <a:pt x="814387" y="0"/>
                  </a:lnTo>
                  <a:lnTo>
                    <a:pt x="820328" y="0"/>
                  </a:lnTo>
                  <a:lnTo>
                    <a:pt x="826213" y="579"/>
                  </a:lnTo>
                  <a:lnTo>
                    <a:pt x="864659" y="15249"/>
                  </a:lnTo>
                  <a:lnTo>
                    <a:pt x="892925" y="45155"/>
                  </a:lnTo>
                  <a:lnTo>
                    <a:pt x="904874" y="84545"/>
                  </a:lnTo>
                  <a:lnTo>
                    <a:pt x="904875" y="90487"/>
                  </a:lnTo>
                  <a:lnTo>
                    <a:pt x="904874" y="96428"/>
                  </a:lnTo>
                  <a:lnTo>
                    <a:pt x="892925" y="135819"/>
                  </a:lnTo>
                  <a:lnTo>
                    <a:pt x="864659" y="165724"/>
                  </a:lnTo>
                  <a:lnTo>
                    <a:pt x="832040" y="179236"/>
                  </a:lnTo>
                  <a:lnTo>
                    <a:pt x="826213" y="180395"/>
                  </a:lnTo>
                  <a:lnTo>
                    <a:pt x="820328" y="180974"/>
                  </a:lnTo>
                  <a:lnTo>
                    <a:pt x="814387" y="180974"/>
                  </a:lnTo>
                  <a:lnTo>
                    <a:pt x="90487" y="180974"/>
                  </a:lnTo>
                  <a:lnTo>
                    <a:pt x="84546" y="180974"/>
                  </a:lnTo>
                  <a:lnTo>
                    <a:pt x="78661" y="180395"/>
                  </a:lnTo>
                  <a:lnTo>
                    <a:pt x="72834" y="179236"/>
                  </a:lnTo>
                  <a:lnTo>
                    <a:pt x="67006" y="178076"/>
                  </a:lnTo>
                  <a:lnTo>
                    <a:pt x="30704" y="158672"/>
                  </a:lnTo>
                  <a:lnTo>
                    <a:pt x="6887" y="125115"/>
                  </a:lnTo>
                  <a:lnTo>
                    <a:pt x="0" y="96428"/>
                  </a:lnTo>
                  <a:lnTo>
                    <a:pt x="0" y="90487"/>
                  </a:lnTo>
                  <a:close/>
                </a:path>
              </a:pathLst>
            </a:custGeom>
            <a:ln w="9524">
              <a:solidFill>
                <a:srgbClr val="F0A5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138362" y="1985963"/>
              <a:ext cx="1057275" cy="180975"/>
            </a:xfrm>
            <a:custGeom>
              <a:avLst/>
              <a:gdLst/>
              <a:ahLst/>
              <a:cxnLst/>
              <a:rect l="l" t="t" r="r" b="b"/>
              <a:pathLst>
                <a:path w="1057275" h="180975">
                  <a:moveTo>
                    <a:pt x="972729" y="180974"/>
                  </a:moveTo>
                  <a:lnTo>
                    <a:pt x="84546" y="180974"/>
                  </a:lnTo>
                  <a:lnTo>
                    <a:pt x="78661" y="180395"/>
                  </a:lnTo>
                  <a:lnTo>
                    <a:pt x="35275" y="162423"/>
                  </a:lnTo>
                  <a:lnTo>
                    <a:pt x="9161" y="130604"/>
                  </a:lnTo>
                  <a:lnTo>
                    <a:pt x="0" y="96428"/>
                  </a:lnTo>
                  <a:lnTo>
                    <a:pt x="0" y="90487"/>
                  </a:lnTo>
                  <a:lnTo>
                    <a:pt x="0" y="84545"/>
                  </a:lnTo>
                  <a:lnTo>
                    <a:pt x="11948" y="45155"/>
                  </a:lnTo>
                  <a:lnTo>
                    <a:pt x="45155" y="11948"/>
                  </a:lnTo>
                  <a:lnTo>
                    <a:pt x="84546" y="0"/>
                  </a:lnTo>
                  <a:lnTo>
                    <a:pt x="972729" y="0"/>
                  </a:lnTo>
                  <a:lnTo>
                    <a:pt x="1012119" y="11948"/>
                  </a:lnTo>
                  <a:lnTo>
                    <a:pt x="1045325" y="45155"/>
                  </a:lnTo>
                  <a:lnTo>
                    <a:pt x="1057274" y="84545"/>
                  </a:lnTo>
                  <a:lnTo>
                    <a:pt x="1057274" y="96428"/>
                  </a:lnTo>
                  <a:lnTo>
                    <a:pt x="1045325" y="135819"/>
                  </a:lnTo>
                  <a:lnTo>
                    <a:pt x="1012119" y="169025"/>
                  </a:lnTo>
                  <a:lnTo>
                    <a:pt x="978613" y="180395"/>
                  </a:lnTo>
                  <a:lnTo>
                    <a:pt x="972729" y="1809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138362" y="1985963"/>
              <a:ext cx="1057275" cy="180975"/>
            </a:xfrm>
            <a:custGeom>
              <a:avLst/>
              <a:gdLst/>
              <a:ahLst/>
              <a:cxnLst/>
              <a:rect l="l" t="t" r="r" b="b"/>
              <a:pathLst>
                <a:path w="1057275" h="180975">
                  <a:moveTo>
                    <a:pt x="0" y="90487"/>
                  </a:moveTo>
                  <a:lnTo>
                    <a:pt x="0" y="84545"/>
                  </a:lnTo>
                  <a:lnTo>
                    <a:pt x="579" y="78661"/>
                  </a:lnTo>
                  <a:lnTo>
                    <a:pt x="1738" y="72834"/>
                  </a:lnTo>
                  <a:lnTo>
                    <a:pt x="2897" y="67006"/>
                  </a:lnTo>
                  <a:lnTo>
                    <a:pt x="22301" y="30704"/>
                  </a:lnTo>
                  <a:lnTo>
                    <a:pt x="40215" y="15249"/>
                  </a:lnTo>
                  <a:lnTo>
                    <a:pt x="45155" y="11948"/>
                  </a:lnTo>
                  <a:lnTo>
                    <a:pt x="50369" y="9161"/>
                  </a:lnTo>
                  <a:lnTo>
                    <a:pt x="55859" y="6887"/>
                  </a:lnTo>
                  <a:lnTo>
                    <a:pt x="61348" y="4614"/>
                  </a:lnTo>
                  <a:lnTo>
                    <a:pt x="67006" y="2897"/>
                  </a:lnTo>
                  <a:lnTo>
                    <a:pt x="72834" y="1738"/>
                  </a:lnTo>
                  <a:lnTo>
                    <a:pt x="78661" y="579"/>
                  </a:lnTo>
                  <a:lnTo>
                    <a:pt x="84546" y="0"/>
                  </a:lnTo>
                  <a:lnTo>
                    <a:pt x="90487" y="0"/>
                  </a:lnTo>
                  <a:lnTo>
                    <a:pt x="966787" y="0"/>
                  </a:lnTo>
                  <a:lnTo>
                    <a:pt x="972729" y="0"/>
                  </a:lnTo>
                  <a:lnTo>
                    <a:pt x="978613" y="579"/>
                  </a:lnTo>
                  <a:lnTo>
                    <a:pt x="984440" y="1738"/>
                  </a:lnTo>
                  <a:lnTo>
                    <a:pt x="990267" y="2897"/>
                  </a:lnTo>
                  <a:lnTo>
                    <a:pt x="1026570" y="22301"/>
                  </a:lnTo>
                  <a:lnTo>
                    <a:pt x="1050386" y="55859"/>
                  </a:lnTo>
                  <a:lnTo>
                    <a:pt x="1055535" y="72834"/>
                  </a:lnTo>
                  <a:lnTo>
                    <a:pt x="1056695" y="78661"/>
                  </a:lnTo>
                  <a:lnTo>
                    <a:pt x="1057274" y="84545"/>
                  </a:lnTo>
                  <a:lnTo>
                    <a:pt x="1057275" y="90487"/>
                  </a:lnTo>
                  <a:lnTo>
                    <a:pt x="1057274" y="96428"/>
                  </a:lnTo>
                  <a:lnTo>
                    <a:pt x="1056695" y="102313"/>
                  </a:lnTo>
                  <a:lnTo>
                    <a:pt x="1055535" y="108140"/>
                  </a:lnTo>
                  <a:lnTo>
                    <a:pt x="1054376" y="113967"/>
                  </a:lnTo>
                  <a:lnTo>
                    <a:pt x="1034972" y="150270"/>
                  </a:lnTo>
                  <a:lnTo>
                    <a:pt x="1001415" y="174086"/>
                  </a:lnTo>
                  <a:lnTo>
                    <a:pt x="984440" y="179236"/>
                  </a:lnTo>
                  <a:lnTo>
                    <a:pt x="978613" y="180395"/>
                  </a:lnTo>
                  <a:lnTo>
                    <a:pt x="972729" y="180974"/>
                  </a:lnTo>
                  <a:lnTo>
                    <a:pt x="966787" y="180974"/>
                  </a:lnTo>
                  <a:lnTo>
                    <a:pt x="90487" y="180974"/>
                  </a:lnTo>
                  <a:lnTo>
                    <a:pt x="84546" y="180974"/>
                  </a:lnTo>
                  <a:lnTo>
                    <a:pt x="78661" y="180395"/>
                  </a:lnTo>
                  <a:lnTo>
                    <a:pt x="72834" y="179236"/>
                  </a:lnTo>
                  <a:lnTo>
                    <a:pt x="67006" y="178076"/>
                  </a:lnTo>
                  <a:lnTo>
                    <a:pt x="40215" y="165724"/>
                  </a:lnTo>
                  <a:lnTo>
                    <a:pt x="35275" y="162423"/>
                  </a:lnTo>
                  <a:lnTo>
                    <a:pt x="9161" y="130604"/>
                  </a:lnTo>
                  <a:lnTo>
                    <a:pt x="1738" y="108140"/>
                  </a:lnTo>
                  <a:lnTo>
                    <a:pt x="579" y="102313"/>
                  </a:lnTo>
                  <a:lnTo>
                    <a:pt x="0" y="96428"/>
                  </a:lnTo>
                  <a:lnTo>
                    <a:pt x="0" y="90487"/>
                  </a:lnTo>
                  <a:close/>
                </a:path>
              </a:pathLst>
            </a:custGeom>
            <a:ln w="9524">
              <a:solidFill>
                <a:srgbClr val="F0A5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262312" y="1985963"/>
              <a:ext cx="1009650" cy="180975"/>
            </a:xfrm>
            <a:custGeom>
              <a:avLst/>
              <a:gdLst/>
              <a:ahLst/>
              <a:cxnLst/>
              <a:rect l="l" t="t" r="r" b="b"/>
              <a:pathLst>
                <a:path w="1009650" h="180975">
                  <a:moveTo>
                    <a:pt x="925103" y="180974"/>
                  </a:moveTo>
                  <a:lnTo>
                    <a:pt x="84545" y="180974"/>
                  </a:lnTo>
                  <a:lnTo>
                    <a:pt x="78661" y="180395"/>
                  </a:lnTo>
                  <a:lnTo>
                    <a:pt x="35274" y="162423"/>
                  </a:lnTo>
                  <a:lnTo>
                    <a:pt x="9161" y="130604"/>
                  </a:lnTo>
                  <a:lnTo>
                    <a:pt x="0" y="96428"/>
                  </a:lnTo>
                  <a:lnTo>
                    <a:pt x="0" y="90487"/>
                  </a:lnTo>
                  <a:lnTo>
                    <a:pt x="0" y="84545"/>
                  </a:lnTo>
                  <a:lnTo>
                    <a:pt x="11948" y="45155"/>
                  </a:lnTo>
                  <a:lnTo>
                    <a:pt x="45155" y="11948"/>
                  </a:lnTo>
                  <a:lnTo>
                    <a:pt x="84545" y="0"/>
                  </a:lnTo>
                  <a:lnTo>
                    <a:pt x="925103" y="0"/>
                  </a:lnTo>
                  <a:lnTo>
                    <a:pt x="964494" y="11948"/>
                  </a:lnTo>
                  <a:lnTo>
                    <a:pt x="997700" y="45155"/>
                  </a:lnTo>
                  <a:lnTo>
                    <a:pt x="1009649" y="84545"/>
                  </a:lnTo>
                  <a:lnTo>
                    <a:pt x="1009649" y="96428"/>
                  </a:lnTo>
                  <a:lnTo>
                    <a:pt x="997700" y="135819"/>
                  </a:lnTo>
                  <a:lnTo>
                    <a:pt x="964493" y="169025"/>
                  </a:lnTo>
                  <a:lnTo>
                    <a:pt x="930988" y="180395"/>
                  </a:lnTo>
                  <a:lnTo>
                    <a:pt x="925103" y="1809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262312" y="1985963"/>
              <a:ext cx="1009650" cy="180975"/>
            </a:xfrm>
            <a:custGeom>
              <a:avLst/>
              <a:gdLst/>
              <a:ahLst/>
              <a:cxnLst/>
              <a:rect l="l" t="t" r="r" b="b"/>
              <a:pathLst>
                <a:path w="1009650" h="180975">
                  <a:moveTo>
                    <a:pt x="0" y="90487"/>
                  </a:moveTo>
                  <a:lnTo>
                    <a:pt x="0" y="84545"/>
                  </a:lnTo>
                  <a:lnTo>
                    <a:pt x="579" y="78661"/>
                  </a:lnTo>
                  <a:lnTo>
                    <a:pt x="1738" y="72834"/>
                  </a:lnTo>
                  <a:lnTo>
                    <a:pt x="2897" y="67006"/>
                  </a:lnTo>
                  <a:lnTo>
                    <a:pt x="15249" y="40215"/>
                  </a:lnTo>
                  <a:lnTo>
                    <a:pt x="18550" y="35274"/>
                  </a:lnTo>
                  <a:lnTo>
                    <a:pt x="22301" y="30704"/>
                  </a:lnTo>
                  <a:lnTo>
                    <a:pt x="26503" y="26503"/>
                  </a:lnTo>
                  <a:lnTo>
                    <a:pt x="30704" y="22301"/>
                  </a:lnTo>
                  <a:lnTo>
                    <a:pt x="35275" y="18550"/>
                  </a:lnTo>
                  <a:lnTo>
                    <a:pt x="40215" y="15249"/>
                  </a:lnTo>
                  <a:lnTo>
                    <a:pt x="45155" y="11948"/>
                  </a:lnTo>
                  <a:lnTo>
                    <a:pt x="72833" y="1738"/>
                  </a:lnTo>
                  <a:lnTo>
                    <a:pt x="78661" y="579"/>
                  </a:lnTo>
                  <a:lnTo>
                    <a:pt x="84545" y="0"/>
                  </a:lnTo>
                  <a:lnTo>
                    <a:pt x="90487" y="0"/>
                  </a:lnTo>
                  <a:lnTo>
                    <a:pt x="919162" y="0"/>
                  </a:lnTo>
                  <a:lnTo>
                    <a:pt x="925103" y="0"/>
                  </a:lnTo>
                  <a:lnTo>
                    <a:pt x="930988" y="579"/>
                  </a:lnTo>
                  <a:lnTo>
                    <a:pt x="936815" y="1738"/>
                  </a:lnTo>
                  <a:lnTo>
                    <a:pt x="942642" y="2897"/>
                  </a:lnTo>
                  <a:lnTo>
                    <a:pt x="978945" y="22301"/>
                  </a:lnTo>
                  <a:lnTo>
                    <a:pt x="1002761" y="55859"/>
                  </a:lnTo>
                  <a:lnTo>
                    <a:pt x="1005035" y="61348"/>
                  </a:lnTo>
                  <a:lnTo>
                    <a:pt x="1006751" y="67006"/>
                  </a:lnTo>
                  <a:lnTo>
                    <a:pt x="1007910" y="72834"/>
                  </a:lnTo>
                  <a:lnTo>
                    <a:pt x="1009070" y="78661"/>
                  </a:lnTo>
                  <a:lnTo>
                    <a:pt x="1009649" y="84545"/>
                  </a:lnTo>
                  <a:lnTo>
                    <a:pt x="1009649" y="90487"/>
                  </a:lnTo>
                  <a:lnTo>
                    <a:pt x="1009649" y="96428"/>
                  </a:lnTo>
                  <a:lnTo>
                    <a:pt x="1009070" y="102313"/>
                  </a:lnTo>
                  <a:lnTo>
                    <a:pt x="1007911" y="108140"/>
                  </a:lnTo>
                  <a:lnTo>
                    <a:pt x="1006751" y="113967"/>
                  </a:lnTo>
                  <a:lnTo>
                    <a:pt x="987347" y="150270"/>
                  </a:lnTo>
                  <a:lnTo>
                    <a:pt x="969434" y="165724"/>
                  </a:lnTo>
                  <a:lnTo>
                    <a:pt x="964493" y="169025"/>
                  </a:lnTo>
                  <a:lnTo>
                    <a:pt x="936815" y="179236"/>
                  </a:lnTo>
                  <a:lnTo>
                    <a:pt x="930988" y="180395"/>
                  </a:lnTo>
                  <a:lnTo>
                    <a:pt x="925103" y="180974"/>
                  </a:lnTo>
                  <a:lnTo>
                    <a:pt x="919162" y="180974"/>
                  </a:lnTo>
                  <a:lnTo>
                    <a:pt x="90487" y="180974"/>
                  </a:lnTo>
                  <a:lnTo>
                    <a:pt x="84545" y="180974"/>
                  </a:lnTo>
                  <a:lnTo>
                    <a:pt x="78661" y="180395"/>
                  </a:lnTo>
                  <a:lnTo>
                    <a:pt x="72834" y="179236"/>
                  </a:lnTo>
                  <a:lnTo>
                    <a:pt x="67006" y="178076"/>
                  </a:lnTo>
                  <a:lnTo>
                    <a:pt x="30704" y="158672"/>
                  </a:lnTo>
                  <a:lnTo>
                    <a:pt x="26503" y="154471"/>
                  </a:lnTo>
                  <a:lnTo>
                    <a:pt x="22301" y="150270"/>
                  </a:lnTo>
                  <a:lnTo>
                    <a:pt x="18550" y="145699"/>
                  </a:lnTo>
                  <a:lnTo>
                    <a:pt x="15249" y="140759"/>
                  </a:lnTo>
                  <a:lnTo>
                    <a:pt x="11948" y="135819"/>
                  </a:lnTo>
                  <a:lnTo>
                    <a:pt x="1738" y="108140"/>
                  </a:lnTo>
                  <a:lnTo>
                    <a:pt x="579" y="102313"/>
                  </a:lnTo>
                  <a:lnTo>
                    <a:pt x="0" y="96428"/>
                  </a:lnTo>
                  <a:lnTo>
                    <a:pt x="0" y="90487"/>
                  </a:lnTo>
                  <a:close/>
                </a:path>
              </a:pathLst>
            </a:custGeom>
            <a:ln w="9524">
              <a:solidFill>
                <a:srgbClr val="F0A5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1162050" y="1375752"/>
            <a:ext cx="9304020" cy="763270"/>
          </a:xfrm>
          <a:prstGeom prst="rect">
            <a:avLst/>
          </a:prstGeom>
        </p:spPr>
        <p:txBody>
          <a:bodyPr wrap="square" lIns="0" tIns="10350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815"/>
              </a:spcBef>
            </a:pP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ROSA</a:t>
            </a:r>
            <a:r>
              <a:rPr dirty="0" sz="1100" spc="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Robotics</a:t>
            </a:r>
            <a:r>
              <a:rPr dirty="0" sz="1100" spc="7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003366"/>
                </a:solidFill>
                <a:latin typeface="Arial"/>
                <a:cs typeface="Arial"/>
              </a:rPr>
              <a:t>Platform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30"/>
              </a:spcBef>
            </a:pP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Core</a:t>
            </a:r>
            <a:r>
              <a:rPr dirty="0" sz="950" spc="10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surgical</a:t>
            </a:r>
            <a:r>
              <a:rPr dirty="0" sz="950" spc="10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platform</a:t>
            </a:r>
            <a:r>
              <a:rPr dirty="0" sz="950" spc="10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enabling</a:t>
            </a:r>
            <a:r>
              <a:rPr dirty="0" sz="950" spc="10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90-landmark</a:t>
            </a:r>
            <a:r>
              <a:rPr dirty="0" sz="950" spc="10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precision</a:t>
            </a:r>
            <a:r>
              <a:rPr dirty="0" sz="950" spc="10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knee</a:t>
            </a:r>
            <a:r>
              <a:rPr dirty="0" sz="950" spc="10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alignment.</a:t>
            </a:r>
            <a:r>
              <a:rPr dirty="0" sz="950" spc="10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Lease/placement</a:t>
            </a:r>
            <a:r>
              <a:rPr dirty="0" sz="950" spc="10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model</a:t>
            </a:r>
            <a:r>
              <a:rPr dirty="0" sz="950" spc="10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with</a:t>
            </a:r>
            <a:r>
              <a:rPr dirty="0" sz="950" spc="10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minimum</a:t>
            </a:r>
            <a:r>
              <a:rPr dirty="0" sz="950" spc="10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volume</a:t>
            </a:r>
            <a:r>
              <a:rPr dirty="0" sz="950" spc="10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commitment.</a:t>
            </a:r>
            <a:r>
              <a:rPr dirty="0" sz="950" spc="10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Clinical</a:t>
            </a:r>
            <a:r>
              <a:rPr dirty="0" sz="950" spc="10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training</a:t>
            </a:r>
            <a:r>
              <a:rPr dirty="0" sz="950" spc="10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included</a:t>
            </a:r>
            <a:r>
              <a:rPr dirty="0" sz="950" spc="10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at</a:t>
            </a:r>
            <a:r>
              <a:rPr dirty="0" sz="950" spc="10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333333"/>
                </a:solidFill>
                <a:latin typeface="Arial"/>
                <a:cs typeface="Arial"/>
              </a:rPr>
              <a:t>activation.</a:t>
            </a:r>
            <a:endParaRPr sz="950">
              <a:latin typeface="Arial"/>
              <a:cs typeface="Arial"/>
            </a:endParaRPr>
          </a:p>
          <a:p>
            <a:pPr marL="104139">
              <a:lnSpc>
                <a:spcPct val="100000"/>
              </a:lnSpc>
              <a:spcBef>
                <a:spcPts val="1035"/>
              </a:spcBef>
              <a:tabLst>
                <a:tab pos="1075690" algn="l"/>
                <a:tab pos="2198370" algn="l"/>
              </a:tabLst>
            </a:pP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90</a:t>
            </a:r>
            <a:r>
              <a:rPr dirty="0" sz="800" spc="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003366"/>
                </a:solidFill>
                <a:latin typeface="Arial"/>
                <a:cs typeface="Arial"/>
              </a:rPr>
              <a:t>Landmarks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	Placement</a:t>
            </a:r>
            <a:r>
              <a:rPr dirty="0" sz="800" spc="8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003366"/>
                </a:solidFill>
                <a:latin typeface="Arial"/>
                <a:cs typeface="Arial"/>
              </a:rPr>
              <a:t>Model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	Clinical</a:t>
            </a:r>
            <a:r>
              <a:rPr dirty="0" sz="800" spc="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003366"/>
                </a:solidFill>
                <a:latin typeface="Arial"/>
                <a:cs typeface="Arial"/>
              </a:rPr>
              <a:t>Training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98318" y="2349500"/>
            <a:ext cx="19558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50">
                <a:solidFill>
                  <a:srgbClr val="F0A500"/>
                </a:solidFill>
                <a:latin typeface="Arial"/>
                <a:cs typeface="Arial"/>
              </a:rPr>
              <a:t>▼</a:t>
            </a:r>
            <a:endParaRPr sz="135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76249" y="2524125"/>
            <a:ext cx="495300" cy="952500"/>
          </a:xfrm>
          <a:custGeom>
            <a:avLst/>
            <a:gdLst/>
            <a:ahLst/>
            <a:cxnLst/>
            <a:rect l="l" t="t" r="r" b="b"/>
            <a:pathLst>
              <a:path w="495300" h="952500">
                <a:moveTo>
                  <a:pt x="495299" y="952499"/>
                </a:moveTo>
                <a:lnTo>
                  <a:pt x="33047" y="952499"/>
                </a:lnTo>
                <a:lnTo>
                  <a:pt x="28187" y="951533"/>
                </a:lnTo>
                <a:lnTo>
                  <a:pt x="966" y="924312"/>
                </a:lnTo>
                <a:lnTo>
                  <a:pt x="0" y="919452"/>
                </a:lnTo>
                <a:lnTo>
                  <a:pt x="0" y="914399"/>
                </a:lnTo>
                <a:lnTo>
                  <a:pt x="0" y="33047"/>
                </a:lnTo>
                <a:lnTo>
                  <a:pt x="28187" y="966"/>
                </a:lnTo>
                <a:lnTo>
                  <a:pt x="33047" y="0"/>
                </a:lnTo>
                <a:lnTo>
                  <a:pt x="495299" y="0"/>
                </a:lnTo>
                <a:lnTo>
                  <a:pt x="495299" y="95249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652859" y="2844800"/>
            <a:ext cx="142240" cy="27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 spc="-50" b="1">
                <a:solidFill>
                  <a:srgbClr val="F0A500"/>
                </a:solidFill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971549" y="2524125"/>
            <a:ext cx="10744200" cy="952500"/>
            <a:chOff x="971549" y="2524125"/>
            <a:chExt cx="10744200" cy="952500"/>
          </a:xfrm>
        </p:grpSpPr>
        <p:sp>
          <p:nvSpPr>
            <p:cNvPr id="23" name="object 23"/>
            <p:cNvSpPr/>
            <p:nvPr/>
          </p:nvSpPr>
          <p:spPr>
            <a:xfrm>
              <a:off x="971549" y="2528887"/>
              <a:ext cx="10739755" cy="942975"/>
            </a:xfrm>
            <a:custGeom>
              <a:avLst/>
              <a:gdLst/>
              <a:ahLst/>
              <a:cxnLst/>
              <a:rect l="l" t="t" r="r" b="b"/>
              <a:pathLst>
                <a:path w="10739755" h="942975">
                  <a:moveTo>
                    <a:pt x="10710518" y="942974"/>
                  </a:moveTo>
                  <a:lnTo>
                    <a:pt x="0" y="942974"/>
                  </a:lnTo>
                  <a:lnTo>
                    <a:pt x="0" y="0"/>
                  </a:lnTo>
                  <a:lnTo>
                    <a:pt x="10710518" y="0"/>
                  </a:lnTo>
                  <a:lnTo>
                    <a:pt x="10714770" y="845"/>
                  </a:lnTo>
                  <a:lnTo>
                    <a:pt x="10739435" y="28916"/>
                  </a:lnTo>
                  <a:lnTo>
                    <a:pt x="10739435" y="914057"/>
                  </a:lnTo>
                  <a:lnTo>
                    <a:pt x="10710518" y="942974"/>
                  </a:lnTo>
                  <a:close/>
                </a:path>
              </a:pathLst>
            </a:custGeom>
            <a:solidFill>
              <a:srgbClr val="F1F5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971537" y="2524137"/>
              <a:ext cx="10744200" cy="952500"/>
            </a:xfrm>
            <a:custGeom>
              <a:avLst/>
              <a:gdLst/>
              <a:ahLst/>
              <a:cxnLst/>
              <a:rect l="l" t="t" r="r" b="b"/>
              <a:pathLst>
                <a:path w="10744200" h="952500">
                  <a:moveTo>
                    <a:pt x="10744200" y="38100"/>
                  </a:moveTo>
                  <a:lnTo>
                    <a:pt x="10743502" y="30492"/>
                  </a:lnTo>
                  <a:lnTo>
                    <a:pt x="10741419" y="23469"/>
                  </a:lnTo>
                  <a:lnTo>
                    <a:pt x="10737926" y="17018"/>
                  </a:lnTo>
                  <a:lnTo>
                    <a:pt x="10733481" y="11671"/>
                  </a:lnTo>
                  <a:lnTo>
                    <a:pt x="10733049" y="11150"/>
                  </a:lnTo>
                  <a:lnTo>
                    <a:pt x="10727182" y="6273"/>
                  </a:lnTo>
                  <a:lnTo>
                    <a:pt x="10720730" y="2781"/>
                  </a:lnTo>
                  <a:lnTo>
                    <a:pt x="10713707" y="685"/>
                  </a:lnTo>
                  <a:lnTo>
                    <a:pt x="10706100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10713999" y="9525"/>
                  </a:lnTo>
                  <a:lnTo>
                    <a:pt x="10720730" y="12306"/>
                  </a:lnTo>
                  <a:lnTo>
                    <a:pt x="10726306" y="17894"/>
                  </a:lnTo>
                  <a:lnTo>
                    <a:pt x="10731894" y="23469"/>
                  </a:lnTo>
                  <a:lnTo>
                    <a:pt x="10734675" y="30200"/>
                  </a:lnTo>
                  <a:lnTo>
                    <a:pt x="10734675" y="922286"/>
                  </a:lnTo>
                  <a:lnTo>
                    <a:pt x="10731894" y="929017"/>
                  </a:lnTo>
                  <a:lnTo>
                    <a:pt x="10726788" y="934123"/>
                  </a:lnTo>
                  <a:lnTo>
                    <a:pt x="10726306" y="934593"/>
                  </a:lnTo>
                  <a:lnTo>
                    <a:pt x="10720730" y="940181"/>
                  </a:lnTo>
                  <a:lnTo>
                    <a:pt x="10713999" y="942975"/>
                  </a:lnTo>
                  <a:lnTo>
                    <a:pt x="0" y="942975"/>
                  </a:lnTo>
                  <a:lnTo>
                    <a:pt x="0" y="952500"/>
                  </a:lnTo>
                  <a:lnTo>
                    <a:pt x="10706100" y="952500"/>
                  </a:lnTo>
                  <a:lnTo>
                    <a:pt x="10713707" y="951801"/>
                  </a:lnTo>
                  <a:lnTo>
                    <a:pt x="10720730" y="949706"/>
                  </a:lnTo>
                  <a:lnTo>
                    <a:pt x="10727182" y="946213"/>
                  </a:lnTo>
                  <a:lnTo>
                    <a:pt x="10733049" y="941336"/>
                  </a:lnTo>
                  <a:lnTo>
                    <a:pt x="10733481" y="940816"/>
                  </a:lnTo>
                  <a:lnTo>
                    <a:pt x="10737926" y="935469"/>
                  </a:lnTo>
                  <a:lnTo>
                    <a:pt x="10741419" y="929017"/>
                  </a:lnTo>
                  <a:lnTo>
                    <a:pt x="10743502" y="921994"/>
                  </a:lnTo>
                  <a:lnTo>
                    <a:pt x="10744200" y="914400"/>
                  </a:lnTo>
                  <a:lnTo>
                    <a:pt x="10744200" y="3810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1162050" y="2547327"/>
            <a:ext cx="9543415" cy="509905"/>
          </a:xfrm>
          <a:prstGeom prst="rect">
            <a:avLst/>
          </a:prstGeom>
        </p:spPr>
        <p:txBody>
          <a:bodyPr wrap="square" lIns="0" tIns="10350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815"/>
              </a:spcBef>
            </a:pP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Implant</a:t>
            </a:r>
            <a:r>
              <a:rPr dirty="0" sz="1100" spc="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Volume</a:t>
            </a:r>
            <a:r>
              <a:rPr dirty="0" sz="1100" spc="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003366"/>
                </a:solidFill>
                <a:latin typeface="Arial"/>
                <a:cs typeface="Arial"/>
              </a:rPr>
              <a:t>Contract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30"/>
              </a:spcBef>
            </a:pP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Tiered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implant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supply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agreement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linked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ROSA</a:t>
            </a:r>
            <a:r>
              <a:rPr dirty="0" sz="950" spc="1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case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volume.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Persona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IQ</a:t>
            </a:r>
            <a:r>
              <a:rPr dirty="0" sz="950" spc="8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Persona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OsseoTi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preferred;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pricing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structured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on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annual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case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bands</a:t>
            </a:r>
            <a:r>
              <a:rPr dirty="0" sz="950" spc="8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(50/100/150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333333"/>
                </a:solidFill>
                <a:latin typeface="Arial"/>
                <a:cs typeface="Arial"/>
              </a:rPr>
              <a:t>cases/year).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162049" y="3143250"/>
            <a:ext cx="3324225" cy="190500"/>
            <a:chOff x="1162049" y="3143250"/>
            <a:chExt cx="3324225" cy="190500"/>
          </a:xfrm>
        </p:grpSpPr>
        <p:sp>
          <p:nvSpPr>
            <p:cNvPr id="27" name="object 27"/>
            <p:cNvSpPr/>
            <p:nvPr/>
          </p:nvSpPr>
          <p:spPr>
            <a:xfrm>
              <a:off x="1166812" y="3148013"/>
              <a:ext cx="752475" cy="180975"/>
            </a:xfrm>
            <a:custGeom>
              <a:avLst/>
              <a:gdLst/>
              <a:ahLst/>
              <a:cxnLst/>
              <a:rect l="l" t="t" r="r" b="b"/>
              <a:pathLst>
                <a:path w="752475" h="180975">
                  <a:moveTo>
                    <a:pt x="667928" y="180974"/>
                  </a:moveTo>
                  <a:lnTo>
                    <a:pt x="84546" y="180974"/>
                  </a:lnTo>
                  <a:lnTo>
                    <a:pt x="78661" y="180395"/>
                  </a:lnTo>
                  <a:lnTo>
                    <a:pt x="35275" y="162423"/>
                  </a:lnTo>
                  <a:lnTo>
                    <a:pt x="9161" y="130604"/>
                  </a:lnTo>
                  <a:lnTo>
                    <a:pt x="0" y="96428"/>
                  </a:lnTo>
                  <a:lnTo>
                    <a:pt x="0" y="90487"/>
                  </a:lnTo>
                  <a:lnTo>
                    <a:pt x="0" y="84545"/>
                  </a:lnTo>
                  <a:lnTo>
                    <a:pt x="11948" y="45155"/>
                  </a:lnTo>
                  <a:lnTo>
                    <a:pt x="45155" y="11948"/>
                  </a:lnTo>
                  <a:lnTo>
                    <a:pt x="84546" y="0"/>
                  </a:lnTo>
                  <a:lnTo>
                    <a:pt x="667928" y="0"/>
                  </a:lnTo>
                  <a:lnTo>
                    <a:pt x="707319" y="11948"/>
                  </a:lnTo>
                  <a:lnTo>
                    <a:pt x="740525" y="45155"/>
                  </a:lnTo>
                  <a:lnTo>
                    <a:pt x="752474" y="84545"/>
                  </a:lnTo>
                  <a:lnTo>
                    <a:pt x="752474" y="96428"/>
                  </a:lnTo>
                  <a:lnTo>
                    <a:pt x="740525" y="135819"/>
                  </a:lnTo>
                  <a:lnTo>
                    <a:pt x="707319" y="169025"/>
                  </a:lnTo>
                  <a:lnTo>
                    <a:pt x="673813" y="180395"/>
                  </a:lnTo>
                  <a:lnTo>
                    <a:pt x="667928" y="1809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1166812" y="3148013"/>
              <a:ext cx="752475" cy="180975"/>
            </a:xfrm>
            <a:custGeom>
              <a:avLst/>
              <a:gdLst/>
              <a:ahLst/>
              <a:cxnLst/>
              <a:rect l="l" t="t" r="r" b="b"/>
              <a:pathLst>
                <a:path w="752475" h="180975">
                  <a:moveTo>
                    <a:pt x="0" y="90487"/>
                  </a:moveTo>
                  <a:lnTo>
                    <a:pt x="6887" y="55859"/>
                  </a:lnTo>
                  <a:lnTo>
                    <a:pt x="9161" y="50369"/>
                  </a:lnTo>
                  <a:lnTo>
                    <a:pt x="26503" y="26503"/>
                  </a:lnTo>
                  <a:lnTo>
                    <a:pt x="30704" y="22301"/>
                  </a:lnTo>
                  <a:lnTo>
                    <a:pt x="35275" y="18550"/>
                  </a:lnTo>
                  <a:lnTo>
                    <a:pt x="40215" y="15249"/>
                  </a:lnTo>
                  <a:lnTo>
                    <a:pt x="45155" y="11948"/>
                  </a:lnTo>
                  <a:lnTo>
                    <a:pt x="84546" y="0"/>
                  </a:lnTo>
                  <a:lnTo>
                    <a:pt x="90487" y="0"/>
                  </a:lnTo>
                  <a:lnTo>
                    <a:pt x="661987" y="0"/>
                  </a:lnTo>
                  <a:lnTo>
                    <a:pt x="667928" y="0"/>
                  </a:lnTo>
                  <a:lnTo>
                    <a:pt x="673813" y="579"/>
                  </a:lnTo>
                  <a:lnTo>
                    <a:pt x="712259" y="15249"/>
                  </a:lnTo>
                  <a:lnTo>
                    <a:pt x="717199" y="18550"/>
                  </a:lnTo>
                  <a:lnTo>
                    <a:pt x="721770" y="22301"/>
                  </a:lnTo>
                  <a:lnTo>
                    <a:pt x="725971" y="26503"/>
                  </a:lnTo>
                  <a:lnTo>
                    <a:pt x="730172" y="30704"/>
                  </a:lnTo>
                  <a:lnTo>
                    <a:pt x="749576" y="67006"/>
                  </a:lnTo>
                  <a:lnTo>
                    <a:pt x="752475" y="90487"/>
                  </a:lnTo>
                  <a:lnTo>
                    <a:pt x="752474" y="96428"/>
                  </a:lnTo>
                  <a:lnTo>
                    <a:pt x="751895" y="102313"/>
                  </a:lnTo>
                  <a:lnTo>
                    <a:pt x="750735" y="108140"/>
                  </a:lnTo>
                  <a:lnTo>
                    <a:pt x="749576" y="113967"/>
                  </a:lnTo>
                  <a:lnTo>
                    <a:pt x="730172" y="150270"/>
                  </a:lnTo>
                  <a:lnTo>
                    <a:pt x="712259" y="165724"/>
                  </a:lnTo>
                  <a:lnTo>
                    <a:pt x="707319" y="169025"/>
                  </a:lnTo>
                  <a:lnTo>
                    <a:pt x="667928" y="180974"/>
                  </a:lnTo>
                  <a:lnTo>
                    <a:pt x="661987" y="180974"/>
                  </a:lnTo>
                  <a:lnTo>
                    <a:pt x="90487" y="180974"/>
                  </a:lnTo>
                  <a:lnTo>
                    <a:pt x="50370" y="171812"/>
                  </a:lnTo>
                  <a:lnTo>
                    <a:pt x="40215" y="165724"/>
                  </a:lnTo>
                  <a:lnTo>
                    <a:pt x="35275" y="162423"/>
                  </a:lnTo>
                  <a:lnTo>
                    <a:pt x="9161" y="130604"/>
                  </a:lnTo>
                  <a:lnTo>
                    <a:pt x="0" y="96428"/>
                  </a:lnTo>
                  <a:lnTo>
                    <a:pt x="0" y="90487"/>
                  </a:lnTo>
                  <a:close/>
                </a:path>
              </a:pathLst>
            </a:custGeom>
            <a:ln w="9524">
              <a:solidFill>
                <a:srgbClr val="F0A5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985962" y="3148013"/>
              <a:ext cx="1057275" cy="180975"/>
            </a:xfrm>
            <a:custGeom>
              <a:avLst/>
              <a:gdLst/>
              <a:ahLst/>
              <a:cxnLst/>
              <a:rect l="l" t="t" r="r" b="b"/>
              <a:pathLst>
                <a:path w="1057275" h="180975">
                  <a:moveTo>
                    <a:pt x="972728" y="180974"/>
                  </a:moveTo>
                  <a:lnTo>
                    <a:pt x="84546" y="180974"/>
                  </a:lnTo>
                  <a:lnTo>
                    <a:pt x="78661" y="180395"/>
                  </a:lnTo>
                  <a:lnTo>
                    <a:pt x="35275" y="162423"/>
                  </a:lnTo>
                  <a:lnTo>
                    <a:pt x="9161" y="130604"/>
                  </a:lnTo>
                  <a:lnTo>
                    <a:pt x="0" y="96428"/>
                  </a:lnTo>
                  <a:lnTo>
                    <a:pt x="0" y="90487"/>
                  </a:lnTo>
                  <a:lnTo>
                    <a:pt x="0" y="84545"/>
                  </a:lnTo>
                  <a:lnTo>
                    <a:pt x="11948" y="45155"/>
                  </a:lnTo>
                  <a:lnTo>
                    <a:pt x="45155" y="11948"/>
                  </a:lnTo>
                  <a:lnTo>
                    <a:pt x="84546" y="0"/>
                  </a:lnTo>
                  <a:lnTo>
                    <a:pt x="972728" y="0"/>
                  </a:lnTo>
                  <a:lnTo>
                    <a:pt x="1012119" y="11948"/>
                  </a:lnTo>
                  <a:lnTo>
                    <a:pt x="1045325" y="45155"/>
                  </a:lnTo>
                  <a:lnTo>
                    <a:pt x="1057274" y="84545"/>
                  </a:lnTo>
                  <a:lnTo>
                    <a:pt x="1057274" y="96428"/>
                  </a:lnTo>
                  <a:lnTo>
                    <a:pt x="1045325" y="135819"/>
                  </a:lnTo>
                  <a:lnTo>
                    <a:pt x="1012119" y="169025"/>
                  </a:lnTo>
                  <a:lnTo>
                    <a:pt x="978613" y="180395"/>
                  </a:lnTo>
                  <a:lnTo>
                    <a:pt x="972728" y="1809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1985962" y="3148013"/>
              <a:ext cx="1057275" cy="180975"/>
            </a:xfrm>
            <a:custGeom>
              <a:avLst/>
              <a:gdLst/>
              <a:ahLst/>
              <a:cxnLst/>
              <a:rect l="l" t="t" r="r" b="b"/>
              <a:pathLst>
                <a:path w="1057275" h="180975">
                  <a:moveTo>
                    <a:pt x="0" y="90487"/>
                  </a:moveTo>
                  <a:lnTo>
                    <a:pt x="0" y="84545"/>
                  </a:lnTo>
                  <a:lnTo>
                    <a:pt x="579" y="78661"/>
                  </a:lnTo>
                  <a:lnTo>
                    <a:pt x="1738" y="72833"/>
                  </a:lnTo>
                  <a:lnTo>
                    <a:pt x="2897" y="67006"/>
                  </a:lnTo>
                  <a:lnTo>
                    <a:pt x="22301" y="30704"/>
                  </a:lnTo>
                  <a:lnTo>
                    <a:pt x="26503" y="26503"/>
                  </a:lnTo>
                  <a:lnTo>
                    <a:pt x="30704" y="22301"/>
                  </a:lnTo>
                  <a:lnTo>
                    <a:pt x="35275" y="18550"/>
                  </a:lnTo>
                  <a:lnTo>
                    <a:pt x="40215" y="15249"/>
                  </a:lnTo>
                  <a:lnTo>
                    <a:pt x="45155" y="11948"/>
                  </a:lnTo>
                  <a:lnTo>
                    <a:pt x="84546" y="0"/>
                  </a:lnTo>
                  <a:lnTo>
                    <a:pt x="90487" y="0"/>
                  </a:lnTo>
                  <a:lnTo>
                    <a:pt x="966787" y="0"/>
                  </a:lnTo>
                  <a:lnTo>
                    <a:pt x="972728" y="0"/>
                  </a:lnTo>
                  <a:lnTo>
                    <a:pt x="978613" y="579"/>
                  </a:lnTo>
                  <a:lnTo>
                    <a:pt x="1017059" y="15249"/>
                  </a:lnTo>
                  <a:lnTo>
                    <a:pt x="1021999" y="18550"/>
                  </a:lnTo>
                  <a:lnTo>
                    <a:pt x="1026570" y="22301"/>
                  </a:lnTo>
                  <a:lnTo>
                    <a:pt x="1030771" y="26503"/>
                  </a:lnTo>
                  <a:lnTo>
                    <a:pt x="1034972" y="30704"/>
                  </a:lnTo>
                  <a:lnTo>
                    <a:pt x="1050386" y="55859"/>
                  </a:lnTo>
                  <a:lnTo>
                    <a:pt x="1052660" y="61348"/>
                  </a:lnTo>
                  <a:lnTo>
                    <a:pt x="1054377" y="67006"/>
                  </a:lnTo>
                  <a:lnTo>
                    <a:pt x="1055535" y="72833"/>
                  </a:lnTo>
                  <a:lnTo>
                    <a:pt x="1056695" y="78661"/>
                  </a:lnTo>
                  <a:lnTo>
                    <a:pt x="1057274" y="84545"/>
                  </a:lnTo>
                  <a:lnTo>
                    <a:pt x="1057275" y="90487"/>
                  </a:lnTo>
                  <a:lnTo>
                    <a:pt x="1057274" y="96428"/>
                  </a:lnTo>
                  <a:lnTo>
                    <a:pt x="1056695" y="102313"/>
                  </a:lnTo>
                  <a:lnTo>
                    <a:pt x="1055535" y="108140"/>
                  </a:lnTo>
                  <a:lnTo>
                    <a:pt x="1054377" y="113967"/>
                  </a:lnTo>
                  <a:lnTo>
                    <a:pt x="1052660" y="119626"/>
                  </a:lnTo>
                  <a:lnTo>
                    <a:pt x="1050386" y="125115"/>
                  </a:lnTo>
                  <a:lnTo>
                    <a:pt x="1048112" y="130604"/>
                  </a:lnTo>
                  <a:lnTo>
                    <a:pt x="1030771" y="154471"/>
                  </a:lnTo>
                  <a:lnTo>
                    <a:pt x="1026570" y="158672"/>
                  </a:lnTo>
                  <a:lnTo>
                    <a:pt x="1021999" y="162423"/>
                  </a:lnTo>
                  <a:lnTo>
                    <a:pt x="1017059" y="165724"/>
                  </a:lnTo>
                  <a:lnTo>
                    <a:pt x="1012119" y="169025"/>
                  </a:lnTo>
                  <a:lnTo>
                    <a:pt x="972728" y="180974"/>
                  </a:lnTo>
                  <a:lnTo>
                    <a:pt x="966787" y="180974"/>
                  </a:lnTo>
                  <a:lnTo>
                    <a:pt x="90487" y="180974"/>
                  </a:lnTo>
                  <a:lnTo>
                    <a:pt x="50369" y="171812"/>
                  </a:lnTo>
                  <a:lnTo>
                    <a:pt x="40215" y="165724"/>
                  </a:lnTo>
                  <a:lnTo>
                    <a:pt x="35275" y="162423"/>
                  </a:lnTo>
                  <a:lnTo>
                    <a:pt x="30704" y="158672"/>
                  </a:lnTo>
                  <a:lnTo>
                    <a:pt x="26503" y="154471"/>
                  </a:lnTo>
                  <a:lnTo>
                    <a:pt x="22301" y="150270"/>
                  </a:lnTo>
                  <a:lnTo>
                    <a:pt x="2897" y="113967"/>
                  </a:lnTo>
                  <a:lnTo>
                    <a:pt x="1738" y="108140"/>
                  </a:lnTo>
                  <a:lnTo>
                    <a:pt x="579" y="102313"/>
                  </a:lnTo>
                  <a:lnTo>
                    <a:pt x="0" y="96428"/>
                  </a:lnTo>
                  <a:lnTo>
                    <a:pt x="0" y="90487"/>
                  </a:lnTo>
                  <a:close/>
                </a:path>
              </a:pathLst>
            </a:custGeom>
            <a:ln w="9524">
              <a:solidFill>
                <a:srgbClr val="F0A5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3109911" y="3148013"/>
              <a:ext cx="1371600" cy="180975"/>
            </a:xfrm>
            <a:custGeom>
              <a:avLst/>
              <a:gdLst/>
              <a:ahLst/>
              <a:cxnLst/>
              <a:rect l="l" t="t" r="r" b="b"/>
              <a:pathLst>
                <a:path w="1371600" h="180975">
                  <a:moveTo>
                    <a:pt x="1287054" y="180974"/>
                  </a:moveTo>
                  <a:lnTo>
                    <a:pt x="84545" y="180974"/>
                  </a:lnTo>
                  <a:lnTo>
                    <a:pt x="78661" y="180395"/>
                  </a:lnTo>
                  <a:lnTo>
                    <a:pt x="35275" y="162423"/>
                  </a:lnTo>
                  <a:lnTo>
                    <a:pt x="9161" y="130604"/>
                  </a:lnTo>
                  <a:lnTo>
                    <a:pt x="0" y="96428"/>
                  </a:lnTo>
                  <a:lnTo>
                    <a:pt x="0" y="90487"/>
                  </a:lnTo>
                  <a:lnTo>
                    <a:pt x="0" y="84545"/>
                  </a:lnTo>
                  <a:lnTo>
                    <a:pt x="11948" y="45155"/>
                  </a:lnTo>
                  <a:lnTo>
                    <a:pt x="45155" y="11948"/>
                  </a:lnTo>
                  <a:lnTo>
                    <a:pt x="84545" y="0"/>
                  </a:lnTo>
                  <a:lnTo>
                    <a:pt x="1287054" y="0"/>
                  </a:lnTo>
                  <a:lnTo>
                    <a:pt x="1326443" y="11948"/>
                  </a:lnTo>
                  <a:lnTo>
                    <a:pt x="1359650" y="45155"/>
                  </a:lnTo>
                  <a:lnTo>
                    <a:pt x="1371600" y="84545"/>
                  </a:lnTo>
                  <a:lnTo>
                    <a:pt x="1371600" y="96428"/>
                  </a:lnTo>
                  <a:lnTo>
                    <a:pt x="1359650" y="135819"/>
                  </a:lnTo>
                  <a:lnTo>
                    <a:pt x="1326443" y="169025"/>
                  </a:lnTo>
                  <a:lnTo>
                    <a:pt x="1292938" y="180395"/>
                  </a:lnTo>
                  <a:lnTo>
                    <a:pt x="1287054" y="1809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3109911" y="3148013"/>
              <a:ext cx="1371600" cy="180975"/>
            </a:xfrm>
            <a:custGeom>
              <a:avLst/>
              <a:gdLst/>
              <a:ahLst/>
              <a:cxnLst/>
              <a:rect l="l" t="t" r="r" b="b"/>
              <a:pathLst>
                <a:path w="1371600" h="180975">
                  <a:moveTo>
                    <a:pt x="0" y="90487"/>
                  </a:moveTo>
                  <a:lnTo>
                    <a:pt x="0" y="84545"/>
                  </a:lnTo>
                  <a:lnTo>
                    <a:pt x="579" y="78661"/>
                  </a:lnTo>
                  <a:lnTo>
                    <a:pt x="1738" y="72833"/>
                  </a:lnTo>
                  <a:lnTo>
                    <a:pt x="2897" y="67006"/>
                  </a:lnTo>
                  <a:lnTo>
                    <a:pt x="22301" y="30704"/>
                  </a:lnTo>
                  <a:lnTo>
                    <a:pt x="26503" y="26503"/>
                  </a:lnTo>
                  <a:lnTo>
                    <a:pt x="30704" y="22301"/>
                  </a:lnTo>
                  <a:lnTo>
                    <a:pt x="35275" y="18550"/>
                  </a:lnTo>
                  <a:lnTo>
                    <a:pt x="40215" y="15249"/>
                  </a:lnTo>
                  <a:lnTo>
                    <a:pt x="45155" y="11948"/>
                  </a:lnTo>
                  <a:lnTo>
                    <a:pt x="84545" y="0"/>
                  </a:lnTo>
                  <a:lnTo>
                    <a:pt x="90487" y="0"/>
                  </a:lnTo>
                  <a:lnTo>
                    <a:pt x="1281112" y="0"/>
                  </a:lnTo>
                  <a:lnTo>
                    <a:pt x="1287054" y="0"/>
                  </a:lnTo>
                  <a:lnTo>
                    <a:pt x="1292938" y="579"/>
                  </a:lnTo>
                  <a:lnTo>
                    <a:pt x="1331384" y="15249"/>
                  </a:lnTo>
                  <a:lnTo>
                    <a:pt x="1336324" y="18550"/>
                  </a:lnTo>
                  <a:lnTo>
                    <a:pt x="1340895" y="22301"/>
                  </a:lnTo>
                  <a:lnTo>
                    <a:pt x="1345096" y="26503"/>
                  </a:lnTo>
                  <a:lnTo>
                    <a:pt x="1349297" y="30704"/>
                  </a:lnTo>
                  <a:lnTo>
                    <a:pt x="1368702" y="67006"/>
                  </a:lnTo>
                  <a:lnTo>
                    <a:pt x="1369861" y="72833"/>
                  </a:lnTo>
                  <a:lnTo>
                    <a:pt x="1371020" y="78661"/>
                  </a:lnTo>
                  <a:lnTo>
                    <a:pt x="1371600" y="84545"/>
                  </a:lnTo>
                  <a:lnTo>
                    <a:pt x="1371600" y="90487"/>
                  </a:lnTo>
                  <a:lnTo>
                    <a:pt x="1371600" y="96428"/>
                  </a:lnTo>
                  <a:lnTo>
                    <a:pt x="1371020" y="102313"/>
                  </a:lnTo>
                  <a:lnTo>
                    <a:pt x="1369861" y="108140"/>
                  </a:lnTo>
                  <a:lnTo>
                    <a:pt x="1368702" y="113967"/>
                  </a:lnTo>
                  <a:lnTo>
                    <a:pt x="1349297" y="150270"/>
                  </a:lnTo>
                  <a:lnTo>
                    <a:pt x="1331384" y="165724"/>
                  </a:lnTo>
                  <a:lnTo>
                    <a:pt x="1326443" y="169025"/>
                  </a:lnTo>
                  <a:lnTo>
                    <a:pt x="1287054" y="180974"/>
                  </a:lnTo>
                  <a:lnTo>
                    <a:pt x="1281112" y="180974"/>
                  </a:lnTo>
                  <a:lnTo>
                    <a:pt x="90487" y="180974"/>
                  </a:lnTo>
                  <a:lnTo>
                    <a:pt x="50370" y="171812"/>
                  </a:lnTo>
                  <a:lnTo>
                    <a:pt x="40215" y="165724"/>
                  </a:lnTo>
                  <a:lnTo>
                    <a:pt x="35275" y="162423"/>
                  </a:lnTo>
                  <a:lnTo>
                    <a:pt x="30704" y="158672"/>
                  </a:lnTo>
                  <a:lnTo>
                    <a:pt x="26503" y="154471"/>
                  </a:lnTo>
                  <a:lnTo>
                    <a:pt x="22301" y="150270"/>
                  </a:lnTo>
                  <a:lnTo>
                    <a:pt x="2897" y="113967"/>
                  </a:lnTo>
                  <a:lnTo>
                    <a:pt x="1738" y="108140"/>
                  </a:lnTo>
                  <a:lnTo>
                    <a:pt x="579" y="102313"/>
                  </a:lnTo>
                  <a:lnTo>
                    <a:pt x="0" y="96428"/>
                  </a:lnTo>
                  <a:lnTo>
                    <a:pt x="0" y="90487"/>
                  </a:lnTo>
                  <a:close/>
                </a:path>
              </a:pathLst>
            </a:custGeom>
            <a:ln w="9524">
              <a:solidFill>
                <a:srgbClr val="F0A5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1266824" y="3149600"/>
            <a:ext cx="312801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  <a:tabLst>
                <a:tab pos="819785" algn="l"/>
                <a:tab pos="1940560" algn="l"/>
              </a:tabLst>
            </a:pP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Persona</a:t>
            </a:r>
            <a:r>
              <a:rPr dirty="0" sz="800" spc="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-25" b="1">
                <a:solidFill>
                  <a:srgbClr val="003366"/>
                </a:solidFill>
                <a:latin typeface="Arial"/>
                <a:cs typeface="Arial"/>
              </a:rPr>
              <a:t>IQ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	Persona</a:t>
            </a:r>
            <a:r>
              <a:rPr dirty="0" sz="800" spc="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003366"/>
                </a:solidFill>
                <a:latin typeface="Arial"/>
                <a:cs typeface="Arial"/>
              </a:rPr>
              <a:t>OsseoTi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	Volume-Banded</a:t>
            </a:r>
            <a:r>
              <a:rPr dirty="0" sz="800" spc="114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003366"/>
                </a:solidFill>
                <a:latin typeface="Arial"/>
                <a:cs typeface="Arial"/>
              </a:rPr>
              <a:t>Pricing</a:t>
            </a:r>
            <a:endParaRPr sz="8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998318" y="3511550"/>
            <a:ext cx="19558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50">
                <a:solidFill>
                  <a:srgbClr val="F0A500"/>
                </a:solidFill>
                <a:latin typeface="Arial"/>
                <a:cs typeface="Arial"/>
              </a:rPr>
              <a:t>▼</a:t>
            </a:r>
            <a:endParaRPr sz="135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76249" y="3686175"/>
            <a:ext cx="495300" cy="962025"/>
          </a:xfrm>
          <a:custGeom>
            <a:avLst/>
            <a:gdLst/>
            <a:ahLst/>
            <a:cxnLst/>
            <a:rect l="l" t="t" r="r" b="b"/>
            <a:pathLst>
              <a:path w="495300" h="962025">
                <a:moveTo>
                  <a:pt x="495299" y="962024"/>
                </a:moveTo>
                <a:lnTo>
                  <a:pt x="33047" y="962024"/>
                </a:lnTo>
                <a:lnTo>
                  <a:pt x="966" y="933836"/>
                </a:lnTo>
                <a:lnTo>
                  <a:pt x="0" y="928976"/>
                </a:lnTo>
                <a:lnTo>
                  <a:pt x="0" y="923924"/>
                </a:lnTo>
                <a:lnTo>
                  <a:pt x="0" y="33047"/>
                </a:lnTo>
                <a:lnTo>
                  <a:pt x="28187" y="966"/>
                </a:lnTo>
                <a:lnTo>
                  <a:pt x="33047" y="0"/>
                </a:lnTo>
                <a:lnTo>
                  <a:pt x="495299" y="0"/>
                </a:lnTo>
                <a:lnTo>
                  <a:pt x="495299" y="96202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652859" y="4006850"/>
            <a:ext cx="142240" cy="27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 spc="-50" b="1">
                <a:solidFill>
                  <a:srgbClr val="F0A500"/>
                </a:solidFill>
                <a:latin typeface="Arial"/>
                <a:cs typeface="Arial"/>
              </a:rPr>
              <a:t>3</a:t>
            </a:r>
            <a:endParaRPr sz="165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971549" y="3686175"/>
            <a:ext cx="10744200" cy="962025"/>
            <a:chOff x="971549" y="3686175"/>
            <a:chExt cx="10744200" cy="962025"/>
          </a:xfrm>
        </p:grpSpPr>
        <p:sp>
          <p:nvSpPr>
            <p:cNvPr id="38" name="object 38"/>
            <p:cNvSpPr/>
            <p:nvPr/>
          </p:nvSpPr>
          <p:spPr>
            <a:xfrm>
              <a:off x="971549" y="3690938"/>
              <a:ext cx="10739755" cy="952500"/>
            </a:xfrm>
            <a:custGeom>
              <a:avLst/>
              <a:gdLst/>
              <a:ahLst/>
              <a:cxnLst/>
              <a:rect l="l" t="t" r="r" b="b"/>
              <a:pathLst>
                <a:path w="10739755" h="952500">
                  <a:moveTo>
                    <a:pt x="10710518" y="952499"/>
                  </a:moveTo>
                  <a:lnTo>
                    <a:pt x="0" y="952499"/>
                  </a:lnTo>
                  <a:lnTo>
                    <a:pt x="0" y="0"/>
                  </a:lnTo>
                  <a:lnTo>
                    <a:pt x="10710518" y="0"/>
                  </a:lnTo>
                  <a:lnTo>
                    <a:pt x="10714770" y="845"/>
                  </a:lnTo>
                  <a:lnTo>
                    <a:pt x="10739435" y="28916"/>
                  </a:lnTo>
                  <a:lnTo>
                    <a:pt x="10739435" y="923582"/>
                  </a:lnTo>
                  <a:lnTo>
                    <a:pt x="10710518" y="952499"/>
                  </a:lnTo>
                  <a:close/>
                </a:path>
              </a:pathLst>
            </a:custGeom>
            <a:solidFill>
              <a:srgbClr val="F1F5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971537" y="3686187"/>
              <a:ext cx="10744200" cy="962025"/>
            </a:xfrm>
            <a:custGeom>
              <a:avLst/>
              <a:gdLst/>
              <a:ahLst/>
              <a:cxnLst/>
              <a:rect l="l" t="t" r="r" b="b"/>
              <a:pathLst>
                <a:path w="10744200" h="962025">
                  <a:moveTo>
                    <a:pt x="10744200" y="38100"/>
                  </a:moveTo>
                  <a:lnTo>
                    <a:pt x="10743502" y="30492"/>
                  </a:lnTo>
                  <a:lnTo>
                    <a:pt x="10741419" y="23469"/>
                  </a:lnTo>
                  <a:lnTo>
                    <a:pt x="10737926" y="17018"/>
                  </a:lnTo>
                  <a:lnTo>
                    <a:pt x="10733481" y="11671"/>
                  </a:lnTo>
                  <a:lnTo>
                    <a:pt x="10733049" y="11150"/>
                  </a:lnTo>
                  <a:lnTo>
                    <a:pt x="10727182" y="6273"/>
                  </a:lnTo>
                  <a:lnTo>
                    <a:pt x="10720730" y="2781"/>
                  </a:lnTo>
                  <a:lnTo>
                    <a:pt x="10713707" y="685"/>
                  </a:lnTo>
                  <a:lnTo>
                    <a:pt x="10706100" y="0"/>
                  </a:lnTo>
                  <a:lnTo>
                    <a:pt x="0" y="0"/>
                  </a:lnTo>
                  <a:lnTo>
                    <a:pt x="0" y="9525"/>
                  </a:lnTo>
                  <a:lnTo>
                    <a:pt x="10713999" y="9525"/>
                  </a:lnTo>
                  <a:lnTo>
                    <a:pt x="10720730" y="12306"/>
                  </a:lnTo>
                  <a:lnTo>
                    <a:pt x="10726306" y="17894"/>
                  </a:lnTo>
                  <a:lnTo>
                    <a:pt x="10731894" y="23469"/>
                  </a:lnTo>
                  <a:lnTo>
                    <a:pt x="10734675" y="30200"/>
                  </a:lnTo>
                  <a:lnTo>
                    <a:pt x="10734675" y="931811"/>
                  </a:lnTo>
                  <a:lnTo>
                    <a:pt x="10731894" y="938542"/>
                  </a:lnTo>
                  <a:lnTo>
                    <a:pt x="10726788" y="943648"/>
                  </a:lnTo>
                  <a:lnTo>
                    <a:pt x="10726306" y="944118"/>
                  </a:lnTo>
                  <a:lnTo>
                    <a:pt x="10720730" y="949706"/>
                  </a:lnTo>
                  <a:lnTo>
                    <a:pt x="10713999" y="952500"/>
                  </a:lnTo>
                  <a:lnTo>
                    <a:pt x="0" y="952500"/>
                  </a:lnTo>
                  <a:lnTo>
                    <a:pt x="0" y="962025"/>
                  </a:lnTo>
                  <a:lnTo>
                    <a:pt x="10706100" y="962012"/>
                  </a:lnTo>
                  <a:lnTo>
                    <a:pt x="10733481" y="950341"/>
                  </a:lnTo>
                  <a:lnTo>
                    <a:pt x="10737926" y="944994"/>
                  </a:lnTo>
                  <a:lnTo>
                    <a:pt x="10741419" y="938542"/>
                  </a:lnTo>
                  <a:lnTo>
                    <a:pt x="10743502" y="931519"/>
                  </a:lnTo>
                  <a:lnTo>
                    <a:pt x="10744200" y="923925"/>
                  </a:lnTo>
                  <a:lnTo>
                    <a:pt x="10744200" y="3810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1162050" y="3709377"/>
            <a:ext cx="9456420" cy="509905"/>
          </a:xfrm>
          <a:prstGeom prst="rect">
            <a:avLst/>
          </a:prstGeom>
        </p:spPr>
        <p:txBody>
          <a:bodyPr wrap="square" lIns="0" tIns="10350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815"/>
              </a:spcBef>
            </a:pP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Accessories</a:t>
            </a:r>
            <a:r>
              <a:rPr dirty="0" sz="1100" spc="9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&amp;</a:t>
            </a:r>
            <a:r>
              <a:rPr dirty="0" sz="1100" spc="10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Consumables</a:t>
            </a:r>
            <a:r>
              <a:rPr dirty="0" sz="1100" spc="10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003366"/>
                </a:solidFill>
                <a:latin typeface="Arial"/>
                <a:cs typeface="Arial"/>
              </a:rPr>
              <a:t>Package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30"/>
              </a:spcBef>
            </a:pP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Bundled</a:t>
            </a:r>
            <a:r>
              <a:rPr dirty="0" sz="950" spc="9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accessories</a:t>
            </a:r>
            <a:r>
              <a:rPr dirty="0" sz="950" spc="10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including</a:t>
            </a:r>
            <a:r>
              <a:rPr dirty="0" sz="950" spc="9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pins,</a:t>
            </a:r>
            <a:r>
              <a:rPr dirty="0" sz="950" spc="10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blades,</a:t>
            </a:r>
            <a:r>
              <a:rPr dirty="0" sz="950" spc="9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dirty="0" sz="950" spc="10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disposable</a:t>
            </a:r>
            <a:r>
              <a:rPr dirty="0" sz="950" spc="9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kits.</a:t>
            </a:r>
            <a:r>
              <a:rPr dirty="0" sz="950" spc="10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Predictable</a:t>
            </a:r>
            <a:r>
              <a:rPr dirty="0" sz="950" spc="9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per-case</a:t>
            </a:r>
            <a:r>
              <a:rPr dirty="0" sz="950" spc="10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consumable</a:t>
            </a:r>
            <a:r>
              <a:rPr dirty="0" sz="950" spc="9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cost;</a:t>
            </a:r>
            <a:r>
              <a:rPr dirty="0" sz="950" spc="10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simplifies</a:t>
            </a:r>
            <a:r>
              <a:rPr dirty="0" sz="950" spc="9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hospital</a:t>
            </a:r>
            <a:r>
              <a:rPr dirty="0" sz="950" spc="10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procurement</a:t>
            </a:r>
            <a:r>
              <a:rPr dirty="0" sz="950" spc="9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dirty="0" sz="950" spc="10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reduces</a:t>
            </a:r>
            <a:r>
              <a:rPr dirty="0" sz="950" spc="9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purchase-order</a:t>
            </a:r>
            <a:r>
              <a:rPr dirty="0" sz="950" spc="10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333333"/>
                </a:solidFill>
                <a:latin typeface="Arial"/>
                <a:cs typeface="Arial"/>
              </a:rPr>
              <a:t>friction.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162049" y="4314825"/>
            <a:ext cx="3105150" cy="190500"/>
            <a:chOff x="1162049" y="4314825"/>
            <a:chExt cx="3105150" cy="190500"/>
          </a:xfrm>
        </p:grpSpPr>
        <p:sp>
          <p:nvSpPr>
            <p:cNvPr id="42" name="object 42"/>
            <p:cNvSpPr/>
            <p:nvPr/>
          </p:nvSpPr>
          <p:spPr>
            <a:xfrm>
              <a:off x="1166812" y="4319587"/>
              <a:ext cx="895350" cy="180975"/>
            </a:xfrm>
            <a:custGeom>
              <a:avLst/>
              <a:gdLst/>
              <a:ahLst/>
              <a:cxnLst/>
              <a:rect l="l" t="t" r="r" b="b"/>
              <a:pathLst>
                <a:path w="895350" h="180975">
                  <a:moveTo>
                    <a:pt x="810804" y="180974"/>
                  </a:moveTo>
                  <a:lnTo>
                    <a:pt x="84546" y="180974"/>
                  </a:lnTo>
                  <a:lnTo>
                    <a:pt x="78661" y="180395"/>
                  </a:lnTo>
                  <a:lnTo>
                    <a:pt x="35275" y="162423"/>
                  </a:lnTo>
                  <a:lnTo>
                    <a:pt x="9161" y="130603"/>
                  </a:lnTo>
                  <a:lnTo>
                    <a:pt x="0" y="96428"/>
                  </a:lnTo>
                  <a:lnTo>
                    <a:pt x="0" y="90487"/>
                  </a:lnTo>
                  <a:lnTo>
                    <a:pt x="0" y="84545"/>
                  </a:lnTo>
                  <a:lnTo>
                    <a:pt x="11948" y="45155"/>
                  </a:lnTo>
                  <a:lnTo>
                    <a:pt x="45155" y="11948"/>
                  </a:lnTo>
                  <a:lnTo>
                    <a:pt x="84546" y="0"/>
                  </a:lnTo>
                  <a:lnTo>
                    <a:pt x="810804" y="0"/>
                  </a:lnTo>
                  <a:lnTo>
                    <a:pt x="850194" y="11948"/>
                  </a:lnTo>
                  <a:lnTo>
                    <a:pt x="883400" y="45155"/>
                  </a:lnTo>
                  <a:lnTo>
                    <a:pt x="895349" y="84545"/>
                  </a:lnTo>
                  <a:lnTo>
                    <a:pt x="895349" y="96428"/>
                  </a:lnTo>
                  <a:lnTo>
                    <a:pt x="883400" y="135818"/>
                  </a:lnTo>
                  <a:lnTo>
                    <a:pt x="850194" y="169025"/>
                  </a:lnTo>
                  <a:lnTo>
                    <a:pt x="816688" y="180395"/>
                  </a:lnTo>
                  <a:lnTo>
                    <a:pt x="810804" y="1809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1166812" y="4319587"/>
              <a:ext cx="895350" cy="180975"/>
            </a:xfrm>
            <a:custGeom>
              <a:avLst/>
              <a:gdLst/>
              <a:ahLst/>
              <a:cxnLst/>
              <a:rect l="l" t="t" r="r" b="b"/>
              <a:pathLst>
                <a:path w="895350" h="180975">
                  <a:moveTo>
                    <a:pt x="0" y="90487"/>
                  </a:moveTo>
                  <a:lnTo>
                    <a:pt x="6887" y="55859"/>
                  </a:lnTo>
                  <a:lnTo>
                    <a:pt x="9161" y="50369"/>
                  </a:lnTo>
                  <a:lnTo>
                    <a:pt x="11948" y="45155"/>
                  </a:lnTo>
                  <a:lnTo>
                    <a:pt x="15249" y="40215"/>
                  </a:lnTo>
                  <a:lnTo>
                    <a:pt x="18550" y="35274"/>
                  </a:lnTo>
                  <a:lnTo>
                    <a:pt x="50370" y="9161"/>
                  </a:lnTo>
                  <a:lnTo>
                    <a:pt x="84546" y="0"/>
                  </a:lnTo>
                  <a:lnTo>
                    <a:pt x="90487" y="0"/>
                  </a:lnTo>
                  <a:lnTo>
                    <a:pt x="804862" y="0"/>
                  </a:lnTo>
                  <a:lnTo>
                    <a:pt x="810804" y="0"/>
                  </a:lnTo>
                  <a:lnTo>
                    <a:pt x="816688" y="579"/>
                  </a:lnTo>
                  <a:lnTo>
                    <a:pt x="855134" y="15249"/>
                  </a:lnTo>
                  <a:lnTo>
                    <a:pt x="880100" y="40215"/>
                  </a:lnTo>
                  <a:lnTo>
                    <a:pt x="883400" y="45155"/>
                  </a:lnTo>
                  <a:lnTo>
                    <a:pt x="886188" y="50369"/>
                  </a:lnTo>
                  <a:lnTo>
                    <a:pt x="888461" y="55859"/>
                  </a:lnTo>
                  <a:lnTo>
                    <a:pt x="890735" y="61348"/>
                  </a:lnTo>
                  <a:lnTo>
                    <a:pt x="892451" y="67006"/>
                  </a:lnTo>
                  <a:lnTo>
                    <a:pt x="893611" y="72833"/>
                  </a:lnTo>
                  <a:lnTo>
                    <a:pt x="894770" y="78661"/>
                  </a:lnTo>
                  <a:lnTo>
                    <a:pt x="895349" y="84545"/>
                  </a:lnTo>
                  <a:lnTo>
                    <a:pt x="895350" y="90487"/>
                  </a:lnTo>
                  <a:lnTo>
                    <a:pt x="895349" y="96428"/>
                  </a:lnTo>
                  <a:lnTo>
                    <a:pt x="894770" y="102312"/>
                  </a:lnTo>
                  <a:lnTo>
                    <a:pt x="893611" y="108140"/>
                  </a:lnTo>
                  <a:lnTo>
                    <a:pt x="892451" y="113967"/>
                  </a:lnTo>
                  <a:lnTo>
                    <a:pt x="890735" y="119625"/>
                  </a:lnTo>
                  <a:lnTo>
                    <a:pt x="888461" y="125114"/>
                  </a:lnTo>
                  <a:lnTo>
                    <a:pt x="886188" y="130603"/>
                  </a:lnTo>
                  <a:lnTo>
                    <a:pt x="860074" y="162423"/>
                  </a:lnTo>
                  <a:lnTo>
                    <a:pt x="855134" y="165724"/>
                  </a:lnTo>
                  <a:lnTo>
                    <a:pt x="850194" y="169025"/>
                  </a:lnTo>
                  <a:lnTo>
                    <a:pt x="844979" y="171812"/>
                  </a:lnTo>
                  <a:lnTo>
                    <a:pt x="839490" y="174086"/>
                  </a:lnTo>
                  <a:lnTo>
                    <a:pt x="834001" y="176360"/>
                  </a:lnTo>
                  <a:lnTo>
                    <a:pt x="804862" y="180974"/>
                  </a:lnTo>
                  <a:lnTo>
                    <a:pt x="90487" y="180974"/>
                  </a:lnTo>
                  <a:lnTo>
                    <a:pt x="50370" y="171812"/>
                  </a:lnTo>
                  <a:lnTo>
                    <a:pt x="40215" y="165724"/>
                  </a:lnTo>
                  <a:lnTo>
                    <a:pt x="35275" y="162423"/>
                  </a:lnTo>
                  <a:lnTo>
                    <a:pt x="9161" y="130603"/>
                  </a:lnTo>
                  <a:lnTo>
                    <a:pt x="0" y="96428"/>
                  </a:lnTo>
                  <a:lnTo>
                    <a:pt x="0" y="90487"/>
                  </a:lnTo>
                  <a:close/>
                </a:path>
              </a:pathLst>
            </a:custGeom>
            <a:ln w="9524">
              <a:solidFill>
                <a:srgbClr val="F0A5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2128837" y="4319587"/>
              <a:ext cx="990600" cy="180975"/>
            </a:xfrm>
            <a:custGeom>
              <a:avLst/>
              <a:gdLst/>
              <a:ahLst/>
              <a:cxnLst/>
              <a:rect l="l" t="t" r="r" b="b"/>
              <a:pathLst>
                <a:path w="990600" h="180975">
                  <a:moveTo>
                    <a:pt x="906053" y="180974"/>
                  </a:moveTo>
                  <a:lnTo>
                    <a:pt x="84545" y="180974"/>
                  </a:lnTo>
                  <a:lnTo>
                    <a:pt x="78661" y="180395"/>
                  </a:lnTo>
                  <a:lnTo>
                    <a:pt x="35274" y="162423"/>
                  </a:lnTo>
                  <a:lnTo>
                    <a:pt x="9161" y="130603"/>
                  </a:lnTo>
                  <a:lnTo>
                    <a:pt x="0" y="96428"/>
                  </a:lnTo>
                  <a:lnTo>
                    <a:pt x="0" y="90487"/>
                  </a:lnTo>
                  <a:lnTo>
                    <a:pt x="0" y="84545"/>
                  </a:lnTo>
                  <a:lnTo>
                    <a:pt x="11948" y="45155"/>
                  </a:lnTo>
                  <a:lnTo>
                    <a:pt x="45155" y="11948"/>
                  </a:lnTo>
                  <a:lnTo>
                    <a:pt x="84545" y="0"/>
                  </a:lnTo>
                  <a:lnTo>
                    <a:pt x="906053" y="0"/>
                  </a:lnTo>
                  <a:lnTo>
                    <a:pt x="945443" y="11948"/>
                  </a:lnTo>
                  <a:lnTo>
                    <a:pt x="978650" y="45155"/>
                  </a:lnTo>
                  <a:lnTo>
                    <a:pt x="990599" y="84545"/>
                  </a:lnTo>
                  <a:lnTo>
                    <a:pt x="990599" y="96428"/>
                  </a:lnTo>
                  <a:lnTo>
                    <a:pt x="978650" y="135818"/>
                  </a:lnTo>
                  <a:lnTo>
                    <a:pt x="945443" y="169025"/>
                  </a:lnTo>
                  <a:lnTo>
                    <a:pt x="911938" y="180395"/>
                  </a:lnTo>
                  <a:lnTo>
                    <a:pt x="906053" y="1809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2128837" y="4319587"/>
              <a:ext cx="990600" cy="180975"/>
            </a:xfrm>
            <a:custGeom>
              <a:avLst/>
              <a:gdLst/>
              <a:ahLst/>
              <a:cxnLst/>
              <a:rect l="l" t="t" r="r" b="b"/>
              <a:pathLst>
                <a:path w="990600" h="180975">
                  <a:moveTo>
                    <a:pt x="0" y="90487"/>
                  </a:moveTo>
                  <a:lnTo>
                    <a:pt x="0" y="84545"/>
                  </a:lnTo>
                  <a:lnTo>
                    <a:pt x="579" y="78661"/>
                  </a:lnTo>
                  <a:lnTo>
                    <a:pt x="1738" y="72834"/>
                  </a:lnTo>
                  <a:lnTo>
                    <a:pt x="2897" y="67006"/>
                  </a:lnTo>
                  <a:lnTo>
                    <a:pt x="4613" y="61348"/>
                  </a:lnTo>
                  <a:lnTo>
                    <a:pt x="6887" y="55859"/>
                  </a:lnTo>
                  <a:lnTo>
                    <a:pt x="9161" y="50369"/>
                  </a:lnTo>
                  <a:lnTo>
                    <a:pt x="11948" y="45155"/>
                  </a:lnTo>
                  <a:lnTo>
                    <a:pt x="15249" y="40215"/>
                  </a:lnTo>
                  <a:lnTo>
                    <a:pt x="18550" y="35274"/>
                  </a:lnTo>
                  <a:lnTo>
                    <a:pt x="22301" y="30703"/>
                  </a:lnTo>
                  <a:lnTo>
                    <a:pt x="26503" y="26502"/>
                  </a:lnTo>
                  <a:lnTo>
                    <a:pt x="30704" y="22301"/>
                  </a:lnTo>
                  <a:lnTo>
                    <a:pt x="67006" y="2897"/>
                  </a:lnTo>
                  <a:lnTo>
                    <a:pt x="84545" y="0"/>
                  </a:lnTo>
                  <a:lnTo>
                    <a:pt x="90487" y="0"/>
                  </a:lnTo>
                  <a:lnTo>
                    <a:pt x="900112" y="0"/>
                  </a:lnTo>
                  <a:lnTo>
                    <a:pt x="906053" y="0"/>
                  </a:lnTo>
                  <a:lnTo>
                    <a:pt x="911938" y="579"/>
                  </a:lnTo>
                  <a:lnTo>
                    <a:pt x="950384" y="15249"/>
                  </a:lnTo>
                  <a:lnTo>
                    <a:pt x="955324" y="18550"/>
                  </a:lnTo>
                  <a:lnTo>
                    <a:pt x="959895" y="22301"/>
                  </a:lnTo>
                  <a:lnTo>
                    <a:pt x="964096" y="26502"/>
                  </a:lnTo>
                  <a:lnTo>
                    <a:pt x="968297" y="30703"/>
                  </a:lnTo>
                  <a:lnTo>
                    <a:pt x="972048" y="35274"/>
                  </a:lnTo>
                  <a:lnTo>
                    <a:pt x="975349" y="40215"/>
                  </a:lnTo>
                  <a:lnTo>
                    <a:pt x="978650" y="45155"/>
                  </a:lnTo>
                  <a:lnTo>
                    <a:pt x="981437" y="50369"/>
                  </a:lnTo>
                  <a:lnTo>
                    <a:pt x="983711" y="55859"/>
                  </a:lnTo>
                  <a:lnTo>
                    <a:pt x="985985" y="61348"/>
                  </a:lnTo>
                  <a:lnTo>
                    <a:pt x="990599" y="90487"/>
                  </a:lnTo>
                  <a:lnTo>
                    <a:pt x="990599" y="96428"/>
                  </a:lnTo>
                  <a:lnTo>
                    <a:pt x="983711" y="125114"/>
                  </a:lnTo>
                  <a:lnTo>
                    <a:pt x="981437" y="130603"/>
                  </a:lnTo>
                  <a:lnTo>
                    <a:pt x="978650" y="135818"/>
                  </a:lnTo>
                  <a:lnTo>
                    <a:pt x="975349" y="140758"/>
                  </a:lnTo>
                  <a:lnTo>
                    <a:pt x="972048" y="145698"/>
                  </a:lnTo>
                  <a:lnTo>
                    <a:pt x="950384" y="165724"/>
                  </a:lnTo>
                  <a:lnTo>
                    <a:pt x="945443" y="169025"/>
                  </a:lnTo>
                  <a:lnTo>
                    <a:pt x="940229" y="171812"/>
                  </a:lnTo>
                  <a:lnTo>
                    <a:pt x="934739" y="174086"/>
                  </a:lnTo>
                  <a:lnTo>
                    <a:pt x="929251" y="176360"/>
                  </a:lnTo>
                  <a:lnTo>
                    <a:pt x="900112" y="180974"/>
                  </a:lnTo>
                  <a:lnTo>
                    <a:pt x="90487" y="180974"/>
                  </a:lnTo>
                  <a:lnTo>
                    <a:pt x="50369" y="171812"/>
                  </a:lnTo>
                  <a:lnTo>
                    <a:pt x="40215" y="165724"/>
                  </a:lnTo>
                  <a:lnTo>
                    <a:pt x="35274" y="162423"/>
                  </a:lnTo>
                  <a:lnTo>
                    <a:pt x="30704" y="158672"/>
                  </a:lnTo>
                  <a:lnTo>
                    <a:pt x="26503" y="154471"/>
                  </a:lnTo>
                  <a:lnTo>
                    <a:pt x="22301" y="150269"/>
                  </a:lnTo>
                  <a:lnTo>
                    <a:pt x="6887" y="125114"/>
                  </a:lnTo>
                  <a:lnTo>
                    <a:pt x="4613" y="119625"/>
                  </a:lnTo>
                  <a:lnTo>
                    <a:pt x="2897" y="113967"/>
                  </a:lnTo>
                  <a:lnTo>
                    <a:pt x="1738" y="108140"/>
                  </a:lnTo>
                  <a:lnTo>
                    <a:pt x="579" y="102312"/>
                  </a:lnTo>
                  <a:lnTo>
                    <a:pt x="0" y="96428"/>
                  </a:lnTo>
                  <a:lnTo>
                    <a:pt x="0" y="90487"/>
                  </a:lnTo>
                  <a:close/>
                </a:path>
              </a:pathLst>
            </a:custGeom>
            <a:ln w="9524">
              <a:solidFill>
                <a:srgbClr val="F0A5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3186111" y="4319587"/>
              <a:ext cx="1076325" cy="180975"/>
            </a:xfrm>
            <a:custGeom>
              <a:avLst/>
              <a:gdLst/>
              <a:ahLst/>
              <a:cxnLst/>
              <a:rect l="l" t="t" r="r" b="b"/>
              <a:pathLst>
                <a:path w="1076325" h="180975">
                  <a:moveTo>
                    <a:pt x="991778" y="180974"/>
                  </a:moveTo>
                  <a:lnTo>
                    <a:pt x="84545" y="180974"/>
                  </a:lnTo>
                  <a:lnTo>
                    <a:pt x="78661" y="180395"/>
                  </a:lnTo>
                  <a:lnTo>
                    <a:pt x="35275" y="162423"/>
                  </a:lnTo>
                  <a:lnTo>
                    <a:pt x="9161" y="130603"/>
                  </a:lnTo>
                  <a:lnTo>
                    <a:pt x="0" y="96428"/>
                  </a:lnTo>
                  <a:lnTo>
                    <a:pt x="0" y="90487"/>
                  </a:lnTo>
                  <a:lnTo>
                    <a:pt x="0" y="84545"/>
                  </a:lnTo>
                  <a:lnTo>
                    <a:pt x="11948" y="45155"/>
                  </a:lnTo>
                  <a:lnTo>
                    <a:pt x="45155" y="11948"/>
                  </a:lnTo>
                  <a:lnTo>
                    <a:pt x="84545" y="0"/>
                  </a:lnTo>
                  <a:lnTo>
                    <a:pt x="991778" y="0"/>
                  </a:lnTo>
                  <a:lnTo>
                    <a:pt x="1031169" y="11948"/>
                  </a:lnTo>
                  <a:lnTo>
                    <a:pt x="1064375" y="45155"/>
                  </a:lnTo>
                  <a:lnTo>
                    <a:pt x="1076324" y="84545"/>
                  </a:lnTo>
                  <a:lnTo>
                    <a:pt x="1076324" y="96428"/>
                  </a:lnTo>
                  <a:lnTo>
                    <a:pt x="1064375" y="135818"/>
                  </a:lnTo>
                  <a:lnTo>
                    <a:pt x="1031169" y="169025"/>
                  </a:lnTo>
                  <a:lnTo>
                    <a:pt x="997663" y="180395"/>
                  </a:lnTo>
                  <a:lnTo>
                    <a:pt x="991778" y="1809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3186111" y="4319587"/>
              <a:ext cx="1076325" cy="180975"/>
            </a:xfrm>
            <a:custGeom>
              <a:avLst/>
              <a:gdLst/>
              <a:ahLst/>
              <a:cxnLst/>
              <a:rect l="l" t="t" r="r" b="b"/>
              <a:pathLst>
                <a:path w="1076325" h="180975">
                  <a:moveTo>
                    <a:pt x="0" y="90487"/>
                  </a:moveTo>
                  <a:lnTo>
                    <a:pt x="0" y="84545"/>
                  </a:lnTo>
                  <a:lnTo>
                    <a:pt x="579" y="78661"/>
                  </a:lnTo>
                  <a:lnTo>
                    <a:pt x="1738" y="72834"/>
                  </a:lnTo>
                  <a:lnTo>
                    <a:pt x="2897" y="67006"/>
                  </a:lnTo>
                  <a:lnTo>
                    <a:pt x="4614" y="61348"/>
                  </a:lnTo>
                  <a:lnTo>
                    <a:pt x="6887" y="55859"/>
                  </a:lnTo>
                  <a:lnTo>
                    <a:pt x="9161" y="50369"/>
                  </a:lnTo>
                  <a:lnTo>
                    <a:pt x="11948" y="45155"/>
                  </a:lnTo>
                  <a:lnTo>
                    <a:pt x="15249" y="40215"/>
                  </a:lnTo>
                  <a:lnTo>
                    <a:pt x="18550" y="35274"/>
                  </a:lnTo>
                  <a:lnTo>
                    <a:pt x="22302" y="30703"/>
                  </a:lnTo>
                  <a:lnTo>
                    <a:pt x="26503" y="26502"/>
                  </a:lnTo>
                  <a:lnTo>
                    <a:pt x="30704" y="22301"/>
                  </a:lnTo>
                  <a:lnTo>
                    <a:pt x="67006" y="2897"/>
                  </a:lnTo>
                  <a:lnTo>
                    <a:pt x="84545" y="0"/>
                  </a:lnTo>
                  <a:lnTo>
                    <a:pt x="90487" y="0"/>
                  </a:lnTo>
                  <a:lnTo>
                    <a:pt x="985837" y="0"/>
                  </a:lnTo>
                  <a:lnTo>
                    <a:pt x="991778" y="0"/>
                  </a:lnTo>
                  <a:lnTo>
                    <a:pt x="997663" y="579"/>
                  </a:lnTo>
                  <a:lnTo>
                    <a:pt x="1036109" y="15249"/>
                  </a:lnTo>
                  <a:lnTo>
                    <a:pt x="1049821" y="26502"/>
                  </a:lnTo>
                  <a:lnTo>
                    <a:pt x="1054023" y="30703"/>
                  </a:lnTo>
                  <a:lnTo>
                    <a:pt x="1057774" y="35274"/>
                  </a:lnTo>
                  <a:lnTo>
                    <a:pt x="1061074" y="40215"/>
                  </a:lnTo>
                  <a:lnTo>
                    <a:pt x="1064375" y="45155"/>
                  </a:lnTo>
                  <a:lnTo>
                    <a:pt x="1067163" y="50369"/>
                  </a:lnTo>
                  <a:lnTo>
                    <a:pt x="1069436" y="55859"/>
                  </a:lnTo>
                  <a:lnTo>
                    <a:pt x="1071710" y="61348"/>
                  </a:lnTo>
                  <a:lnTo>
                    <a:pt x="1073426" y="67006"/>
                  </a:lnTo>
                  <a:lnTo>
                    <a:pt x="1074586" y="72833"/>
                  </a:lnTo>
                  <a:lnTo>
                    <a:pt x="1075745" y="78661"/>
                  </a:lnTo>
                  <a:lnTo>
                    <a:pt x="1076324" y="84545"/>
                  </a:lnTo>
                  <a:lnTo>
                    <a:pt x="1076325" y="90487"/>
                  </a:lnTo>
                  <a:lnTo>
                    <a:pt x="1076324" y="96428"/>
                  </a:lnTo>
                  <a:lnTo>
                    <a:pt x="1075745" y="102312"/>
                  </a:lnTo>
                  <a:lnTo>
                    <a:pt x="1074586" y="108140"/>
                  </a:lnTo>
                  <a:lnTo>
                    <a:pt x="1073426" y="113967"/>
                  </a:lnTo>
                  <a:lnTo>
                    <a:pt x="1071710" y="119625"/>
                  </a:lnTo>
                  <a:lnTo>
                    <a:pt x="1069436" y="125114"/>
                  </a:lnTo>
                  <a:lnTo>
                    <a:pt x="1067163" y="130603"/>
                  </a:lnTo>
                  <a:lnTo>
                    <a:pt x="1041049" y="162423"/>
                  </a:lnTo>
                  <a:lnTo>
                    <a:pt x="1036109" y="165724"/>
                  </a:lnTo>
                  <a:lnTo>
                    <a:pt x="1031169" y="169025"/>
                  </a:lnTo>
                  <a:lnTo>
                    <a:pt x="1025954" y="171812"/>
                  </a:lnTo>
                  <a:lnTo>
                    <a:pt x="1020465" y="174086"/>
                  </a:lnTo>
                  <a:lnTo>
                    <a:pt x="1014976" y="176360"/>
                  </a:lnTo>
                  <a:lnTo>
                    <a:pt x="985837" y="180974"/>
                  </a:lnTo>
                  <a:lnTo>
                    <a:pt x="90487" y="180974"/>
                  </a:lnTo>
                  <a:lnTo>
                    <a:pt x="50370" y="171812"/>
                  </a:lnTo>
                  <a:lnTo>
                    <a:pt x="40215" y="165724"/>
                  </a:lnTo>
                  <a:lnTo>
                    <a:pt x="35275" y="162423"/>
                  </a:lnTo>
                  <a:lnTo>
                    <a:pt x="15249" y="140758"/>
                  </a:lnTo>
                  <a:lnTo>
                    <a:pt x="11948" y="135818"/>
                  </a:lnTo>
                  <a:lnTo>
                    <a:pt x="9161" y="130603"/>
                  </a:lnTo>
                  <a:lnTo>
                    <a:pt x="6887" y="125114"/>
                  </a:lnTo>
                  <a:lnTo>
                    <a:pt x="4614" y="119625"/>
                  </a:lnTo>
                  <a:lnTo>
                    <a:pt x="2897" y="113967"/>
                  </a:lnTo>
                  <a:lnTo>
                    <a:pt x="1738" y="108140"/>
                  </a:lnTo>
                  <a:lnTo>
                    <a:pt x="579" y="102312"/>
                  </a:lnTo>
                  <a:lnTo>
                    <a:pt x="0" y="96428"/>
                  </a:lnTo>
                  <a:lnTo>
                    <a:pt x="0" y="90487"/>
                  </a:lnTo>
                  <a:close/>
                </a:path>
              </a:pathLst>
            </a:custGeom>
            <a:ln w="9524">
              <a:solidFill>
                <a:srgbClr val="F0A5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/>
          <p:cNvSpPr txBox="1"/>
          <p:nvPr/>
        </p:nvSpPr>
        <p:spPr>
          <a:xfrm>
            <a:off x="1266824" y="4321175"/>
            <a:ext cx="290449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  <a:tabLst>
                <a:tab pos="965200" algn="l"/>
                <a:tab pos="2018030" algn="l"/>
              </a:tabLst>
            </a:pP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Pins</a:t>
            </a:r>
            <a:r>
              <a:rPr dirty="0" sz="800" spc="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&amp;</a:t>
            </a:r>
            <a:r>
              <a:rPr dirty="0" sz="800" spc="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003366"/>
                </a:solidFill>
                <a:latin typeface="Arial"/>
                <a:cs typeface="Arial"/>
              </a:rPr>
              <a:t>Blades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	Disposable</a:t>
            </a:r>
            <a:r>
              <a:rPr dirty="0" sz="800" spc="9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-20" b="1">
                <a:solidFill>
                  <a:srgbClr val="003366"/>
                </a:solidFill>
                <a:latin typeface="Arial"/>
                <a:cs typeface="Arial"/>
              </a:rPr>
              <a:t>Kits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	Per-Case</a:t>
            </a:r>
            <a:r>
              <a:rPr dirty="0" sz="800" spc="7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003366"/>
                </a:solidFill>
                <a:latin typeface="Arial"/>
                <a:cs typeface="Arial"/>
              </a:rPr>
              <a:t>Costing</a:t>
            </a:r>
            <a:endParaRPr sz="8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998318" y="4683125"/>
            <a:ext cx="19558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50">
                <a:solidFill>
                  <a:srgbClr val="F0A500"/>
                </a:solidFill>
                <a:latin typeface="Arial"/>
                <a:cs typeface="Arial"/>
              </a:rPr>
              <a:t>▼</a:t>
            </a:r>
            <a:endParaRPr sz="1350"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476249" y="4857750"/>
            <a:ext cx="495300" cy="1143000"/>
          </a:xfrm>
          <a:custGeom>
            <a:avLst/>
            <a:gdLst/>
            <a:ahLst/>
            <a:cxnLst/>
            <a:rect l="l" t="t" r="r" b="b"/>
            <a:pathLst>
              <a:path w="495300" h="1143000">
                <a:moveTo>
                  <a:pt x="495299" y="1142999"/>
                </a:moveTo>
                <a:lnTo>
                  <a:pt x="33047" y="1142999"/>
                </a:lnTo>
                <a:lnTo>
                  <a:pt x="28187" y="1142033"/>
                </a:lnTo>
                <a:lnTo>
                  <a:pt x="966" y="1114811"/>
                </a:lnTo>
                <a:lnTo>
                  <a:pt x="0" y="1109951"/>
                </a:lnTo>
                <a:lnTo>
                  <a:pt x="0" y="1104899"/>
                </a:lnTo>
                <a:lnTo>
                  <a:pt x="0" y="33047"/>
                </a:lnTo>
                <a:lnTo>
                  <a:pt x="28187" y="966"/>
                </a:lnTo>
                <a:lnTo>
                  <a:pt x="33047" y="0"/>
                </a:lnTo>
                <a:lnTo>
                  <a:pt x="495299" y="0"/>
                </a:lnTo>
                <a:lnTo>
                  <a:pt x="495299" y="114299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652859" y="5273675"/>
            <a:ext cx="142240" cy="27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 spc="-50" b="1">
                <a:solidFill>
                  <a:srgbClr val="F0A500"/>
                </a:solidFill>
                <a:latin typeface="Arial"/>
                <a:cs typeface="Arial"/>
              </a:rPr>
              <a:t>4</a:t>
            </a:r>
            <a:endParaRPr sz="1650">
              <a:latin typeface="Arial"/>
              <a:cs typeface="Arial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971549" y="4857750"/>
            <a:ext cx="10744200" cy="1143000"/>
            <a:chOff x="971549" y="4857750"/>
            <a:chExt cx="10744200" cy="1143000"/>
          </a:xfrm>
        </p:grpSpPr>
        <p:sp>
          <p:nvSpPr>
            <p:cNvPr id="53" name="object 53"/>
            <p:cNvSpPr/>
            <p:nvPr/>
          </p:nvSpPr>
          <p:spPr>
            <a:xfrm>
              <a:off x="971549" y="4862512"/>
              <a:ext cx="10739755" cy="1133475"/>
            </a:xfrm>
            <a:custGeom>
              <a:avLst/>
              <a:gdLst/>
              <a:ahLst/>
              <a:cxnLst/>
              <a:rect l="l" t="t" r="r" b="b"/>
              <a:pathLst>
                <a:path w="10739755" h="1133475">
                  <a:moveTo>
                    <a:pt x="10710518" y="1133474"/>
                  </a:moveTo>
                  <a:lnTo>
                    <a:pt x="0" y="1133474"/>
                  </a:lnTo>
                  <a:lnTo>
                    <a:pt x="0" y="0"/>
                  </a:lnTo>
                  <a:lnTo>
                    <a:pt x="10710518" y="0"/>
                  </a:lnTo>
                  <a:lnTo>
                    <a:pt x="10714770" y="845"/>
                  </a:lnTo>
                  <a:lnTo>
                    <a:pt x="10739435" y="28916"/>
                  </a:lnTo>
                  <a:lnTo>
                    <a:pt x="10739435" y="1104558"/>
                  </a:lnTo>
                  <a:lnTo>
                    <a:pt x="10710518" y="1133474"/>
                  </a:lnTo>
                  <a:close/>
                </a:path>
              </a:pathLst>
            </a:custGeom>
            <a:solidFill>
              <a:srgbClr val="F1F5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971537" y="4857750"/>
              <a:ext cx="10744200" cy="1143635"/>
            </a:xfrm>
            <a:custGeom>
              <a:avLst/>
              <a:gdLst/>
              <a:ahLst/>
              <a:cxnLst/>
              <a:rect l="l" t="t" r="r" b="b"/>
              <a:pathLst>
                <a:path w="10744200" h="1143635">
                  <a:moveTo>
                    <a:pt x="10744200" y="38112"/>
                  </a:moveTo>
                  <a:lnTo>
                    <a:pt x="10743502" y="30505"/>
                  </a:lnTo>
                  <a:lnTo>
                    <a:pt x="10741419" y="23482"/>
                  </a:lnTo>
                  <a:lnTo>
                    <a:pt x="10737926" y="17030"/>
                  </a:lnTo>
                  <a:lnTo>
                    <a:pt x="10733481" y="11684"/>
                  </a:lnTo>
                  <a:lnTo>
                    <a:pt x="10733049" y="11163"/>
                  </a:lnTo>
                  <a:lnTo>
                    <a:pt x="10727182" y="6286"/>
                  </a:lnTo>
                  <a:lnTo>
                    <a:pt x="10720730" y="2794"/>
                  </a:lnTo>
                  <a:lnTo>
                    <a:pt x="10713707" y="698"/>
                  </a:lnTo>
                  <a:lnTo>
                    <a:pt x="10706100" y="0"/>
                  </a:lnTo>
                  <a:lnTo>
                    <a:pt x="0" y="0"/>
                  </a:lnTo>
                  <a:lnTo>
                    <a:pt x="0" y="9537"/>
                  </a:lnTo>
                  <a:lnTo>
                    <a:pt x="10713999" y="9537"/>
                  </a:lnTo>
                  <a:lnTo>
                    <a:pt x="10720730" y="12319"/>
                  </a:lnTo>
                  <a:lnTo>
                    <a:pt x="10726306" y="17907"/>
                  </a:lnTo>
                  <a:lnTo>
                    <a:pt x="10731894" y="23482"/>
                  </a:lnTo>
                  <a:lnTo>
                    <a:pt x="10734675" y="30213"/>
                  </a:lnTo>
                  <a:lnTo>
                    <a:pt x="10734675" y="1112799"/>
                  </a:lnTo>
                  <a:lnTo>
                    <a:pt x="10731894" y="1119530"/>
                  </a:lnTo>
                  <a:lnTo>
                    <a:pt x="10726788" y="1124635"/>
                  </a:lnTo>
                  <a:lnTo>
                    <a:pt x="10726306" y="1125105"/>
                  </a:lnTo>
                  <a:lnTo>
                    <a:pt x="10720730" y="1130693"/>
                  </a:lnTo>
                  <a:lnTo>
                    <a:pt x="10713999" y="1133487"/>
                  </a:lnTo>
                  <a:lnTo>
                    <a:pt x="0" y="1133487"/>
                  </a:lnTo>
                  <a:lnTo>
                    <a:pt x="0" y="1143012"/>
                  </a:lnTo>
                  <a:lnTo>
                    <a:pt x="10706100" y="1143000"/>
                  </a:lnTo>
                  <a:lnTo>
                    <a:pt x="10733481" y="1131328"/>
                  </a:lnTo>
                  <a:lnTo>
                    <a:pt x="10737926" y="1125982"/>
                  </a:lnTo>
                  <a:lnTo>
                    <a:pt x="10741419" y="1119530"/>
                  </a:lnTo>
                  <a:lnTo>
                    <a:pt x="10743502" y="1112507"/>
                  </a:lnTo>
                  <a:lnTo>
                    <a:pt x="10744200" y="1104912"/>
                  </a:lnTo>
                  <a:lnTo>
                    <a:pt x="10744200" y="38112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/>
          <p:cNvSpPr txBox="1"/>
          <p:nvPr/>
        </p:nvSpPr>
        <p:spPr>
          <a:xfrm>
            <a:off x="1162050" y="4880952"/>
            <a:ext cx="10311765" cy="690880"/>
          </a:xfrm>
          <a:prstGeom prst="rect">
            <a:avLst/>
          </a:prstGeom>
        </p:spPr>
        <p:txBody>
          <a:bodyPr wrap="square" lIns="0" tIns="10350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815"/>
              </a:spcBef>
            </a:pP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mymobility</a:t>
            </a:r>
            <a:r>
              <a:rPr dirty="0" sz="1100" spc="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&amp;</a:t>
            </a:r>
            <a:r>
              <a:rPr dirty="0" sz="1100" spc="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5-Year</a:t>
            </a:r>
            <a:r>
              <a:rPr dirty="0" sz="1100" spc="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Warranty</a:t>
            </a:r>
            <a:r>
              <a:rPr dirty="0" sz="1100" spc="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—</a:t>
            </a:r>
            <a:r>
              <a:rPr dirty="0" sz="1100" spc="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Patient</a:t>
            </a:r>
            <a:r>
              <a:rPr dirty="0" sz="1100" spc="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Outcome</a:t>
            </a:r>
            <a:r>
              <a:rPr dirty="0" sz="1100" spc="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003366"/>
                </a:solidFill>
                <a:latin typeface="Arial"/>
                <a:cs typeface="Arial"/>
              </a:rPr>
              <a:t>Layer</a:t>
            </a:r>
            <a:endParaRPr sz="1100">
              <a:latin typeface="Arial"/>
              <a:cs typeface="Arial"/>
            </a:endParaRPr>
          </a:p>
          <a:p>
            <a:pPr marR="5080">
              <a:lnSpc>
                <a:spcPct val="125000"/>
              </a:lnSpc>
              <a:spcBef>
                <a:spcPts val="345"/>
              </a:spcBef>
            </a:pP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mymobility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digital</a:t>
            </a:r>
            <a:r>
              <a:rPr dirty="0" sz="950" spc="8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rehab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platform</a:t>
            </a:r>
            <a:r>
              <a:rPr dirty="0" sz="950" spc="8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for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post-operative</a:t>
            </a:r>
            <a:r>
              <a:rPr dirty="0" sz="950" spc="8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patient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engagement.</a:t>
            </a:r>
            <a:r>
              <a:rPr dirty="0" sz="950" spc="8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Bundled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exclusively</a:t>
            </a:r>
            <a:r>
              <a:rPr dirty="0" sz="950" spc="8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with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5-Year</a:t>
            </a:r>
            <a:r>
              <a:rPr dirty="0" sz="950" spc="8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Comprehensive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Warranty</a:t>
            </a:r>
            <a:r>
              <a:rPr dirty="0" sz="950" spc="8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—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dirty="0" sz="950" spc="8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only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tier</a:t>
            </a:r>
            <a:r>
              <a:rPr dirty="0" sz="950" spc="8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presented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externally.</a:t>
            </a:r>
            <a:r>
              <a:rPr dirty="0" sz="950" spc="8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Creates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333333"/>
                </a:solidFill>
                <a:latin typeface="Arial"/>
                <a:cs typeface="Arial"/>
              </a:rPr>
              <a:t>measurable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outcomes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narrative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for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KOL</a:t>
            </a:r>
            <a:r>
              <a:rPr dirty="0" sz="950" spc="3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dirty="0" sz="950" spc="8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institutional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333333"/>
                </a:solidFill>
                <a:latin typeface="Arial"/>
                <a:cs typeface="Arial"/>
              </a:rPr>
              <a:t>sales.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1162049" y="5667375"/>
            <a:ext cx="4505325" cy="190500"/>
            <a:chOff x="1162049" y="5667375"/>
            <a:chExt cx="4505325" cy="190500"/>
          </a:xfrm>
        </p:grpSpPr>
        <p:sp>
          <p:nvSpPr>
            <p:cNvPr id="57" name="object 57"/>
            <p:cNvSpPr/>
            <p:nvPr/>
          </p:nvSpPr>
          <p:spPr>
            <a:xfrm>
              <a:off x="1166812" y="5672137"/>
              <a:ext cx="981075" cy="180975"/>
            </a:xfrm>
            <a:custGeom>
              <a:avLst/>
              <a:gdLst/>
              <a:ahLst/>
              <a:cxnLst/>
              <a:rect l="l" t="t" r="r" b="b"/>
              <a:pathLst>
                <a:path w="981075" h="180975">
                  <a:moveTo>
                    <a:pt x="896528" y="180974"/>
                  </a:moveTo>
                  <a:lnTo>
                    <a:pt x="84546" y="180974"/>
                  </a:lnTo>
                  <a:lnTo>
                    <a:pt x="78661" y="180394"/>
                  </a:lnTo>
                  <a:lnTo>
                    <a:pt x="35275" y="162423"/>
                  </a:lnTo>
                  <a:lnTo>
                    <a:pt x="9161" y="130603"/>
                  </a:lnTo>
                  <a:lnTo>
                    <a:pt x="0" y="96428"/>
                  </a:lnTo>
                  <a:lnTo>
                    <a:pt x="0" y="90487"/>
                  </a:lnTo>
                  <a:lnTo>
                    <a:pt x="0" y="84545"/>
                  </a:lnTo>
                  <a:lnTo>
                    <a:pt x="11948" y="45154"/>
                  </a:lnTo>
                  <a:lnTo>
                    <a:pt x="45155" y="11948"/>
                  </a:lnTo>
                  <a:lnTo>
                    <a:pt x="84546" y="0"/>
                  </a:lnTo>
                  <a:lnTo>
                    <a:pt x="896528" y="0"/>
                  </a:lnTo>
                  <a:lnTo>
                    <a:pt x="935919" y="11948"/>
                  </a:lnTo>
                  <a:lnTo>
                    <a:pt x="969125" y="45154"/>
                  </a:lnTo>
                  <a:lnTo>
                    <a:pt x="981074" y="84545"/>
                  </a:lnTo>
                  <a:lnTo>
                    <a:pt x="981074" y="96428"/>
                  </a:lnTo>
                  <a:lnTo>
                    <a:pt x="969125" y="135818"/>
                  </a:lnTo>
                  <a:lnTo>
                    <a:pt x="935919" y="169024"/>
                  </a:lnTo>
                  <a:lnTo>
                    <a:pt x="902413" y="180394"/>
                  </a:lnTo>
                  <a:lnTo>
                    <a:pt x="896528" y="1809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1166812" y="5672137"/>
              <a:ext cx="981075" cy="180975"/>
            </a:xfrm>
            <a:custGeom>
              <a:avLst/>
              <a:gdLst/>
              <a:ahLst/>
              <a:cxnLst/>
              <a:rect l="l" t="t" r="r" b="b"/>
              <a:pathLst>
                <a:path w="981075" h="180975">
                  <a:moveTo>
                    <a:pt x="0" y="90487"/>
                  </a:moveTo>
                  <a:lnTo>
                    <a:pt x="9161" y="50369"/>
                  </a:lnTo>
                  <a:lnTo>
                    <a:pt x="35275" y="18550"/>
                  </a:lnTo>
                  <a:lnTo>
                    <a:pt x="40215" y="15249"/>
                  </a:lnTo>
                  <a:lnTo>
                    <a:pt x="45155" y="11948"/>
                  </a:lnTo>
                  <a:lnTo>
                    <a:pt x="84546" y="0"/>
                  </a:lnTo>
                  <a:lnTo>
                    <a:pt x="90487" y="0"/>
                  </a:lnTo>
                  <a:lnTo>
                    <a:pt x="890587" y="0"/>
                  </a:lnTo>
                  <a:lnTo>
                    <a:pt x="896528" y="0"/>
                  </a:lnTo>
                  <a:lnTo>
                    <a:pt x="902413" y="579"/>
                  </a:lnTo>
                  <a:lnTo>
                    <a:pt x="940859" y="15249"/>
                  </a:lnTo>
                  <a:lnTo>
                    <a:pt x="945799" y="18550"/>
                  </a:lnTo>
                  <a:lnTo>
                    <a:pt x="971913" y="50369"/>
                  </a:lnTo>
                  <a:lnTo>
                    <a:pt x="974186" y="55858"/>
                  </a:lnTo>
                  <a:lnTo>
                    <a:pt x="976460" y="61347"/>
                  </a:lnTo>
                  <a:lnTo>
                    <a:pt x="981074" y="90487"/>
                  </a:lnTo>
                  <a:lnTo>
                    <a:pt x="981074" y="96428"/>
                  </a:lnTo>
                  <a:lnTo>
                    <a:pt x="980495" y="102312"/>
                  </a:lnTo>
                  <a:lnTo>
                    <a:pt x="979336" y="108140"/>
                  </a:lnTo>
                  <a:lnTo>
                    <a:pt x="978177" y="113967"/>
                  </a:lnTo>
                  <a:lnTo>
                    <a:pt x="958772" y="150269"/>
                  </a:lnTo>
                  <a:lnTo>
                    <a:pt x="940859" y="165723"/>
                  </a:lnTo>
                  <a:lnTo>
                    <a:pt x="935919" y="169024"/>
                  </a:lnTo>
                  <a:lnTo>
                    <a:pt x="930704" y="171812"/>
                  </a:lnTo>
                  <a:lnTo>
                    <a:pt x="925215" y="174085"/>
                  </a:lnTo>
                  <a:lnTo>
                    <a:pt x="919726" y="176359"/>
                  </a:lnTo>
                  <a:lnTo>
                    <a:pt x="890587" y="180974"/>
                  </a:lnTo>
                  <a:lnTo>
                    <a:pt x="90487" y="180974"/>
                  </a:lnTo>
                  <a:lnTo>
                    <a:pt x="55859" y="174085"/>
                  </a:lnTo>
                  <a:lnTo>
                    <a:pt x="50370" y="171812"/>
                  </a:lnTo>
                  <a:lnTo>
                    <a:pt x="45155" y="169024"/>
                  </a:lnTo>
                  <a:lnTo>
                    <a:pt x="40215" y="165723"/>
                  </a:lnTo>
                  <a:lnTo>
                    <a:pt x="35275" y="162423"/>
                  </a:lnTo>
                  <a:lnTo>
                    <a:pt x="9161" y="130603"/>
                  </a:lnTo>
                  <a:lnTo>
                    <a:pt x="0" y="96428"/>
                  </a:lnTo>
                  <a:lnTo>
                    <a:pt x="0" y="90487"/>
                  </a:lnTo>
                  <a:close/>
                </a:path>
              </a:pathLst>
            </a:custGeom>
            <a:ln w="9524">
              <a:solidFill>
                <a:srgbClr val="F0A5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2214562" y="5672137"/>
              <a:ext cx="990600" cy="180975"/>
            </a:xfrm>
            <a:custGeom>
              <a:avLst/>
              <a:gdLst/>
              <a:ahLst/>
              <a:cxnLst/>
              <a:rect l="l" t="t" r="r" b="b"/>
              <a:pathLst>
                <a:path w="990600" h="180975">
                  <a:moveTo>
                    <a:pt x="906053" y="180974"/>
                  </a:moveTo>
                  <a:lnTo>
                    <a:pt x="84546" y="180974"/>
                  </a:lnTo>
                  <a:lnTo>
                    <a:pt x="78661" y="180394"/>
                  </a:lnTo>
                  <a:lnTo>
                    <a:pt x="35275" y="162423"/>
                  </a:lnTo>
                  <a:lnTo>
                    <a:pt x="9161" y="130603"/>
                  </a:lnTo>
                  <a:lnTo>
                    <a:pt x="0" y="96428"/>
                  </a:lnTo>
                  <a:lnTo>
                    <a:pt x="0" y="90487"/>
                  </a:lnTo>
                  <a:lnTo>
                    <a:pt x="0" y="84545"/>
                  </a:lnTo>
                  <a:lnTo>
                    <a:pt x="11949" y="45154"/>
                  </a:lnTo>
                  <a:lnTo>
                    <a:pt x="45155" y="11948"/>
                  </a:lnTo>
                  <a:lnTo>
                    <a:pt x="84546" y="0"/>
                  </a:lnTo>
                  <a:lnTo>
                    <a:pt x="906053" y="0"/>
                  </a:lnTo>
                  <a:lnTo>
                    <a:pt x="945444" y="11948"/>
                  </a:lnTo>
                  <a:lnTo>
                    <a:pt x="978650" y="45154"/>
                  </a:lnTo>
                  <a:lnTo>
                    <a:pt x="990600" y="84545"/>
                  </a:lnTo>
                  <a:lnTo>
                    <a:pt x="990600" y="96428"/>
                  </a:lnTo>
                  <a:lnTo>
                    <a:pt x="978650" y="135818"/>
                  </a:lnTo>
                  <a:lnTo>
                    <a:pt x="945444" y="169024"/>
                  </a:lnTo>
                  <a:lnTo>
                    <a:pt x="911938" y="180394"/>
                  </a:lnTo>
                  <a:lnTo>
                    <a:pt x="906053" y="1809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2214562" y="5672137"/>
              <a:ext cx="990600" cy="180975"/>
            </a:xfrm>
            <a:custGeom>
              <a:avLst/>
              <a:gdLst/>
              <a:ahLst/>
              <a:cxnLst/>
              <a:rect l="l" t="t" r="r" b="b"/>
              <a:pathLst>
                <a:path w="990600" h="180975">
                  <a:moveTo>
                    <a:pt x="0" y="90487"/>
                  </a:moveTo>
                  <a:lnTo>
                    <a:pt x="6888" y="55858"/>
                  </a:lnTo>
                  <a:lnTo>
                    <a:pt x="9161" y="50369"/>
                  </a:lnTo>
                  <a:lnTo>
                    <a:pt x="26503" y="26503"/>
                  </a:lnTo>
                  <a:lnTo>
                    <a:pt x="30704" y="22301"/>
                  </a:lnTo>
                  <a:lnTo>
                    <a:pt x="35275" y="18550"/>
                  </a:lnTo>
                  <a:lnTo>
                    <a:pt x="40215" y="15249"/>
                  </a:lnTo>
                  <a:lnTo>
                    <a:pt x="45155" y="11948"/>
                  </a:lnTo>
                  <a:lnTo>
                    <a:pt x="84546" y="0"/>
                  </a:lnTo>
                  <a:lnTo>
                    <a:pt x="90487" y="0"/>
                  </a:lnTo>
                  <a:lnTo>
                    <a:pt x="900112" y="0"/>
                  </a:lnTo>
                  <a:lnTo>
                    <a:pt x="906053" y="0"/>
                  </a:lnTo>
                  <a:lnTo>
                    <a:pt x="911938" y="579"/>
                  </a:lnTo>
                  <a:lnTo>
                    <a:pt x="950384" y="15249"/>
                  </a:lnTo>
                  <a:lnTo>
                    <a:pt x="955324" y="18550"/>
                  </a:lnTo>
                  <a:lnTo>
                    <a:pt x="959895" y="22301"/>
                  </a:lnTo>
                  <a:lnTo>
                    <a:pt x="964096" y="26503"/>
                  </a:lnTo>
                  <a:lnTo>
                    <a:pt x="968297" y="30704"/>
                  </a:lnTo>
                  <a:lnTo>
                    <a:pt x="983711" y="55858"/>
                  </a:lnTo>
                  <a:lnTo>
                    <a:pt x="985985" y="61347"/>
                  </a:lnTo>
                  <a:lnTo>
                    <a:pt x="987702" y="67006"/>
                  </a:lnTo>
                  <a:lnTo>
                    <a:pt x="988860" y="72833"/>
                  </a:lnTo>
                  <a:lnTo>
                    <a:pt x="990020" y="78661"/>
                  </a:lnTo>
                  <a:lnTo>
                    <a:pt x="990600" y="84545"/>
                  </a:lnTo>
                  <a:lnTo>
                    <a:pt x="990600" y="90487"/>
                  </a:lnTo>
                  <a:lnTo>
                    <a:pt x="990600" y="96428"/>
                  </a:lnTo>
                  <a:lnTo>
                    <a:pt x="990020" y="102312"/>
                  </a:lnTo>
                  <a:lnTo>
                    <a:pt x="988860" y="108140"/>
                  </a:lnTo>
                  <a:lnTo>
                    <a:pt x="987702" y="113967"/>
                  </a:lnTo>
                  <a:lnTo>
                    <a:pt x="985985" y="119625"/>
                  </a:lnTo>
                  <a:lnTo>
                    <a:pt x="983711" y="125114"/>
                  </a:lnTo>
                  <a:lnTo>
                    <a:pt x="981437" y="130603"/>
                  </a:lnTo>
                  <a:lnTo>
                    <a:pt x="964096" y="154471"/>
                  </a:lnTo>
                  <a:lnTo>
                    <a:pt x="959895" y="158672"/>
                  </a:lnTo>
                  <a:lnTo>
                    <a:pt x="955324" y="162423"/>
                  </a:lnTo>
                  <a:lnTo>
                    <a:pt x="950384" y="165723"/>
                  </a:lnTo>
                  <a:lnTo>
                    <a:pt x="945444" y="169024"/>
                  </a:lnTo>
                  <a:lnTo>
                    <a:pt x="940229" y="171812"/>
                  </a:lnTo>
                  <a:lnTo>
                    <a:pt x="934740" y="174085"/>
                  </a:lnTo>
                  <a:lnTo>
                    <a:pt x="929250" y="176359"/>
                  </a:lnTo>
                  <a:lnTo>
                    <a:pt x="900112" y="180974"/>
                  </a:lnTo>
                  <a:lnTo>
                    <a:pt x="90487" y="180974"/>
                  </a:lnTo>
                  <a:lnTo>
                    <a:pt x="55859" y="174085"/>
                  </a:lnTo>
                  <a:lnTo>
                    <a:pt x="50370" y="171812"/>
                  </a:lnTo>
                  <a:lnTo>
                    <a:pt x="45155" y="169024"/>
                  </a:lnTo>
                  <a:lnTo>
                    <a:pt x="40215" y="165723"/>
                  </a:lnTo>
                  <a:lnTo>
                    <a:pt x="35275" y="162423"/>
                  </a:lnTo>
                  <a:lnTo>
                    <a:pt x="30704" y="158672"/>
                  </a:lnTo>
                  <a:lnTo>
                    <a:pt x="26503" y="154471"/>
                  </a:lnTo>
                  <a:lnTo>
                    <a:pt x="22302" y="150269"/>
                  </a:lnTo>
                  <a:lnTo>
                    <a:pt x="6888" y="125114"/>
                  </a:lnTo>
                  <a:lnTo>
                    <a:pt x="4614" y="119625"/>
                  </a:lnTo>
                  <a:lnTo>
                    <a:pt x="2897" y="113967"/>
                  </a:lnTo>
                  <a:lnTo>
                    <a:pt x="1738" y="108140"/>
                  </a:lnTo>
                  <a:lnTo>
                    <a:pt x="579" y="102312"/>
                  </a:lnTo>
                  <a:lnTo>
                    <a:pt x="0" y="96428"/>
                  </a:lnTo>
                  <a:lnTo>
                    <a:pt x="0" y="90487"/>
                  </a:lnTo>
                  <a:close/>
                </a:path>
              </a:pathLst>
            </a:custGeom>
            <a:ln w="9524">
              <a:solidFill>
                <a:srgbClr val="F0A5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3271836" y="5672137"/>
              <a:ext cx="1352550" cy="180975"/>
            </a:xfrm>
            <a:custGeom>
              <a:avLst/>
              <a:gdLst/>
              <a:ahLst/>
              <a:cxnLst/>
              <a:rect l="l" t="t" r="r" b="b"/>
              <a:pathLst>
                <a:path w="1352550" h="180975">
                  <a:moveTo>
                    <a:pt x="1268003" y="180974"/>
                  </a:moveTo>
                  <a:lnTo>
                    <a:pt x="84545" y="180974"/>
                  </a:lnTo>
                  <a:lnTo>
                    <a:pt x="78661" y="180394"/>
                  </a:lnTo>
                  <a:lnTo>
                    <a:pt x="35275" y="162423"/>
                  </a:lnTo>
                  <a:lnTo>
                    <a:pt x="9161" y="130603"/>
                  </a:lnTo>
                  <a:lnTo>
                    <a:pt x="0" y="96428"/>
                  </a:lnTo>
                  <a:lnTo>
                    <a:pt x="0" y="90487"/>
                  </a:lnTo>
                  <a:lnTo>
                    <a:pt x="0" y="84545"/>
                  </a:lnTo>
                  <a:lnTo>
                    <a:pt x="11949" y="45154"/>
                  </a:lnTo>
                  <a:lnTo>
                    <a:pt x="45155" y="11948"/>
                  </a:lnTo>
                  <a:lnTo>
                    <a:pt x="84545" y="0"/>
                  </a:lnTo>
                  <a:lnTo>
                    <a:pt x="1268003" y="0"/>
                  </a:lnTo>
                  <a:lnTo>
                    <a:pt x="1307394" y="11948"/>
                  </a:lnTo>
                  <a:lnTo>
                    <a:pt x="1340600" y="45154"/>
                  </a:lnTo>
                  <a:lnTo>
                    <a:pt x="1352549" y="84545"/>
                  </a:lnTo>
                  <a:lnTo>
                    <a:pt x="1352549" y="96428"/>
                  </a:lnTo>
                  <a:lnTo>
                    <a:pt x="1340600" y="135818"/>
                  </a:lnTo>
                  <a:lnTo>
                    <a:pt x="1307394" y="169024"/>
                  </a:lnTo>
                  <a:lnTo>
                    <a:pt x="1273888" y="180394"/>
                  </a:lnTo>
                  <a:lnTo>
                    <a:pt x="1268003" y="1809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3271836" y="5672137"/>
              <a:ext cx="1352550" cy="180975"/>
            </a:xfrm>
            <a:custGeom>
              <a:avLst/>
              <a:gdLst/>
              <a:ahLst/>
              <a:cxnLst/>
              <a:rect l="l" t="t" r="r" b="b"/>
              <a:pathLst>
                <a:path w="1352550" h="180975">
                  <a:moveTo>
                    <a:pt x="0" y="90487"/>
                  </a:moveTo>
                  <a:lnTo>
                    <a:pt x="0" y="84545"/>
                  </a:lnTo>
                  <a:lnTo>
                    <a:pt x="579" y="78661"/>
                  </a:lnTo>
                  <a:lnTo>
                    <a:pt x="1738" y="72833"/>
                  </a:lnTo>
                  <a:lnTo>
                    <a:pt x="2897" y="67006"/>
                  </a:lnTo>
                  <a:lnTo>
                    <a:pt x="4614" y="61347"/>
                  </a:lnTo>
                  <a:lnTo>
                    <a:pt x="6887" y="55858"/>
                  </a:lnTo>
                  <a:lnTo>
                    <a:pt x="9161" y="50369"/>
                  </a:lnTo>
                  <a:lnTo>
                    <a:pt x="35275" y="18550"/>
                  </a:lnTo>
                  <a:lnTo>
                    <a:pt x="40215" y="15249"/>
                  </a:lnTo>
                  <a:lnTo>
                    <a:pt x="45155" y="11948"/>
                  </a:lnTo>
                  <a:lnTo>
                    <a:pt x="84545" y="0"/>
                  </a:lnTo>
                  <a:lnTo>
                    <a:pt x="90487" y="0"/>
                  </a:lnTo>
                  <a:lnTo>
                    <a:pt x="1262062" y="0"/>
                  </a:lnTo>
                  <a:lnTo>
                    <a:pt x="1268003" y="0"/>
                  </a:lnTo>
                  <a:lnTo>
                    <a:pt x="1273888" y="579"/>
                  </a:lnTo>
                  <a:lnTo>
                    <a:pt x="1312334" y="15249"/>
                  </a:lnTo>
                  <a:lnTo>
                    <a:pt x="1317274" y="18550"/>
                  </a:lnTo>
                  <a:lnTo>
                    <a:pt x="1321845" y="22301"/>
                  </a:lnTo>
                  <a:lnTo>
                    <a:pt x="1326046" y="26503"/>
                  </a:lnTo>
                  <a:lnTo>
                    <a:pt x="1330247" y="30704"/>
                  </a:lnTo>
                  <a:lnTo>
                    <a:pt x="1349651" y="67006"/>
                  </a:lnTo>
                  <a:lnTo>
                    <a:pt x="1350810" y="72833"/>
                  </a:lnTo>
                  <a:lnTo>
                    <a:pt x="1351970" y="78661"/>
                  </a:lnTo>
                  <a:lnTo>
                    <a:pt x="1352549" y="84545"/>
                  </a:lnTo>
                  <a:lnTo>
                    <a:pt x="1352550" y="90487"/>
                  </a:lnTo>
                  <a:lnTo>
                    <a:pt x="1352549" y="96428"/>
                  </a:lnTo>
                  <a:lnTo>
                    <a:pt x="1351970" y="102312"/>
                  </a:lnTo>
                  <a:lnTo>
                    <a:pt x="1350810" y="108140"/>
                  </a:lnTo>
                  <a:lnTo>
                    <a:pt x="1349651" y="113967"/>
                  </a:lnTo>
                  <a:lnTo>
                    <a:pt x="1330247" y="150269"/>
                  </a:lnTo>
                  <a:lnTo>
                    <a:pt x="1326046" y="154471"/>
                  </a:lnTo>
                  <a:lnTo>
                    <a:pt x="1321845" y="158672"/>
                  </a:lnTo>
                  <a:lnTo>
                    <a:pt x="1317274" y="162423"/>
                  </a:lnTo>
                  <a:lnTo>
                    <a:pt x="1312334" y="165723"/>
                  </a:lnTo>
                  <a:lnTo>
                    <a:pt x="1307394" y="169024"/>
                  </a:lnTo>
                  <a:lnTo>
                    <a:pt x="1268003" y="180974"/>
                  </a:lnTo>
                  <a:lnTo>
                    <a:pt x="1262062" y="180974"/>
                  </a:lnTo>
                  <a:lnTo>
                    <a:pt x="90487" y="180974"/>
                  </a:lnTo>
                  <a:lnTo>
                    <a:pt x="55859" y="174085"/>
                  </a:lnTo>
                  <a:lnTo>
                    <a:pt x="50369" y="171812"/>
                  </a:lnTo>
                  <a:lnTo>
                    <a:pt x="45155" y="169024"/>
                  </a:lnTo>
                  <a:lnTo>
                    <a:pt x="40215" y="165723"/>
                  </a:lnTo>
                  <a:lnTo>
                    <a:pt x="35275" y="162423"/>
                  </a:lnTo>
                  <a:lnTo>
                    <a:pt x="9161" y="130603"/>
                  </a:lnTo>
                  <a:lnTo>
                    <a:pt x="6887" y="125114"/>
                  </a:lnTo>
                  <a:lnTo>
                    <a:pt x="4614" y="119625"/>
                  </a:lnTo>
                  <a:lnTo>
                    <a:pt x="2897" y="113967"/>
                  </a:lnTo>
                  <a:lnTo>
                    <a:pt x="1738" y="108140"/>
                  </a:lnTo>
                  <a:lnTo>
                    <a:pt x="579" y="102312"/>
                  </a:lnTo>
                  <a:lnTo>
                    <a:pt x="0" y="96428"/>
                  </a:lnTo>
                  <a:lnTo>
                    <a:pt x="0" y="90487"/>
                  </a:lnTo>
                  <a:close/>
                </a:path>
              </a:pathLst>
            </a:custGeom>
            <a:ln w="9524">
              <a:solidFill>
                <a:srgbClr val="F0A5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4691061" y="5672137"/>
              <a:ext cx="971550" cy="180975"/>
            </a:xfrm>
            <a:custGeom>
              <a:avLst/>
              <a:gdLst/>
              <a:ahLst/>
              <a:cxnLst/>
              <a:rect l="l" t="t" r="r" b="b"/>
              <a:pathLst>
                <a:path w="971550" h="180975">
                  <a:moveTo>
                    <a:pt x="887003" y="180974"/>
                  </a:moveTo>
                  <a:lnTo>
                    <a:pt x="84545" y="180974"/>
                  </a:lnTo>
                  <a:lnTo>
                    <a:pt x="78661" y="180394"/>
                  </a:lnTo>
                  <a:lnTo>
                    <a:pt x="35274" y="162423"/>
                  </a:lnTo>
                  <a:lnTo>
                    <a:pt x="9161" y="130603"/>
                  </a:lnTo>
                  <a:lnTo>
                    <a:pt x="0" y="96428"/>
                  </a:lnTo>
                  <a:lnTo>
                    <a:pt x="0" y="90487"/>
                  </a:lnTo>
                  <a:lnTo>
                    <a:pt x="0" y="84545"/>
                  </a:lnTo>
                  <a:lnTo>
                    <a:pt x="11948" y="45154"/>
                  </a:lnTo>
                  <a:lnTo>
                    <a:pt x="45155" y="11948"/>
                  </a:lnTo>
                  <a:lnTo>
                    <a:pt x="84545" y="0"/>
                  </a:lnTo>
                  <a:lnTo>
                    <a:pt x="887003" y="0"/>
                  </a:lnTo>
                  <a:lnTo>
                    <a:pt x="926393" y="11948"/>
                  </a:lnTo>
                  <a:lnTo>
                    <a:pt x="959600" y="45154"/>
                  </a:lnTo>
                  <a:lnTo>
                    <a:pt x="971549" y="84545"/>
                  </a:lnTo>
                  <a:lnTo>
                    <a:pt x="971549" y="96428"/>
                  </a:lnTo>
                  <a:lnTo>
                    <a:pt x="959600" y="135818"/>
                  </a:lnTo>
                  <a:lnTo>
                    <a:pt x="926393" y="169024"/>
                  </a:lnTo>
                  <a:lnTo>
                    <a:pt x="892887" y="180394"/>
                  </a:lnTo>
                  <a:lnTo>
                    <a:pt x="887003" y="1809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4691061" y="5672137"/>
              <a:ext cx="971550" cy="180975"/>
            </a:xfrm>
            <a:custGeom>
              <a:avLst/>
              <a:gdLst/>
              <a:ahLst/>
              <a:cxnLst/>
              <a:rect l="l" t="t" r="r" b="b"/>
              <a:pathLst>
                <a:path w="971550" h="180975">
                  <a:moveTo>
                    <a:pt x="0" y="90487"/>
                  </a:moveTo>
                  <a:lnTo>
                    <a:pt x="0" y="84545"/>
                  </a:lnTo>
                  <a:lnTo>
                    <a:pt x="579" y="78661"/>
                  </a:lnTo>
                  <a:lnTo>
                    <a:pt x="15249" y="40214"/>
                  </a:lnTo>
                  <a:lnTo>
                    <a:pt x="26503" y="26503"/>
                  </a:lnTo>
                  <a:lnTo>
                    <a:pt x="30704" y="22301"/>
                  </a:lnTo>
                  <a:lnTo>
                    <a:pt x="35275" y="18550"/>
                  </a:lnTo>
                  <a:lnTo>
                    <a:pt x="40215" y="15249"/>
                  </a:lnTo>
                  <a:lnTo>
                    <a:pt x="45155" y="11948"/>
                  </a:lnTo>
                  <a:lnTo>
                    <a:pt x="84545" y="0"/>
                  </a:lnTo>
                  <a:lnTo>
                    <a:pt x="90487" y="0"/>
                  </a:lnTo>
                  <a:lnTo>
                    <a:pt x="881062" y="0"/>
                  </a:lnTo>
                  <a:lnTo>
                    <a:pt x="887003" y="0"/>
                  </a:lnTo>
                  <a:lnTo>
                    <a:pt x="892887" y="579"/>
                  </a:lnTo>
                  <a:lnTo>
                    <a:pt x="931334" y="15249"/>
                  </a:lnTo>
                  <a:lnTo>
                    <a:pt x="959600" y="45154"/>
                  </a:lnTo>
                  <a:lnTo>
                    <a:pt x="964661" y="55858"/>
                  </a:lnTo>
                  <a:lnTo>
                    <a:pt x="966935" y="61347"/>
                  </a:lnTo>
                  <a:lnTo>
                    <a:pt x="971549" y="90487"/>
                  </a:lnTo>
                  <a:lnTo>
                    <a:pt x="971549" y="96428"/>
                  </a:lnTo>
                  <a:lnTo>
                    <a:pt x="964661" y="125114"/>
                  </a:lnTo>
                  <a:lnTo>
                    <a:pt x="962387" y="130603"/>
                  </a:lnTo>
                  <a:lnTo>
                    <a:pt x="936274" y="162423"/>
                  </a:lnTo>
                  <a:lnTo>
                    <a:pt x="898715" y="179235"/>
                  </a:lnTo>
                  <a:lnTo>
                    <a:pt x="881062" y="180974"/>
                  </a:lnTo>
                  <a:lnTo>
                    <a:pt x="90487" y="180974"/>
                  </a:lnTo>
                  <a:lnTo>
                    <a:pt x="50369" y="171812"/>
                  </a:lnTo>
                  <a:lnTo>
                    <a:pt x="40215" y="165723"/>
                  </a:lnTo>
                  <a:lnTo>
                    <a:pt x="35274" y="162423"/>
                  </a:lnTo>
                  <a:lnTo>
                    <a:pt x="30704" y="158672"/>
                  </a:lnTo>
                  <a:lnTo>
                    <a:pt x="26503" y="154471"/>
                  </a:lnTo>
                  <a:lnTo>
                    <a:pt x="22301" y="150269"/>
                  </a:lnTo>
                  <a:lnTo>
                    <a:pt x="2897" y="113967"/>
                  </a:lnTo>
                  <a:lnTo>
                    <a:pt x="1738" y="108140"/>
                  </a:lnTo>
                  <a:lnTo>
                    <a:pt x="579" y="102312"/>
                  </a:lnTo>
                  <a:lnTo>
                    <a:pt x="0" y="96428"/>
                  </a:lnTo>
                  <a:lnTo>
                    <a:pt x="0" y="90487"/>
                  </a:lnTo>
                  <a:close/>
                </a:path>
              </a:pathLst>
            </a:custGeom>
            <a:ln w="9524">
              <a:solidFill>
                <a:srgbClr val="F0A5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5" name="object 65"/>
          <p:cNvSpPr txBox="1"/>
          <p:nvPr/>
        </p:nvSpPr>
        <p:spPr>
          <a:xfrm>
            <a:off x="1266824" y="5673725"/>
            <a:ext cx="430657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  <a:tabLst>
                <a:tab pos="1048385" algn="l"/>
                <a:tab pos="2108835" algn="l"/>
                <a:tab pos="3522979" algn="l"/>
              </a:tabLst>
            </a:pP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mymobility</a:t>
            </a: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-25" b="1">
                <a:solidFill>
                  <a:srgbClr val="003366"/>
                </a:solidFill>
                <a:latin typeface="Arial"/>
                <a:cs typeface="Arial"/>
              </a:rPr>
              <a:t>App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	5-Year </a:t>
            </a:r>
            <a:r>
              <a:rPr dirty="0" sz="800" spc="-10" b="1">
                <a:solidFill>
                  <a:srgbClr val="003366"/>
                </a:solidFill>
                <a:latin typeface="Arial"/>
                <a:cs typeface="Arial"/>
              </a:rPr>
              <a:t>Warranty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	Annual</a:t>
            </a:r>
            <a:r>
              <a:rPr dirty="0" sz="800" spc="7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Clinical</a:t>
            </a:r>
            <a:r>
              <a:rPr dirty="0" sz="800" spc="7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003366"/>
                </a:solidFill>
                <a:latin typeface="Arial"/>
                <a:cs typeface="Arial"/>
              </a:rPr>
              <a:t>Review</a:t>
            </a: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	ROSA</a:t>
            </a:r>
            <a:r>
              <a:rPr dirty="0" sz="800" spc="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003366"/>
                </a:solidFill>
                <a:latin typeface="Arial"/>
                <a:cs typeface="Arial"/>
              </a:rPr>
              <a:t>Optimize</a:t>
            </a:r>
            <a:endParaRPr sz="800">
              <a:latin typeface="Arial"/>
              <a:cs typeface="Arial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0" y="6591300"/>
            <a:ext cx="12192000" cy="266700"/>
          </a:xfrm>
          <a:custGeom>
            <a:avLst/>
            <a:gdLst/>
            <a:ahLst/>
            <a:cxnLst/>
            <a:rect l="l" t="t" r="r" b="b"/>
            <a:pathLst>
              <a:path w="12192000" h="266700">
                <a:moveTo>
                  <a:pt x="12191999" y="266699"/>
                </a:moveTo>
                <a:lnTo>
                  <a:pt x="0" y="266699"/>
                </a:lnTo>
                <a:lnTo>
                  <a:pt x="0" y="0"/>
                </a:lnTo>
                <a:lnTo>
                  <a:pt x="12191999" y="0"/>
                </a:lnTo>
                <a:lnTo>
                  <a:pt x="12191999" y="26669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2674620">
              <a:lnSpc>
                <a:spcPct val="100000"/>
              </a:lnSpc>
              <a:spcBef>
                <a:spcPts val="25"/>
              </a:spcBef>
            </a:pPr>
            <a:r>
              <a:rPr dirty="0" spc="20"/>
              <a:t>ADGcatalyst</a:t>
            </a:r>
            <a:r>
              <a:rPr dirty="0" spc="190"/>
              <a:t> </a:t>
            </a:r>
            <a:r>
              <a:rPr dirty="0" spc="20"/>
              <a:t>Strategic</a:t>
            </a:r>
            <a:r>
              <a:rPr dirty="0" spc="195"/>
              <a:t> </a:t>
            </a:r>
            <a:r>
              <a:rPr dirty="0" spc="20"/>
              <a:t>Consulting</a:t>
            </a:r>
            <a:r>
              <a:rPr dirty="0" spc="195"/>
              <a:t> </a:t>
            </a:r>
            <a:r>
              <a:rPr dirty="0" spc="20"/>
              <a:t>|</a:t>
            </a:r>
            <a:r>
              <a:rPr dirty="0" spc="195"/>
              <a:t> </a:t>
            </a:r>
            <a:r>
              <a:rPr dirty="0" spc="20"/>
              <a:t>Zimmer</a:t>
            </a:r>
            <a:r>
              <a:rPr dirty="0" spc="190"/>
              <a:t> </a:t>
            </a:r>
            <a:r>
              <a:rPr dirty="0" spc="20"/>
              <a:t>Biomet</a:t>
            </a:r>
            <a:r>
              <a:rPr dirty="0" spc="195"/>
              <a:t> </a:t>
            </a:r>
            <a:r>
              <a:rPr dirty="0" spc="20"/>
              <a:t>India</a:t>
            </a:r>
            <a:r>
              <a:rPr dirty="0" spc="195"/>
              <a:t> </a:t>
            </a:r>
            <a:r>
              <a:rPr dirty="0" spc="20"/>
              <a:t>Unified</a:t>
            </a:r>
            <a:r>
              <a:rPr dirty="0" spc="195"/>
              <a:t> </a:t>
            </a:r>
            <a:r>
              <a:rPr dirty="0" spc="20"/>
              <a:t>Revenue</a:t>
            </a:r>
            <a:r>
              <a:rPr dirty="0" spc="190"/>
              <a:t> </a:t>
            </a:r>
            <a:r>
              <a:rPr dirty="0" spc="20"/>
              <a:t>Strategy</a:t>
            </a:r>
            <a:r>
              <a:rPr dirty="0" spc="195"/>
              <a:t> </a:t>
            </a:r>
            <a:r>
              <a:rPr dirty="0" spc="20"/>
              <a:t>|</a:t>
            </a:r>
            <a:r>
              <a:rPr dirty="0" spc="195"/>
              <a:t> </a:t>
            </a:r>
            <a:r>
              <a:rPr dirty="0" spc="20"/>
              <a:t>September</a:t>
            </a:r>
            <a:r>
              <a:rPr dirty="0" spc="195"/>
              <a:t> </a:t>
            </a:r>
            <a:r>
              <a:rPr dirty="0" spc="20"/>
              <a:t>2026</a:t>
            </a:r>
            <a:r>
              <a:rPr dirty="0" spc="190"/>
              <a:t> </a:t>
            </a:r>
            <a:r>
              <a:rPr dirty="0" spc="20"/>
              <a:t>|</a:t>
            </a:r>
            <a:r>
              <a:rPr dirty="0" spc="195"/>
              <a:t> </a:t>
            </a:r>
            <a:r>
              <a:rPr dirty="0" spc="-10"/>
              <a:t>Confidential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2192000" cy="809625"/>
          </a:xfrm>
          <a:custGeom>
            <a:avLst/>
            <a:gdLst/>
            <a:ahLst/>
            <a:cxnLst/>
            <a:rect l="l" t="t" r="r" b="b"/>
            <a:pathLst>
              <a:path w="12192000" h="809625">
                <a:moveTo>
                  <a:pt x="12191987" y="0"/>
                </a:moveTo>
                <a:lnTo>
                  <a:pt x="0" y="0"/>
                </a:lnTo>
                <a:lnTo>
                  <a:pt x="0" y="133350"/>
                </a:lnTo>
                <a:lnTo>
                  <a:pt x="0" y="809625"/>
                </a:lnTo>
                <a:lnTo>
                  <a:pt x="12191987" y="809625"/>
                </a:lnTo>
                <a:lnTo>
                  <a:pt x="12191987" y="133350"/>
                </a:lnTo>
                <a:lnTo>
                  <a:pt x="12191987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Bundle</a:t>
            </a:r>
            <a:r>
              <a:rPr dirty="0" spc="180"/>
              <a:t> </a:t>
            </a:r>
            <a:r>
              <a:rPr dirty="0"/>
              <a:t>Offer</a:t>
            </a:r>
            <a:r>
              <a:rPr dirty="0" spc="180"/>
              <a:t> </a:t>
            </a:r>
            <a:r>
              <a:rPr dirty="0"/>
              <a:t>Summary</a:t>
            </a:r>
            <a:r>
              <a:rPr dirty="0" spc="185"/>
              <a:t> </a:t>
            </a:r>
            <a:r>
              <a:rPr dirty="0"/>
              <a:t>—</a:t>
            </a:r>
            <a:r>
              <a:rPr dirty="0" spc="180"/>
              <a:t> </a:t>
            </a:r>
            <a:r>
              <a:rPr dirty="0"/>
              <a:t>What</a:t>
            </a:r>
            <a:r>
              <a:rPr dirty="0" spc="180"/>
              <a:t> </a:t>
            </a:r>
            <a:r>
              <a:rPr dirty="0"/>
              <a:t>the</a:t>
            </a:r>
            <a:r>
              <a:rPr dirty="0" spc="185"/>
              <a:t> </a:t>
            </a:r>
            <a:r>
              <a:rPr dirty="0"/>
              <a:t>Hospital</a:t>
            </a:r>
            <a:r>
              <a:rPr dirty="0" spc="180"/>
              <a:t> </a:t>
            </a:r>
            <a:r>
              <a:rPr dirty="0" spc="-10"/>
              <a:t>Receives</a:t>
            </a:r>
          </a:p>
        </p:txBody>
      </p:sp>
      <p:sp>
        <p:nvSpPr>
          <p:cNvPr id="6" name="object 6"/>
          <p:cNvSpPr/>
          <p:nvPr/>
        </p:nvSpPr>
        <p:spPr>
          <a:xfrm>
            <a:off x="10934697" y="400050"/>
            <a:ext cx="781050" cy="190500"/>
          </a:xfrm>
          <a:custGeom>
            <a:avLst/>
            <a:gdLst/>
            <a:ahLst/>
            <a:cxnLst/>
            <a:rect l="l" t="t" r="r" b="b"/>
            <a:pathLst>
              <a:path w="781050" h="190500">
                <a:moveTo>
                  <a:pt x="764526" y="190499"/>
                </a:moveTo>
                <a:lnTo>
                  <a:pt x="16524" y="190499"/>
                </a:lnTo>
                <a:lnTo>
                  <a:pt x="14093" y="190016"/>
                </a:lnTo>
                <a:lnTo>
                  <a:pt x="0" y="173976"/>
                </a:lnTo>
                <a:lnTo>
                  <a:pt x="1" y="171449"/>
                </a:lnTo>
                <a:lnTo>
                  <a:pt x="0" y="16523"/>
                </a:lnTo>
                <a:lnTo>
                  <a:pt x="16524" y="0"/>
                </a:lnTo>
                <a:lnTo>
                  <a:pt x="764526" y="0"/>
                </a:lnTo>
                <a:lnTo>
                  <a:pt x="781049" y="16523"/>
                </a:lnTo>
                <a:lnTo>
                  <a:pt x="781049" y="173976"/>
                </a:lnTo>
                <a:lnTo>
                  <a:pt x="766955" y="190016"/>
                </a:lnTo>
                <a:lnTo>
                  <a:pt x="764526" y="19049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1054456" y="406400"/>
            <a:ext cx="53340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SLIDE</a:t>
            </a:r>
            <a:r>
              <a:rPr dirty="0" sz="800" spc="1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-25" b="1">
                <a:solidFill>
                  <a:srgbClr val="003366"/>
                </a:solidFill>
                <a:latin typeface="Arial"/>
                <a:cs typeface="Arial"/>
              </a:rPr>
              <a:t>10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3550" y="1016000"/>
            <a:ext cx="566864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70" b="1">
                <a:solidFill>
                  <a:srgbClr val="0054A5"/>
                </a:solidFill>
                <a:latin typeface="Arial"/>
                <a:cs typeface="Arial"/>
              </a:rPr>
              <a:t>FULL</a:t>
            </a:r>
            <a:r>
              <a:rPr dirty="0" sz="950" spc="155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75" b="1">
                <a:solidFill>
                  <a:srgbClr val="0054A5"/>
                </a:solidFill>
                <a:latin typeface="Arial"/>
                <a:cs typeface="Arial"/>
              </a:rPr>
              <a:t>BUNDLE</a:t>
            </a:r>
            <a:r>
              <a:rPr dirty="0" sz="950" spc="135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60" b="1">
                <a:solidFill>
                  <a:srgbClr val="0054A5"/>
                </a:solidFill>
                <a:latin typeface="Arial"/>
                <a:cs typeface="Arial"/>
              </a:rPr>
              <a:t>ACTIVATED</a:t>
            </a:r>
            <a:r>
              <a:rPr dirty="0" sz="950" spc="175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50" b="1">
                <a:solidFill>
                  <a:srgbClr val="0054A5"/>
                </a:solidFill>
                <a:latin typeface="Arial"/>
                <a:cs typeface="Arial"/>
              </a:rPr>
              <a:t>BY</a:t>
            </a:r>
            <a:r>
              <a:rPr dirty="0" sz="950" spc="155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85" b="1">
                <a:solidFill>
                  <a:srgbClr val="0054A5"/>
                </a:solidFill>
                <a:latin typeface="Arial"/>
                <a:cs typeface="Arial"/>
              </a:rPr>
              <a:t>5-</a:t>
            </a:r>
            <a:r>
              <a:rPr dirty="0" sz="950" spc="65" b="1">
                <a:solidFill>
                  <a:srgbClr val="0054A5"/>
                </a:solidFill>
                <a:latin typeface="Arial"/>
                <a:cs typeface="Arial"/>
              </a:rPr>
              <a:t>YEAR</a:t>
            </a:r>
            <a:r>
              <a:rPr dirty="0" sz="950" spc="170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80" b="1">
                <a:solidFill>
                  <a:srgbClr val="0054A5"/>
                </a:solidFill>
                <a:latin typeface="Arial"/>
                <a:cs typeface="Arial"/>
              </a:rPr>
              <a:t>COMPREHENSIVE</a:t>
            </a:r>
            <a:r>
              <a:rPr dirty="0" sz="950" spc="170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70" b="1">
                <a:solidFill>
                  <a:srgbClr val="0054A5"/>
                </a:solidFill>
                <a:latin typeface="Arial"/>
                <a:cs typeface="Arial"/>
              </a:rPr>
              <a:t>WARRANTY</a:t>
            </a:r>
            <a:r>
              <a:rPr dirty="0" sz="950" spc="155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70" b="1">
                <a:solidFill>
                  <a:srgbClr val="0054A5"/>
                </a:solidFill>
                <a:latin typeface="Arial"/>
                <a:cs typeface="Arial"/>
              </a:rPr>
              <a:t>COMMITMENT</a:t>
            </a:r>
            <a:endParaRPr sz="95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76249" y="1333500"/>
          <a:ext cx="11315700" cy="30391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3095"/>
                <a:gridCol w="4749800"/>
                <a:gridCol w="1153795"/>
                <a:gridCol w="3431540"/>
              </a:tblGrid>
              <a:tr h="323215"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90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Bundle</a:t>
                      </a:r>
                      <a:r>
                        <a:rPr dirty="0" sz="900" spc="185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Component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5725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90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What</a:t>
                      </a:r>
                      <a:r>
                        <a:rPr dirty="0" sz="900" spc="11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dirty="0" sz="900" spc="11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Included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5725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59385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900" spc="-1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Standalone?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5725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135255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90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Bundle</a:t>
                      </a:r>
                      <a:r>
                        <a:rPr dirty="0" sz="900" spc="15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Advantage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5725">
                    <a:solidFill>
                      <a:srgbClr val="003366"/>
                    </a:solidFill>
                  </a:tcPr>
                </a:tc>
              </a:tr>
              <a:tr h="404495"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900" spc="8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Platform</a:t>
                      </a:r>
                      <a:r>
                        <a:rPr dirty="0" sz="900" spc="14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Placement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Robotic</a:t>
                      </a:r>
                      <a:r>
                        <a:rPr dirty="0" sz="900" spc="13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surgical</a:t>
                      </a:r>
                      <a:r>
                        <a:rPr dirty="0" sz="900" spc="13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system,</a:t>
                      </a:r>
                      <a:r>
                        <a:rPr dirty="0" sz="900" spc="13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installation,</a:t>
                      </a:r>
                      <a:r>
                        <a:rPr dirty="0" sz="900" spc="13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900" spc="13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annual</a:t>
                      </a:r>
                      <a:r>
                        <a:rPr dirty="0" sz="900" spc="13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software</a:t>
                      </a:r>
                      <a:r>
                        <a:rPr dirty="0" sz="900" spc="13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update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6319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1100" spc="-2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Yes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25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dirty="0" sz="900" spc="9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capital</a:t>
                      </a:r>
                      <a:r>
                        <a:rPr dirty="0" sz="900" spc="9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outlay;</a:t>
                      </a:r>
                      <a:r>
                        <a:rPr dirty="0" sz="900" spc="9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linked</a:t>
                      </a:r>
                      <a:r>
                        <a:rPr dirty="0" sz="900" spc="9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900" spc="9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volume</a:t>
                      </a:r>
                      <a:r>
                        <a:rPr dirty="0" sz="900" spc="9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commitment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</a:tr>
              <a:tr h="542290">
                <a:tc>
                  <a:txBody>
                    <a:bodyPr/>
                    <a:lstStyle/>
                    <a:p>
                      <a:pPr marL="133350" marR="566420">
                        <a:lnSpc>
                          <a:spcPct val="125000"/>
                        </a:lnSpc>
                        <a:spcBef>
                          <a:spcPts val="590"/>
                        </a:spcBef>
                      </a:pP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Persona</a:t>
                      </a:r>
                      <a:r>
                        <a:rPr dirty="0" sz="900" spc="7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IQ</a:t>
                      </a:r>
                      <a:r>
                        <a:rPr dirty="0" sz="900" spc="7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dirty="0" sz="900" spc="7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OsseoTi Implants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7493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Full</a:t>
                      </a:r>
                      <a:r>
                        <a:rPr dirty="0" sz="900" spc="8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implant</a:t>
                      </a:r>
                      <a:r>
                        <a:rPr dirty="0" sz="900" spc="9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supply</a:t>
                      </a:r>
                      <a:r>
                        <a:rPr dirty="0" sz="900" spc="8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at</a:t>
                      </a:r>
                      <a:r>
                        <a:rPr dirty="0" sz="900" spc="9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volume-banded</a:t>
                      </a:r>
                      <a:r>
                        <a:rPr dirty="0" sz="900" spc="8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pricing</a:t>
                      </a:r>
                      <a:r>
                        <a:rPr dirty="0" sz="900" spc="9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(50</a:t>
                      </a:r>
                      <a:r>
                        <a:rPr dirty="0" sz="900" spc="8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dirty="0" sz="900" spc="9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100</a:t>
                      </a:r>
                      <a:r>
                        <a:rPr dirty="0" sz="900" spc="8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dirty="0" sz="900" spc="9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150</a:t>
                      </a:r>
                      <a:r>
                        <a:rPr dirty="0" sz="900" spc="8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cases/yr)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922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63195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dirty="0" sz="1100" spc="-2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Yes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10287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35255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90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10–15%</a:t>
                      </a:r>
                      <a:r>
                        <a:rPr dirty="0" sz="900" spc="114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cost</a:t>
                      </a:r>
                      <a:r>
                        <a:rPr dirty="0" sz="900" spc="12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benefit</a:t>
                      </a:r>
                      <a:r>
                        <a:rPr dirty="0" sz="900" spc="12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vs.</a:t>
                      </a:r>
                      <a:r>
                        <a:rPr dirty="0" sz="900" spc="114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catalogue</a:t>
                      </a:r>
                      <a:r>
                        <a:rPr dirty="0" sz="900" spc="12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pricing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922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</a:tr>
              <a:tr h="408940"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Accessories</a:t>
                      </a:r>
                      <a:r>
                        <a:rPr dirty="0" sz="900" spc="12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dirty="0" sz="900" spc="13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Consumables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922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Pins,</a:t>
                      </a:r>
                      <a:r>
                        <a:rPr dirty="0" sz="900" spc="114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blades,</a:t>
                      </a:r>
                      <a:r>
                        <a:rPr dirty="0" sz="900" spc="114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drapes,</a:t>
                      </a:r>
                      <a:r>
                        <a:rPr dirty="0" sz="900" spc="114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disposable</a:t>
                      </a:r>
                      <a:r>
                        <a:rPr dirty="0" sz="900" spc="12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instrument</a:t>
                      </a:r>
                      <a:r>
                        <a:rPr dirty="0" sz="900" spc="114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kits</a:t>
                      </a:r>
                      <a:r>
                        <a:rPr dirty="0" sz="900" spc="114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900" spc="114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per-case</a:t>
                      </a:r>
                      <a:r>
                        <a:rPr dirty="0" sz="900" spc="12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cost</a:t>
                      </a:r>
                      <a:r>
                        <a:rPr dirty="0" sz="900" spc="114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agreed</a:t>
                      </a:r>
                      <a:r>
                        <a:rPr dirty="0" sz="900" spc="114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upfront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922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63195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dirty="0" sz="1100" spc="-2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Yes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10287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255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Single</a:t>
                      </a:r>
                      <a:r>
                        <a:rPr dirty="0" sz="900" spc="9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PO,</a:t>
                      </a:r>
                      <a:r>
                        <a:rPr dirty="0" sz="900" spc="1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dirty="0" sz="900" spc="1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stock</a:t>
                      </a:r>
                      <a:r>
                        <a:rPr dirty="0" sz="900" spc="1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management</a:t>
                      </a:r>
                      <a:r>
                        <a:rPr dirty="0" sz="900" spc="1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900" spc="1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hospital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922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</a:tr>
              <a:tr h="408940"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mymobility</a:t>
                      </a:r>
                      <a:r>
                        <a:rPr dirty="0" sz="900" spc="16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Digital</a:t>
                      </a:r>
                      <a:r>
                        <a:rPr dirty="0" sz="900" spc="16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Rehab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922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Patient</a:t>
                      </a:r>
                      <a:r>
                        <a:rPr dirty="0" sz="900" spc="114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app,</a:t>
                      </a:r>
                      <a:r>
                        <a:rPr dirty="0" sz="900" spc="12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surgeon</a:t>
                      </a:r>
                      <a:r>
                        <a:rPr dirty="0" sz="900" spc="12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dashboard,</a:t>
                      </a:r>
                      <a:r>
                        <a:rPr dirty="0" sz="900" spc="12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rehab</a:t>
                      </a:r>
                      <a:r>
                        <a:rPr dirty="0" sz="900" spc="114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protocol</a:t>
                      </a:r>
                      <a:r>
                        <a:rPr dirty="0" sz="900" spc="12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library,</a:t>
                      </a:r>
                      <a:r>
                        <a:rPr dirty="0" sz="900" spc="12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90-day</a:t>
                      </a:r>
                      <a:r>
                        <a:rPr dirty="0" sz="900" spc="12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post-op</a:t>
                      </a:r>
                      <a:r>
                        <a:rPr dirty="0" sz="900" spc="12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monitoring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922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63195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dirty="0" sz="1100" spc="-2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No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10287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35255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90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Exclusive</a:t>
                      </a:r>
                      <a:r>
                        <a:rPr dirty="0" sz="900" spc="9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900" spc="9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5-Year</a:t>
                      </a:r>
                      <a:r>
                        <a:rPr dirty="0" sz="900" spc="95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bundle</a:t>
                      </a:r>
                      <a:r>
                        <a:rPr dirty="0" sz="900" spc="9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900" spc="9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differentiator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922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</a:tr>
              <a:tr h="542290">
                <a:tc>
                  <a:txBody>
                    <a:bodyPr/>
                    <a:lstStyle/>
                    <a:p>
                      <a:pPr marL="133350" marR="478155">
                        <a:lnSpc>
                          <a:spcPct val="125000"/>
                        </a:lnSpc>
                        <a:spcBef>
                          <a:spcPts val="590"/>
                        </a:spcBef>
                      </a:pP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5-Year</a:t>
                      </a:r>
                      <a:r>
                        <a:rPr dirty="0" sz="900" spc="6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Comprehensive Warranty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7493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Full</a:t>
                      </a:r>
                      <a:r>
                        <a:rPr dirty="0" sz="900" spc="9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parts</a:t>
                      </a:r>
                      <a:r>
                        <a:rPr dirty="0" sz="900" spc="9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900" spc="9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labour</a:t>
                      </a:r>
                      <a:r>
                        <a:rPr dirty="0" sz="900" spc="9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900" spc="1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900" spc="2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Optimize</a:t>
                      </a:r>
                      <a:r>
                        <a:rPr dirty="0" sz="900" spc="9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annual</a:t>
                      </a:r>
                      <a:r>
                        <a:rPr dirty="0" sz="900" spc="1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calibration</a:t>
                      </a:r>
                      <a:r>
                        <a:rPr dirty="0" sz="900" spc="9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900" spc="9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remote</a:t>
                      </a:r>
                      <a:r>
                        <a:rPr dirty="0" sz="900" spc="9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diagnostics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922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63195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dirty="0" sz="1100" spc="-2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No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10287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255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90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Only</a:t>
                      </a:r>
                      <a:r>
                        <a:rPr dirty="0" sz="900" spc="15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tier</a:t>
                      </a:r>
                      <a:r>
                        <a:rPr dirty="0" sz="900" spc="15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presented</a:t>
                      </a:r>
                      <a:r>
                        <a:rPr dirty="0" sz="900" spc="15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externally;</a:t>
                      </a:r>
                      <a:r>
                        <a:rPr dirty="0" sz="900" spc="15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GCC-backed</a:t>
                      </a:r>
                      <a:r>
                        <a:rPr dirty="0" sz="900" spc="15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support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922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</a:tr>
              <a:tr h="408940"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Annual</a:t>
                      </a:r>
                      <a:r>
                        <a:rPr dirty="0" sz="900" spc="13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Clinical</a:t>
                      </a:r>
                      <a:r>
                        <a:rPr dirty="0" sz="900" spc="13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Review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922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Outcomes</a:t>
                      </a:r>
                      <a:r>
                        <a:rPr dirty="0" sz="900" spc="14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data</a:t>
                      </a:r>
                      <a:r>
                        <a:rPr dirty="0" sz="900" spc="14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review</a:t>
                      </a:r>
                      <a:r>
                        <a:rPr dirty="0" sz="900" spc="14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900" spc="6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ADGcatalyst/ZB</a:t>
                      </a:r>
                      <a:r>
                        <a:rPr dirty="0" sz="900" spc="14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clinical</a:t>
                      </a:r>
                      <a:r>
                        <a:rPr dirty="0" sz="900" spc="14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team;</a:t>
                      </a:r>
                      <a:r>
                        <a:rPr dirty="0" sz="900" spc="14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publication</a:t>
                      </a:r>
                      <a:r>
                        <a:rPr dirty="0" sz="900" spc="14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support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922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63195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dirty="0" sz="1100" spc="-2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No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10287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35255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KOL</a:t>
                      </a:r>
                      <a:r>
                        <a:rPr dirty="0" sz="900" spc="8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activation</a:t>
                      </a:r>
                      <a:r>
                        <a:rPr dirty="0" sz="900" spc="13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900" spc="13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institutional</a:t>
                      </a:r>
                      <a:r>
                        <a:rPr dirty="0" sz="900" spc="13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evidence</a:t>
                      </a:r>
                      <a:r>
                        <a:rPr dirty="0" sz="900" spc="13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generation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922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476249" y="4514850"/>
            <a:ext cx="11239500" cy="361950"/>
          </a:xfrm>
          <a:custGeom>
            <a:avLst/>
            <a:gdLst/>
            <a:ahLst/>
            <a:cxnLst/>
            <a:rect l="l" t="t" r="r" b="b"/>
            <a:pathLst>
              <a:path w="11239500" h="361950">
                <a:moveTo>
                  <a:pt x="11206451" y="361949"/>
                </a:moveTo>
                <a:lnTo>
                  <a:pt x="33047" y="361949"/>
                </a:lnTo>
                <a:lnTo>
                  <a:pt x="28187" y="360982"/>
                </a:lnTo>
                <a:lnTo>
                  <a:pt x="966" y="333762"/>
                </a:lnTo>
                <a:lnTo>
                  <a:pt x="0" y="328902"/>
                </a:lnTo>
                <a:lnTo>
                  <a:pt x="0" y="323849"/>
                </a:lnTo>
                <a:lnTo>
                  <a:pt x="0" y="33047"/>
                </a:lnTo>
                <a:lnTo>
                  <a:pt x="28187" y="966"/>
                </a:lnTo>
                <a:lnTo>
                  <a:pt x="33047" y="0"/>
                </a:lnTo>
                <a:lnTo>
                  <a:pt x="11206451" y="0"/>
                </a:lnTo>
                <a:lnTo>
                  <a:pt x="11238530" y="28186"/>
                </a:lnTo>
                <a:lnTo>
                  <a:pt x="11239498" y="33047"/>
                </a:lnTo>
                <a:lnTo>
                  <a:pt x="11239498" y="328902"/>
                </a:lnTo>
                <a:lnTo>
                  <a:pt x="11211310" y="360982"/>
                </a:lnTo>
                <a:lnTo>
                  <a:pt x="11206451" y="36194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34999" y="4606925"/>
            <a:ext cx="100253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solidFill>
                  <a:srgbClr val="F0A500"/>
                </a:solidFill>
                <a:latin typeface="Arial"/>
                <a:cs typeface="Arial"/>
              </a:rPr>
              <a:t>Field </a:t>
            </a:r>
            <a:r>
              <a:rPr dirty="0" sz="900" spc="-10" b="1">
                <a:solidFill>
                  <a:srgbClr val="F0A500"/>
                </a:solidFill>
                <a:latin typeface="Arial"/>
                <a:cs typeface="Arial"/>
              </a:rPr>
              <a:t>Instruction:</a:t>
            </a:r>
            <a:r>
              <a:rPr dirty="0" sz="900" spc="-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Always present as a single integrated</a:t>
            </a:r>
            <a:r>
              <a:rPr dirty="0" sz="9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Arial"/>
                <a:cs typeface="Arial"/>
              </a:rPr>
              <a:t>offer.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 Do not unbundle. Shorter warranty requests redirect</a:t>
            </a:r>
            <a:r>
              <a:rPr dirty="0" sz="9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to the 5-</a:t>
            </a:r>
            <a:r>
              <a:rPr dirty="0" sz="900" spc="-10">
                <a:solidFill>
                  <a:srgbClr val="FFFFFF"/>
                </a:solidFill>
                <a:latin typeface="Arial"/>
                <a:cs typeface="Arial"/>
              </a:rPr>
              <a:t>Year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 value narrative — any</a:t>
            </a:r>
            <a:r>
              <a:rPr dirty="0" sz="9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deviation requires Commercial Head </a:t>
            </a:r>
            <a:r>
              <a:rPr dirty="0" sz="900" spc="-10">
                <a:solidFill>
                  <a:srgbClr val="FFFFFF"/>
                </a:solidFill>
                <a:latin typeface="Arial"/>
                <a:cs typeface="Arial"/>
              </a:rPr>
              <a:t>approval.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6591300"/>
            <a:ext cx="12192000" cy="266700"/>
          </a:xfrm>
          <a:custGeom>
            <a:avLst/>
            <a:gdLst/>
            <a:ahLst/>
            <a:cxnLst/>
            <a:rect l="l" t="t" r="r" b="b"/>
            <a:pathLst>
              <a:path w="12192000" h="266700">
                <a:moveTo>
                  <a:pt x="12191999" y="266699"/>
                </a:moveTo>
                <a:lnTo>
                  <a:pt x="0" y="266699"/>
                </a:lnTo>
                <a:lnTo>
                  <a:pt x="0" y="0"/>
                </a:lnTo>
                <a:lnTo>
                  <a:pt x="12191999" y="0"/>
                </a:lnTo>
                <a:lnTo>
                  <a:pt x="12191999" y="26669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2674620">
              <a:lnSpc>
                <a:spcPct val="100000"/>
              </a:lnSpc>
              <a:spcBef>
                <a:spcPts val="25"/>
              </a:spcBef>
            </a:pPr>
            <a:r>
              <a:rPr dirty="0" spc="20"/>
              <a:t>ADGcatalyst</a:t>
            </a:r>
            <a:r>
              <a:rPr dirty="0" spc="190"/>
              <a:t> </a:t>
            </a:r>
            <a:r>
              <a:rPr dirty="0" spc="20"/>
              <a:t>Strategic</a:t>
            </a:r>
            <a:r>
              <a:rPr dirty="0" spc="195"/>
              <a:t> </a:t>
            </a:r>
            <a:r>
              <a:rPr dirty="0" spc="20"/>
              <a:t>Consulting</a:t>
            </a:r>
            <a:r>
              <a:rPr dirty="0" spc="195"/>
              <a:t> </a:t>
            </a:r>
            <a:r>
              <a:rPr dirty="0" spc="20"/>
              <a:t>|</a:t>
            </a:r>
            <a:r>
              <a:rPr dirty="0" spc="195"/>
              <a:t> </a:t>
            </a:r>
            <a:r>
              <a:rPr dirty="0" spc="20"/>
              <a:t>Zimmer</a:t>
            </a:r>
            <a:r>
              <a:rPr dirty="0" spc="190"/>
              <a:t> </a:t>
            </a:r>
            <a:r>
              <a:rPr dirty="0" spc="20"/>
              <a:t>Biomet</a:t>
            </a:r>
            <a:r>
              <a:rPr dirty="0" spc="195"/>
              <a:t> </a:t>
            </a:r>
            <a:r>
              <a:rPr dirty="0" spc="20"/>
              <a:t>India</a:t>
            </a:r>
            <a:r>
              <a:rPr dirty="0" spc="195"/>
              <a:t> </a:t>
            </a:r>
            <a:r>
              <a:rPr dirty="0" spc="20"/>
              <a:t>Unified</a:t>
            </a:r>
            <a:r>
              <a:rPr dirty="0" spc="195"/>
              <a:t> </a:t>
            </a:r>
            <a:r>
              <a:rPr dirty="0" spc="20"/>
              <a:t>Revenue</a:t>
            </a:r>
            <a:r>
              <a:rPr dirty="0" spc="190"/>
              <a:t> </a:t>
            </a:r>
            <a:r>
              <a:rPr dirty="0" spc="20"/>
              <a:t>Strategy</a:t>
            </a:r>
            <a:r>
              <a:rPr dirty="0" spc="195"/>
              <a:t> </a:t>
            </a:r>
            <a:r>
              <a:rPr dirty="0" spc="20"/>
              <a:t>|</a:t>
            </a:r>
            <a:r>
              <a:rPr dirty="0" spc="195"/>
              <a:t> </a:t>
            </a:r>
            <a:r>
              <a:rPr dirty="0" spc="20"/>
              <a:t>September</a:t>
            </a:r>
            <a:r>
              <a:rPr dirty="0" spc="195"/>
              <a:t> </a:t>
            </a:r>
            <a:r>
              <a:rPr dirty="0" spc="20"/>
              <a:t>2026</a:t>
            </a:r>
            <a:r>
              <a:rPr dirty="0" spc="190"/>
              <a:t> </a:t>
            </a:r>
            <a:r>
              <a:rPr dirty="0" spc="20"/>
              <a:t>|</a:t>
            </a:r>
            <a:r>
              <a:rPr dirty="0" spc="195"/>
              <a:t> </a:t>
            </a:r>
            <a:r>
              <a:rPr dirty="0" spc="-10"/>
              <a:t>Confidential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2192000" cy="809625"/>
          </a:xfrm>
          <a:custGeom>
            <a:avLst/>
            <a:gdLst/>
            <a:ahLst/>
            <a:cxnLst/>
            <a:rect l="l" t="t" r="r" b="b"/>
            <a:pathLst>
              <a:path w="12192000" h="809625">
                <a:moveTo>
                  <a:pt x="12191987" y="0"/>
                </a:moveTo>
                <a:lnTo>
                  <a:pt x="0" y="0"/>
                </a:lnTo>
                <a:lnTo>
                  <a:pt x="0" y="133350"/>
                </a:lnTo>
                <a:lnTo>
                  <a:pt x="0" y="809625"/>
                </a:lnTo>
                <a:lnTo>
                  <a:pt x="12191987" y="809625"/>
                </a:lnTo>
                <a:lnTo>
                  <a:pt x="12191987" y="133350"/>
                </a:lnTo>
                <a:lnTo>
                  <a:pt x="12191987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Unified</a:t>
            </a:r>
            <a:r>
              <a:rPr dirty="0" spc="160"/>
              <a:t> </a:t>
            </a:r>
            <a:r>
              <a:rPr dirty="0"/>
              <a:t>Marketing</a:t>
            </a:r>
            <a:r>
              <a:rPr dirty="0" spc="165"/>
              <a:t> </a:t>
            </a:r>
            <a:r>
              <a:rPr dirty="0"/>
              <a:t>Team</a:t>
            </a:r>
            <a:r>
              <a:rPr dirty="0" spc="165"/>
              <a:t> </a:t>
            </a:r>
            <a:r>
              <a:rPr dirty="0"/>
              <a:t>(UMT)</a:t>
            </a:r>
            <a:r>
              <a:rPr dirty="0" spc="165"/>
              <a:t> </a:t>
            </a:r>
            <a:r>
              <a:rPr dirty="0"/>
              <a:t>—</a:t>
            </a:r>
            <a:r>
              <a:rPr dirty="0" spc="165"/>
              <a:t> </a:t>
            </a:r>
            <a:r>
              <a:rPr dirty="0"/>
              <a:t>Structure</a:t>
            </a:r>
            <a:r>
              <a:rPr dirty="0" spc="165"/>
              <a:t> </a:t>
            </a:r>
            <a:r>
              <a:rPr dirty="0"/>
              <a:t>&amp;</a:t>
            </a:r>
            <a:r>
              <a:rPr dirty="0" spc="165"/>
              <a:t> </a:t>
            </a:r>
            <a:r>
              <a:rPr dirty="0" spc="-10"/>
              <a:t>Roles</a:t>
            </a:r>
          </a:p>
        </p:txBody>
      </p:sp>
      <p:sp>
        <p:nvSpPr>
          <p:cNvPr id="7" name="object 7"/>
          <p:cNvSpPr/>
          <p:nvPr/>
        </p:nvSpPr>
        <p:spPr>
          <a:xfrm>
            <a:off x="10934697" y="400050"/>
            <a:ext cx="781050" cy="190500"/>
          </a:xfrm>
          <a:custGeom>
            <a:avLst/>
            <a:gdLst/>
            <a:ahLst/>
            <a:cxnLst/>
            <a:rect l="l" t="t" r="r" b="b"/>
            <a:pathLst>
              <a:path w="781050" h="190500">
                <a:moveTo>
                  <a:pt x="764526" y="190499"/>
                </a:moveTo>
                <a:lnTo>
                  <a:pt x="16524" y="190499"/>
                </a:lnTo>
                <a:lnTo>
                  <a:pt x="14093" y="190016"/>
                </a:lnTo>
                <a:lnTo>
                  <a:pt x="0" y="173976"/>
                </a:lnTo>
                <a:lnTo>
                  <a:pt x="1" y="171449"/>
                </a:lnTo>
                <a:lnTo>
                  <a:pt x="0" y="16523"/>
                </a:lnTo>
                <a:lnTo>
                  <a:pt x="16524" y="0"/>
                </a:lnTo>
                <a:lnTo>
                  <a:pt x="764526" y="0"/>
                </a:lnTo>
                <a:lnTo>
                  <a:pt x="781049" y="16523"/>
                </a:lnTo>
                <a:lnTo>
                  <a:pt x="781049" y="173976"/>
                </a:lnTo>
                <a:lnTo>
                  <a:pt x="766955" y="190016"/>
                </a:lnTo>
                <a:lnTo>
                  <a:pt x="764526" y="19049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1054456" y="406400"/>
            <a:ext cx="53340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SLIDE</a:t>
            </a:r>
            <a:r>
              <a:rPr dirty="0" sz="800" spc="1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-25" b="1">
                <a:solidFill>
                  <a:srgbClr val="003366"/>
                </a:solidFill>
                <a:latin typeface="Arial"/>
                <a:cs typeface="Arial"/>
              </a:rPr>
              <a:t>11</a:t>
            </a:r>
            <a:endParaRPr sz="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76249" y="1038225"/>
            <a:ext cx="11239500" cy="333375"/>
          </a:xfrm>
          <a:custGeom>
            <a:avLst/>
            <a:gdLst/>
            <a:ahLst/>
            <a:cxnLst/>
            <a:rect l="l" t="t" r="r" b="b"/>
            <a:pathLst>
              <a:path w="11239500" h="333375">
                <a:moveTo>
                  <a:pt x="11206451" y="333374"/>
                </a:moveTo>
                <a:lnTo>
                  <a:pt x="33047" y="333374"/>
                </a:lnTo>
                <a:lnTo>
                  <a:pt x="28187" y="332408"/>
                </a:lnTo>
                <a:lnTo>
                  <a:pt x="966" y="305187"/>
                </a:lnTo>
                <a:lnTo>
                  <a:pt x="0" y="300327"/>
                </a:lnTo>
                <a:lnTo>
                  <a:pt x="0" y="295274"/>
                </a:lnTo>
                <a:lnTo>
                  <a:pt x="0" y="33047"/>
                </a:lnTo>
                <a:lnTo>
                  <a:pt x="28187" y="966"/>
                </a:lnTo>
                <a:lnTo>
                  <a:pt x="33047" y="0"/>
                </a:lnTo>
                <a:lnTo>
                  <a:pt x="11206451" y="0"/>
                </a:lnTo>
                <a:lnTo>
                  <a:pt x="11238530" y="28187"/>
                </a:lnTo>
                <a:lnTo>
                  <a:pt x="11239498" y="33047"/>
                </a:lnTo>
                <a:lnTo>
                  <a:pt x="11239498" y="300327"/>
                </a:lnTo>
                <a:lnTo>
                  <a:pt x="11211310" y="332408"/>
                </a:lnTo>
                <a:lnTo>
                  <a:pt x="11206451" y="333374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645370" y="1111250"/>
            <a:ext cx="6896734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20" b="1">
                <a:solidFill>
                  <a:srgbClr val="003366"/>
                </a:solidFill>
                <a:latin typeface="Arial"/>
                <a:cs typeface="Arial"/>
              </a:rPr>
              <a:t>UMT</a:t>
            </a:r>
            <a:r>
              <a:rPr dirty="0" sz="950" spc="1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20" b="1">
                <a:solidFill>
                  <a:srgbClr val="003366"/>
                </a:solidFill>
                <a:latin typeface="Arial"/>
                <a:cs typeface="Arial"/>
              </a:rPr>
              <a:t>reports</a:t>
            </a:r>
            <a:r>
              <a:rPr dirty="0" sz="950" spc="1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20" b="1">
                <a:solidFill>
                  <a:srgbClr val="003366"/>
                </a:solidFill>
                <a:latin typeface="Arial"/>
                <a:cs typeface="Arial"/>
              </a:rPr>
              <a:t>to</a:t>
            </a:r>
            <a:r>
              <a:rPr dirty="0" sz="950" spc="1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20" b="1">
                <a:solidFill>
                  <a:srgbClr val="003366"/>
                </a:solidFill>
                <a:latin typeface="Arial"/>
                <a:cs typeface="Arial"/>
              </a:rPr>
              <a:t>Country</a:t>
            </a:r>
            <a:r>
              <a:rPr dirty="0" sz="950" spc="1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20" b="1">
                <a:solidFill>
                  <a:srgbClr val="003366"/>
                </a:solidFill>
                <a:latin typeface="Arial"/>
                <a:cs typeface="Arial"/>
              </a:rPr>
              <a:t>Head</a:t>
            </a:r>
            <a:r>
              <a:rPr dirty="0" sz="950" spc="1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20" b="1">
                <a:solidFill>
                  <a:srgbClr val="003366"/>
                </a:solidFill>
                <a:latin typeface="Arial"/>
                <a:cs typeface="Arial"/>
              </a:rPr>
              <a:t>—</a:t>
            </a:r>
            <a:r>
              <a:rPr dirty="0" sz="950" spc="1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20" b="1">
                <a:solidFill>
                  <a:srgbClr val="003366"/>
                </a:solidFill>
                <a:latin typeface="Arial"/>
                <a:cs typeface="Arial"/>
              </a:rPr>
              <a:t>single</a:t>
            </a:r>
            <a:r>
              <a:rPr dirty="0" sz="950" spc="1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20" b="1">
                <a:solidFill>
                  <a:srgbClr val="003366"/>
                </a:solidFill>
                <a:latin typeface="Arial"/>
                <a:cs typeface="Arial"/>
              </a:rPr>
              <a:t>P&amp;L</a:t>
            </a:r>
            <a:r>
              <a:rPr dirty="0" sz="950" spc="1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45" b="1">
                <a:solidFill>
                  <a:srgbClr val="003366"/>
                </a:solidFill>
                <a:latin typeface="Arial"/>
                <a:cs typeface="Arial"/>
              </a:rPr>
              <a:t>accountability</a:t>
            </a:r>
            <a:r>
              <a:rPr dirty="0" sz="950" spc="1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20" b="1">
                <a:solidFill>
                  <a:srgbClr val="003366"/>
                </a:solidFill>
                <a:latin typeface="Arial"/>
                <a:cs typeface="Arial"/>
              </a:rPr>
              <a:t>for</a:t>
            </a:r>
            <a:r>
              <a:rPr dirty="0" sz="950" spc="1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20" b="1">
                <a:solidFill>
                  <a:srgbClr val="003366"/>
                </a:solidFill>
                <a:latin typeface="Arial"/>
                <a:cs typeface="Arial"/>
              </a:rPr>
              <a:t>Implant</a:t>
            </a:r>
            <a:r>
              <a:rPr dirty="0" sz="950" spc="1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20" b="1">
                <a:solidFill>
                  <a:srgbClr val="003366"/>
                </a:solidFill>
                <a:latin typeface="Arial"/>
                <a:cs typeface="Arial"/>
              </a:rPr>
              <a:t>+</a:t>
            </a:r>
            <a:r>
              <a:rPr dirty="0" sz="950" spc="1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20" b="1">
                <a:solidFill>
                  <a:srgbClr val="003366"/>
                </a:solidFill>
                <a:latin typeface="Arial"/>
                <a:cs typeface="Arial"/>
              </a:rPr>
              <a:t>ROSA</a:t>
            </a:r>
            <a:r>
              <a:rPr dirty="0" sz="950" spc="1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20" b="1">
                <a:solidFill>
                  <a:srgbClr val="003366"/>
                </a:solidFill>
                <a:latin typeface="Arial"/>
                <a:cs typeface="Arial"/>
              </a:rPr>
              <a:t>+</a:t>
            </a:r>
            <a:r>
              <a:rPr dirty="0" sz="950" spc="1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20" b="1">
                <a:solidFill>
                  <a:srgbClr val="003366"/>
                </a:solidFill>
                <a:latin typeface="Arial"/>
                <a:cs typeface="Arial"/>
              </a:rPr>
              <a:t>Digital</a:t>
            </a:r>
            <a:r>
              <a:rPr dirty="0" sz="950" spc="1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20" b="1">
                <a:solidFill>
                  <a:srgbClr val="003366"/>
                </a:solidFill>
                <a:latin typeface="Arial"/>
                <a:cs typeface="Arial"/>
              </a:rPr>
              <a:t>+</a:t>
            </a:r>
            <a:r>
              <a:rPr dirty="0" sz="950" spc="1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20" b="1">
                <a:solidFill>
                  <a:srgbClr val="003366"/>
                </a:solidFill>
                <a:latin typeface="Arial"/>
                <a:cs typeface="Arial"/>
              </a:rPr>
              <a:t>Institutional</a:t>
            </a:r>
            <a:r>
              <a:rPr dirty="0" sz="950" spc="1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20" b="1">
                <a:solidFill>
                  <a:srgbClr val="003366"/>
                </a:solidFill>
                <a:latin typeface="Arial"/>
                <a:cs typeface="Arial"/>
              </a:rPr>
              <a:t>+</a:t>
            </a:r>
            <a:r>
              <a:rPr dirty="0" sz="950" spc="1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-25" b="1">
                <a:solidFill>
                  <a:srgbClr val="003366"/>
                </a:solidFill>
                <a:latin typeface="Arial"/>
                <a:cs typeface="Arial"/>
              </a:rPr>
              <a:t>GCC</a:t>
            </a:r>
            <a:endParaRPr sz="95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76249" y="1504950"/>
          <a:ext cx="11315700" cy="3659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375"/>
                <a:gridCol w="2233930"/>
                <a:gridCol w="6605905"/>
                <a:gridCol w="2066290"/>
              </a:tblGrid>
              <a:tr h="3232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900" spc="-5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#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5725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90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Role</a:t>
                      </a:r>
                      <a:r>
                        <a:rPr dirty="0" sz="900" spc="95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dirty="0" sz="900" spc="10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Function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5725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185420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90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Primary</a:t>
                      </a:r>
                      <a:r>
                        <a:rPr dirty="0" sz="900" spc="24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Mandate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5725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90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Key</a:t>
                      </a:r>
                      <a:r>
                        <a:rPr dirty="0" sz="900" spc="11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Interface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5725">
                    <a:solidFill>
                      <a:srgbClr val="003366"/>
                    </a:solidFill>
                  </a:tcPr>
                </a:tc>
              </a:tr>
              <a:tr h="3663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900" spc="-5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Head</a:t>
                      </a:r>
                      <a:r>
                        <a:rPr dirty="0" sz="900" spc="9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dirty="0" sz="900" spc="9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Unified</a:t>
                      </a:r>
                      <a:r>
                        <a:rPr dirty="0" sz="900" spc="9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Marketing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542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Single</a:t>
                      </a:r>
                      <a:r>
                        <a:rPr dirty="0" sz="900" spc="10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owner</a:t>
                      </a:r>
                      <a:r>
                        <a:rPr dirty="0" sz="900" spc="10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dirty="0" sz="900" spc="1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combined</a:t>
                      </a:r>
                      <a:r>
                        <a:rPr dirty="0" sz="900" spc="10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Implant</a:t>
                      </a:r>
                      <a:r>
                        <a:rPr dirty="0" sz="900" spc="10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900" spc="10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900" spc="3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revenue</a:t>
                      </a:r>
                      <a:r>
                        <a:rPr dirty="0" sz="900" spc="10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target;</a:t>
                      </a:r>
                      <a:r>
                        <a:rPr dirty="0" sz="900" spc="10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P&amp;L</a:t>
                      </a:r>
                      <a:r>
                        <a:rPr dirty="0" sz="900" spc="6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reporting</a:t>
                      </a:r>
                      <a:r>
                        <a:rPr dirty="0" sz="900" spc="10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900" spc="1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Country</a:t>
                      </a:r>
                      <a:r>
                        <a:rPr dirty="0" sz="900" spc="10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2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Head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Country</a:t>
                      </a:r>
                      <a:r>
                        <a:rPr dirty="0" sz="900" spc="1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Head,</a:t>
                      </a:r>
                      <a:r>
                        <a:rPr dirty="0" sz="900" spc="114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Sales</a:t>
                      </a:r>
                      <a:r>
                        <a:rPr dirty="0" sz="900" spc="114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Director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900" spc="-5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922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900" spc="9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Clinical</a:t>
                      </a:r>
                      <a:r>
                        <a:rPr dirty="0" sz="900" spc="15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Marketing</a:t>
                      </a:r>
                      <a:r>
                        <a:rPr dirty="0" sz="900" spc="15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Manager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922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85420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Clinical</a:t>
                      </a:r>
                      <a:r>
                        <a:rPr dirty="0" sz="900" spc="15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adoption</a:t>
                      </a:r>
                      <a:r>
                        <a:rPr dirty="0" sz="900" spc="15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narrative,</a:t>
                      </a:r>
                      <a:r>
                        <a:rPr dirty="0" sz="900" spc="15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surgeon</a:t>
                      </a:r>
                      <a:r>
                        <a:rPr dirty="0" sz="900" spc="15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training,</a:t>
                      </a:r>
                      <a:r>
                        <a:rPr dirty="0" sz="900" spc="15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900" spc="7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Optimize</a:t>
                      </a:r>
                      <a:r>
                        <a:rPr dirty="0" sz="900" spc="15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programme,</a:t>
                      </a:r>
                      <a:r>
                        <a:rPr dirty="0" sz="900" spc="15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outcomes</a:t>
                      </a:r>
                      <a:r>
                        <a:rPr dirty="0" sz="900" spc="15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2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data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922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KOLs,</a:t>
                      </a:r>
                      <a:r>
                        <a:rPr dirty="0" sz="900" spc="8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OT</a:t>
                      </a:r>
                      <a:r>
                        <a:rPr dirty="0" sz="900" spc="4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Teams,</a:t>
                      </a:r>
                      <a:r>
                        <a:rPr dirty="0" sz="900" spc="9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Clinical</a:t>
                      </a:r>
                      <a:r>
                        <a:rPr dirty="0" sz="900" spc="1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Affairs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922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</a:tr>
              <a:tr h="5518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900" spc="-5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922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Implant</a:t>
                      </a:r>
                      <a:r>
                        <a:rPr dirty="0" sz="900" spc="15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Marketing</a:t>
                      </a:r>
                      <a:r>
                        <a:rPr dirty="0" sz="900" spc="16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Manager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922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5420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Persona</a:t>
                      </a:r>
                      <a:r>
                        <a:rPr dirty="0" sz="900" spc="114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IQ</a:t>
                      </a:r>
                      <a:r>
                        <a:rPr dirty="0" sz="900" spc="12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dirty="0" sz="900" spc="12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OsseoTi</a:t>
                      </a:r>
                      <a:r>
                        <a:rPr dirty="0" sz="900" spc="114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portfolio</a:t>
                      </a:r>
                      <a:r>
                        <a:rPr dirty="0" sz="900" spc="12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positioning,</a:t>
                      </a:r>
                      <a:r>
                        <a:rPr dirty="0" sz="900" spc="12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implant</a:t>
                      </a:r>
                      <a:r>
                        <a:rPr dirty="0" sz="900" spc="114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volume</a:t>
                      </a:r>
                      <a:r>
                        <a:rPr dirty="0" sz="900" spc="12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contracts,</a:t>
                      </a:r>
                      <a:r>
                        <a:rPr dirty="0" sz="900" spc="12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pricing</a:t>
                      </a:r>
                      <a:r>
                        <a:rPr dirty="0" sz="900" spc="12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strategy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922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735" marR="720725">
                        <a:lnSpc>
                          <a:spcPct val="125000"/>
                        </a:lnSpc>
                        <a:spcBef>
                          <a:spcPts val="590"/>
                        </a:spcBef>
                      </a:pP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Distributors,</a:t>
                      </a:r>
                      <a:r>
                        <a:rPr dirty="0" sz="900" spc="2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Purchase Committees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7493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</a:tr>
              <a:tr h="5422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900" spc="-5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922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Institutional</a:t>
                      </a:r>
                      <a:r>
                        <a:rPr dirty="0" sz="900" spc="12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Access</a:t>
                      </a:r>
                      <a:r>
                        <a:rPr dirty="0" sz="900" spc="19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Manager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922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85420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Apollo,</a:t>
                      </a:r>
                      <a:r>
                        <a:rPr dirty="0" sz="900" spc="14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Fortis,</a:t>
                      </a:r>
                      <a:r>
                        <a:rPr dirty="0" sz="900" spc="14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Max,</a:t>
                      </a:r>
                      <a:r>
                        <a:rPr dirty="0" sz="900" spc="15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Manipal</a:t>
                      </a:r>
                      <a:r>
                        <a:rPr dirty="0" sz="900" spc="14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chain-level</a:t>
                      </a:r>
                      <a:r>
                        <a:rPr dirty="0" sz="900" spc="14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agreements;</a:t>
                      </a:r>
                      <a:r>
                        <a:rPr dirty="0" sz="900" spc="15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NABH/JCI</a:t>
                      </a:r>
                      <a:r>
                        <a:rPr dirty="0" sz="900" spc="14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evidence</a:t>
                      </a:r>
                      <a:r>
                        <a:rPr dirty="0" sz="900" spc="14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packaging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922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65735" marR="767080">
                        <a:lnSpc>
                          <a:spcPct val="125000"/>
                        </a:lnSpc>
                        <a:spcBef>
                          <a:spcPts val="590"/>
                        </a:spcBef>
                      </a:pP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Hospital</a:t>
                      </a:r>
                      <a:r>
                        <a:rPr dirty="0" sz="900" spc="8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CMO</a:t>
                      </a:r>
                      <a:r>
                        <a:rPr dirty="0" sz="900" spc="8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dirty="0" sz="900" spc="8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2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CFO, </a:t>
                      </a:r>
                      <a:r>
                        <a:rPr dirty="0" sz="900" spc="-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Procurement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7493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</a:tr>
              <a:tr h="5422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900" spc="-5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922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Digital</a:t>
                      </a:r>
                      <a:r>
                        <a:rPr dirty="0" sz="900" spc="114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Health</a:t>
                      </a:r>
                      <a:r>
                        <a:rPr dirty="0" sz="900" spc="12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dirty="0" sz="900" spc="12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mymobility</a:t>
                      </a:r>
                      <a:r>
                        <a:rPr dirty="0" sz="900" spc="12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2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Lead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922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5420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mymobility</a:t>
                      </a:r>
                      <a:r>
                        <a:rPr dirty="0" sz="900" spc="14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deployment,</a:t>
                      </a:r>
                      <a:r>
                        <a:rPr dirty="0" sz="900" spc="14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patient</a:t>
                      </a:r>
                      <a:r>
                        <a:rPr dirty="0" sz="900" spc="14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outcome</a:t>
                      </a:r>
                      <a:r>
                        <a:rPr dirty="0" sz="900" spc="14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tracking,</a:t>
                      </a:r>
                      <a:r>
                        <a:rPr dirty="0" sz="900" spc="14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digital</a:t>
                      </a:r>
                      <a:r>
                        <a:rPr dirty="0" sz="900" spc="14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rehab</a:t>
                      </a:r>
                      <a:r>
                        <a:rPr dirty="0" sz="900" spc="14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integration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922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735" marR="270510">
                        <a:lnSpc>
                          <a:spcPct val="125000"/>
                        </a:lnSpc>
                        <a:spcBef>
                          <a:spcPts val="590"/>
                        </a:spcBef>
                      </a:pP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Hospital</a:t>
                      </a:r>
                      <a:r>
                        <a:rPr dirty="0" sz="900" spc="6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IT,</a:t>
                      </a:r>
                      <a:r>
                        <a:rPr dirty="0" sz="900" spc="7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Patient</a:t>
                      </a:r>
                      <a:r>
                        <a:rPr dirty="0" sz="900" spc="7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Experience </a:t>
                      </a:r>
                      <a:r>
                        <a:rPr dirty="0" sz="900" spc="-2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Teams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7493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</a:tr>
              <a:tr h="5422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900" spc="-5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922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KOL</a:t>
                      </a:r>
                      <a:r>
                        <a:rPr dirty="0" sz="900" spc="7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dirty="0" sz="900" spc="5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Advisory</a:t>
                      </a:r>
                      <a:r>
                        <a:rPr dirty="0" sz="900" spc="1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Board</a:t>
                      </a:r>
                      <a:r>
                        <a:rPr dirty="0" sz="900" spc="10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Manager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922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85420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KOL</a:t>
                      </a:r>
                      <a:r>
                        <a:rPr dirty="0" sz="900" spc="9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engagement,</a:t>
                      </a:r>
                      <a:r>
                        <a:rPr dirty="0" sz="900" spc="15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evidence</a:t>
                      </a:r>
                      <a:r>
                        <a:rPr dirty="0" sz="900" spc="15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repository,</a:t>
                      </a:r>
                      <a:r>
                        <a:rPr dirty="0" sz="900" spc="15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publication</a:t>
                      </a:r>
                      <a:r>
                        <a:rPr dirty="0" sz="900" spc="15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support,</a:t>
                      </a:r>
                      <a:r>
                        <a:rPr dirty="0" sz="900" spc="15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congresses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922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65735" marR="352425">
                        <a:lnSpc>
                          <a:spcPct val="125000"/>
                        </a:lnSpc>
                        <a:spcBef>
                          <a:spcPts val="590"/>
                        </a:spcBef>
                      </a:pP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ZB</a:t>
                      </a:r>
                      <a:r>
                        <a:rPr dirty="0" sz="900" spc="1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Medical</a:t>
                      </a:r>
                      <a:r>
                        <a:rPr dirty="0" sz="900" spc="3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Affairs,</a:t>
                      </a:r>
                      <a:r>
                        <a:rPr dirty="0" sz="900" spc="3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Academic Centres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7493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</a:tr>
              <a:tr h="4203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900" spc="-5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9220">
                    <a:lnT w="9525">
                      <a:solidFill>
                        <a:srgbClr val="DDE3ED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GCC</a:t>
                      </a:r>
                      <a:r>
                        <a:rPr dirty="0" sz="900" spc="14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Partnership</a:t>
                      </a:r>
                      <a:r>
                        <a:rPr dirty="0" sz="900" spc="14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Liaison</a:t>
                      </a:r>
                      <a:r>
                        <a:rPr dirty="0" sz="900" spc="14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2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NEW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9220">
                    <a:lnT w="9525">
                      <a:solidFill>
                        <a:srgbClr val="DDE3ED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85420" marR="158115">
                        <a:lnSpc>
                          <a:spcPct val="125000"/>
                        </a:lnSpc>
                        <a:spcBef>
                          <a:spcPts val="509"/>
                        </a:spcBef>
                      </a:pP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Interfaces</a:t>
                      </a:r>
                      <a:r>
                        <a:rPr dirty="0" sz="900" spc="12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900" spc="12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ZB</a:t>
                      </a:r>
                      <a:r>
                        <a:rPr dirty="0" sz="900" spc="12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India</a:t>
                      </a:r>
                      <a:r>
                        <a:rPr dirty="0" sz="900" spc="12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GCC</a:t>
                      </a:r>
                      <a:r>
                        <a:rPr dirty="0" sz="900" spc="12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900" spc="12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market</a:t>
                      </a:r>
                      <a:r>
                        <a:rPr dirty="0" sz="900" spc="12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intelligence,</a:t>
                      </a:r>
                      <a:r>
                        <a:rPr dirty="0" sz="900" spc="12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chain</a:t>
                      </a:r>
                      <a:r>
                        <a:rPr dirty="0" sz="900" spc="12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analytics,</a:t>
                      </a:r>
                      <a:r>
                        <a:rPr dirty="0" sz="900" spc="12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clinical</a:t>
                      </a:r>
                      <a:r>
                        <a:rPr dirty="0" sz="900" spc="12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evidence</a:t>
                      </a:r>
                      <a:r>
                        <a:rPr dirty="0" sz="900" spc="12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packaging,</a:t>
                      </a:r>
                      <a:r>
                        <a:rPr dirty="0" sz="900" spc="12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institutional</a:t>
                      </a:r>
                      <a:r>
                        <a:rPr dirty="0" sz="900" spc="12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briefs</a:t>
                      </a:r>
                      <a:r>
                        <a:rPr dirty="0" sz="900" spc="12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2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for </a:t>
                      </a:r>
                      <a:r>
                        <a:rPr dirty="0" sz="900" spc="-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Apollo/Fortis/Max/Manipal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64769">
                    <a:lnT w="9525">
                      <a:solidFill>
                        <a:srgbClr val="DDE3ED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65735" marR="482600">
                        <a:lnSpc>
                          <a:spcPct val="125000"/>
                        </a:lnSpc>
                        <a:spcBef>
                          <a:spcPts val="509"/>
                        </a:spcBef>
                      </a:pP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ZB</a:t>
                      </a:r>
                      <a:r>
                        <a:rPr dirty="0" sz="900" spc="8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GCC</a:t>
                      </a:r>
                      <a:r>
                        <a:rPr dirty="0" sz="900" spc="8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India,</a:t>
                      </a:r>
                      <a:r>
                        <a:rPr dirty="0" sz="900" spc="8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Institutional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Access</a:t>
                      </a:r>
                      <a:r>
                        <a:rPr dirty="0" sz="900" spc="12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2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Mgr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64769">
                    <a:lnT w="9525">
                      <a:solidFill>
                        <a:srgbClr val="DDE3ED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476237" y="5295912"/>
            <a:ext cx="11239500" cy="9525"/>
          </a:xfrm>
          <a:custGeom>
            <a:avLst/>
            <a:gdLst/>
            <a:ahLst/>
            <a:cxnLst/>
            <a:rect l="l" t="t" r="r" b="b"/>
            <a:pathLst>
              <a:path w="11239500" h="9525">
                <a:moveTo>
                  <a:pt x="11239500" y="0"/>
                </a:moveTo>
                <a:lnTo>
                  <a:pt x="9210675" y="0"/>
                </a:lnTo>
                <a:lnTo>
                  <a:pt x="2619375" y="0"/>
                </a:lnTo>
                <a:lnTo>
                  <a:pt x="333375" y="0"/>
                </a:lnTo>
                <a:lnTo>
                  <a:pt x="0" y="0"/>
                </a:lnTo>
                <a:lnTo>
                  <a:pt x="0" y="9525"/>
                </a:lnTo>
                <a:lnTo>
                  <a:pt x="333375" y="9525"/>
                </a:lnTo>
                <a:lnTo>
                  <a:pt x="2619375" y="9525"/>
                </a:lnTo>
                <a:lnTo>
                  <a:pt x="9210675" y="9525"/>
                </a:lnTo>
                <a:lnTo>
                  <a:pt x="11239500" y="9525"/>
                </a:lnTo>
                <a:lnTo>
                  <a:pt x="11239500" y="0"/>
                </a:lnTo>
                <a:close/>
              </a:path>
            </a:pathLst>
          </a:custGeom>
          <a:solidFill>
            <a:srgbClr val="DDE3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6591300"/>
            <a:ext cx="12192000" cy="266700"/>
          </a:xfrm>
          <a:custGeom>
            <a:avLst/>
            <a:gdLst/>
            <a:ahLst/>
            <a:cxnLst/>
            <a:rect l="l" t="t" r="r" b="b"/>
            <a:pathLst>
              <a:path w="12192000" h="266700">
                <a:moveTo>
                  <a:pt x="12191999" y="266699"/>
                </a:moveTo>
                <a:lnTo>
                  <a:pt x="0" y="266699"/>
                </a:lnTo>
                <a:lnTo>
                  <a:pt x="0" y="0"/>
                </a:lnTo>
                <a:lnTo>
                  <a:pt x="12191999" y="0"/>
                </a:lnTo>
                <a:lnTo>
                  <a:pt x="12191999" y="26669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2674620">
              <a:lnSpc>
                <a:spcPct val="100000"/>
              </a:lnSpc>
              <a:spcBef>
                <a:spcPts val="25"/>
              </a:spcBef>
            </a:pPr>
            <a:r>
              <a:rPr dirty="0" spc="20"/>
              <a:t>ADGcatalyst</a:t>
            </a:r>
            <a:r>
              <a:rPr dirty="0" spc="190"/>
              <a:t> </a:t>
            </a:r>
            <a:r>
              <a:rPr dirty="0" spc="20"/>
              <a:t>Strategic</a:t>
            </a:r>
            <a:r>
              <a:rPr dirty="0" spc="195"/>
              <a:t> </a:t>
            </a:r>
            <a:r>
              <a:rPr dirty="0" spc="20"/>
              <a:t>Consulting</a:t>
            </a:r>
            <a:r>
              <a:rPr dirty="0" spc="195"/>
              <a:t> </a:t>
            </a:r>
            <a:r>
              <a:rPr dirty="0" spc="20"/>
              <a:t>|</a:t>
            </a:r>
            <a:r>
              <a:rPr dirty="0" spc="195"/>
              <a:t> </a:t>
            </a:r>
            <a:r>
              <a:rPr dirty="0" spc="20"/>
              <a:t>Zimmer</a:t>
            </a:r>
            <a:r>
              <a:rPr dirty="0" spc="190"/>
              <a:t> </a:t>
            </a:r>
            <a:r>
              <a:rPr dirty="0" spc="20"/>
              <a:t>Biomet</a:t>
            </a:r>
            <a:r>
              <a:rPr dirty="0" spc="195"/>
              <a:t> </a:t>
            </a:r>
            <a:r>
              <a:rPr dirty="0" spc="20"/>
              <a:t>India</a:t>
            </a:r>
            <a:r>
              <a:rPr dirty="0" spc="195"/>
              <a:t> </a:t>
            </a:r>
            <a:r>
              <a:rPr dirty="0" spc="20"/>
              <a:t>Unified</a:t>
            </a:r>
            <a:r>
              <a:rPr dirty="0" spc="195"/>
              <a:t> </a:t>
            </a:r>
            <a:r>
              <a:rPr dirty="0" spc="20"/>
              <a:t>Revenue</a:t>
            </a:r>
            <a:r>
              <a:rPr dirty="0" spc="190"/>
              <a:t> </a:t>
            </a:r>
            <a:r>
              <a:rPr dirty="0" spc="20"/>
              <a:t>Strategy</a:t>
            </a:r>
            <a:r>
              <a:rPr dirty="0" spc="195"/>
              <a:t> </a:t>
            </a:r>
            <a:r>
              <a:rPr dirty="0" spc="20"/>
              <a:t>|</a:t>
            </a:r>
            <a:r>
              <a:rPr dirty="0" spc="195"/>
              <a:t> </a:t>
            </a:r>
            <a:r>
              <a:rPr dirty="0" spc="20"/>
              <a:t>September</a:t>
            </a:r>
            <a:r>
              <a:rPr dirty="0" spc="195"/>
              <a:t> </a:t>
            </a:r>
            <a:r>
              <a:rPr dirty="0" spc="20"/>
              <a:t>2026</a:t>
            </a:r>
            <a:r>
              <a:rPr dirty="0" spc="190"/>
              <a:t> </a:t>
            </a:r>
            <a:r>
              <a:rPr dirty="0" spc="20"/>
              <a:t>|</a:t>
            </a:r>
            <a:r>
              <a:rPr dirty="0" spc="195"/>
              <a:t> </a:t>
            </a:r>
            <a:r>
              <a:rPr dirty="0" spc="-10"/>
              <a:t>Confidential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2192000" cy="809625"/>
          </a:xfrm>
          <a:custGeom>
            <a:avLst/>
            <a:gdLst/>
            <a:ahLst/>
            <a:cxnLst/>
            <a:rect l="l" t="t" r="r" b="b"/>
            <a:pathLst>
              <a:path w="12192000" h="809625">
                <a:moveTo>
                  <a:pt x="12191987" y="0"/>
                </a:moveTo>
                <a:lnTo>
                  <a:pt x="0" y="0"/>
                </a:lnTo>
                <a:lnTo>
                  <a:pt x="0" y="133350"/>
                </a:lnTo>
                <a:lnTo>
                  <a:pt x="0" y="809625"/>
                </a:lnTo>
                <a:lnTo>
                  <a:pt x="12191987" y="809625"/>
                </a:lnTo>
                <a:lnTo>
                  <a:pt x="12191987" y="133350"/>
                </a:lnTo>
                <a:lnTo>
                  <a:pt x="12191987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GCC</a:t>
            </a:r>
            <a:r>
              <a:rPr dirty="0" spc="204"/>
              <a:t> </a:t>
            </a:r>
            <a:r>
              <a:rPr dirty="0"/>
              <a:t>Partnership</a:t>
            </a:r>
            <a:r>
              <a:rPr dirty="0" spc="204"/>
              <a:t> </a:t>
            </a:r>
            <a:r>
              <a:rPr dirty="0"/>
              <a:t>Mandate</a:t>
            </a:r>
            <a:r>
              <a:rPr dirty="0" spc="204"/>
              <a:t> </a:t>
            </a:r>
            <a:r>
              <a:rPr dirty="0"/>
              <a:t>—</a:t>
            </a:r>
            <a:r>
              <a:rPr dirty="0" spc="210"/>
              <a:t> </a:t>
            </a:r>
            <a:r>
              <a:rPr dirty="0"/>
              <a:t>Institutional</a:t>
            </a:r>
            <a:r>
              <a:rPr dirty="0" spc="204"/>
              <a:t> </a:t>
            </a:r>
            <a:r>
              <a:rPr dirty="0"/>
              <a:t>&amp;</a:t>
            </a:r>
            <a:r>
              <a:rPr dirty="0" spc="204"/>
              <a:t> </a:t>
            </a:r>
            <a:r>
              <a:rPr dirty="0"/>
              <a:t>KOL</a:t>
            </a:r>
            <a:r>
              <a:rPr dirty="0" spc="160"/>
              <a:t> </a:t>
            </a:r>
            <a:r>
              <a:rPr dirty="0" spc="-10"/>
              <a:t>Strategy</a:t>
            </a:r>
          </a:p>
        </p:txBody>
      </p:sp>
      <p:sp>
        <p:nvSpPr>
          <p:cNvPr id="5" name="object 5"/>
          <p:cNvSpPr/>
          <p:nvPr/>
        </p:nvSpPr>
        <p:spPr>
          <a:xfrm>
            <a:off x="10934697" y="400050"/>
            <a:ext cx="781050" cy="190500"/>
          </a:xfrm>
          <a:custGeom>
            <a:avLst/>
            <a:gdLst/>
            <a:ahLst/>
            <a:cxnLst/>
            <a:rect l="l" t="t" r="r" b="b"/>
            <a:pathLst>
              <a:path w="781050" h="190500">
                <a:moveTo>
                  <a:pt x="764526" y="190499"/>
                </a:moveTo>
                <a:lnTo>
                  <a:pt x="16524" y="190499"/>
                </a:lnTo>
                <a:lnTo>
                  <a:pt x="14093" y="190016"/>
                </a:lnTo>
                <a:lnTo>
                  <a:pt x="0" y="173976"/>
                </a:lnTo>
                <a:lnTo>
                  <a:pt x="1" y="171449"/>
                </a:lnTo>
                <a:lnTo>
                  <a:pt x="0" y="16523"/>
                </a:lnTo>
                <a:lnTo>
                  <a:pt x="16524" y="0"/>
                </a:lnTo>
                <a:lnTo>
                  <a:pt x="764526" y="0"/>
                </a:lnTo>
                <a:lnTo>
                  <a:pt x="781049" y="16523"/>
                </a:lnTo>
                <a:lnTo>
                  <a:pt x="781049" y="173976"/>
                </a:lnTo>
                <a:lnTo>
                  <a:pt x="766955" y="190016"/>
                </a:lnTo>
                <a:lnTo>
                  <a:pt x="764526" y="19049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1054456" y="406400"/>
            <a:ext cx="53340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SLIDE</a:t>
            </a:r>
            <a:r>
              <a:rPr dirty="0" sz="800" spc="1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-25" b="1">
                <a:solidFill>
                  <a:srgbClr val="003366"/>
                </a:solidFill>
                <a:latin typeface="Arial"/>
                <a:cs typeface="Arial"/>
              </a:rPr>
              <a:t>12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3550" y="977900"/>
            <a:ext cx="484822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50" b="1">
                <a:solidFill>
                  <a:srgbClr val="0054A5"/>
                </a:solidFill>
                <a:latin typeface="Arial"/>
                <a:cs typeface="Arial"/>
              </a:rPr>
              <a:t>ZB</a:t>
            </a:r>
            <a:r>
              <a:rPr dirty="0" sz="950" spc="165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70" b="1">
                <a:solidFill>
                  <a:srgbClr val="0054A5"/>
                </a:solidFill>
                <a:latin typeface="Arial"/>
                <a:cs typeface="Arial"/>
              </a:rPr>
              <a:t>INDIA</a:t>
            </a:r>
            <a:r>
              <a:rPr dirty="0" sz="950" spc="135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60" b="1">
                <a:solidFill>
                  <a:srgbClr val="0054A5"/>
                </a:solidFill>
                <a:latin typeface="Arial"/>
                <a:cs typeface="Arial"/>
              </a:rPr>
              <a:t>GCC</a:t>
            </a:r>
            <a:r>
              <a:rPr dirty="0" sz="950" spc="135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50" b="1">
                <a:solidFill>
                  <a:srgbClr val="0054A5"/>
                </a:solidFill>
                <a:latin typeface="Arial"/>
                <a:cs typeface="Arial"/>
              </a:rPr>
              <a:t>AS</a:t>
            </a:r>
            <a:r>
              <a:rPr dirty="0" sz="950" spc="165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80" b="1">
                <a:solidFill>
                  <a:srgbClr val="0054A5"/>
                </a:solidFill>
                <a:latin typeface="Arial"/>
                <a:cs typeface="Arial"/>
              </a:rPr>
              <a:t>INSTITUTIONAL</a:t>
            </a:r>
            <a:r>
              <a:rPr dirty="0" sz="950" spc="150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80" b="1">
                <a:solidFill>
                  <a:srgbClr val="0054A5"/>
                </a:solidFill>
                <a:latin typeface="Arial"/>
                <a:cs typeface="Arial"/>
              </a:rPr>
              <a:t>INTELLIGENCE</a:t>
            </a:r>
            <a:r>
              <a:rPr dirty="0" sz="950" spc="165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54A5"/>
                </a:solidFill>
                <a:latin typeface="Arial"/>
                <a:cs typeface="Arial"/>
              </a:rPr>
              <a:t>&amp;</a:t>
            </a:r>
            <a:r>
              <a:rPr dirty="0" sz="950" spc="170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75" b="1">
                <a:solidFill>
                  <a:srgbClr val="0054A5"/>
                </a:solidFill>
                <a:latin typeface="Arial"/>
                <a:cs typeface="Arial"/>
              </a:rPr>
              <a:t>EVIDENCE</a:t>
            </a:r>
            <a:r>
              <a:rPr dirty="0" sz="950" spc="165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65" b="1">
                <a:solidFill>
                  <a:srgbClr val="0054A5"/>
                </a:solidFill>
                <a:latin typeface="Arial"/>
                <a:cs typeface="Arial"/>
              </a:rPr>
              <a:t>ENGINE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76249" y="1295400"/>
            <a:ext cx="5524500" cy="2400300"/>
            <a:chOff x="476249" y="1295400"/>
            <a:chExt cx="5524500" cy="2400300"/>
          </a:xfrm>
        </p:grpSpPr>
        <p:sp>
          <p:nvSpPr>
            <p:cNvPr id="9" name="object 9"/>
            <p:cNvSpPr/>
            <p:nvPr/>
          </p:nvSpPr>
          <p:spPr>
            <a:xfrm>
              <a:off x="476249" y="1295400"/>
              <a:ext cx="5524500" cy="314325"/>
            </a:xfrm>
            <a:custGeom>
              <a:avLst/>
              <a:gdLst/>
              <a:ahLst/>
              <a:cxnLst/>
              <a:rect l="l" t="t" r="r" b="b"/>
              <a:pathLst>
                <a:path w="5524500" h="314325">
                  <a:moveTo>
                    <a:pt x="5524499" y="314324"/>
                  </a:moveTo>
                  <a:lnTo>
                    <a:pt x="0" y="314324"/>
                  </a:lnTo>
                  <a:lnTo>
                    <a:pt x="0" y="33047"/>
                  </a:lnTo>
                  <a:lnTo>
                    <a:pt x="28187" y="966"/>
                  </a:lnTo>
                  <a:lnTo>
                    <a:pt x="33047" y="0"/>
                  </a:lnTo>
                  <a:lnTo>
                    <a:pt x="5491451" y="0"/>
                  </a:lnTo>
                  <a:lnTo>
                    <a:pt x="5523532" y="28187"/>
                  </a:lnTo>
                  <a:lnTo>
                    <a:pt x="5524499" y="33047"/>
                  </a:lnTo>
                  <a:lnTo>
                    <a:pt x="5524499" y="31432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76249" y="1609725"/>
              <a:ext cx="5524500" cy="1038225"/>
            </a:xfrm>
            <a:custGeom>
              <a:avLst/>
              <a:gdLst/>
              <a:ahLst/>
              <a:cxnLst/>
              <a:rect l="l" t="t" r="r" b="b"/>
              <a:pathLst>
                <a:path w="5524500" h="1038225">
                  <a:moveTo>
                    <a:pt x="5524499" y="1038224"/>
                  </a:moveTo>
                  <a:lnTo>
                    <a:pt x="0" y="1038224"/>
                  </a:lnTo>
                  <a:lnTo>
                    <a:pt x="0" y="0"/>
                  </a:lnTo>
                  <a:lnTo>
                    <a:pt x="5524499" y="0"/>
                  </a:lnTo>
                  <a:lnTo>
                    <a:pt x="5524499" y="1038224"/>
                  </a:lnTo>
                  <a:close/>
                </a:path>
              </a:pathLst>
            </a:custGeom>
            <a:solidFill>
              <a:srgbClr val="F1F5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76237" y="1609737"/>
              <a:ext cx="5524500" cy="1038225"/>
            </a:xfrm>
            <a:custGeom>
              <a:avLst/>
              <a:gdLst/>
              <a:ahLst/>
              <a:cxnLst/>
              <a:rect l="l" t="t" r="r" b="b"/>
              <a:pathLst>
                <a:path w="5524500" h="1038225">
                  <a:moveTo>
                    <a:pt x="5524500" y="0"/>
                  </a:moveTo>
                  <a:lnTo>
                    <a:pt x="5514975" y="0"/>
                  </a:lnTo>
                  <a:lnTo>
                    <a:pt x="5514975" y="1028700"/>
                  </a:lnTo>
                  <a:lnTo>
                    <a:pt x="9525" y="102870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1028700"/>
                  </a:lnTo>
                  <a:lnTo>
                    <a:pt x="0" y="1038225"/>
                  </a:lnTo>
                  <a:lnTo>
                    <a:pt x="9525" y="1038225"/>
                  </a:lnTo>
                  <a:lnTo>
                    <a:pt x="5514975" y="1038225"/>
                  </a:lnTo>
                  <a:lnTo>
                    <a:pt x="5524500" y="1038225"/>
                  </a:lnTo>
                  <a:lnTo>
                    <a:pt x="5524500" y="1028700"/>
                  </a:lnTo>
                  <a:lnTo>
                    <a:pt x="5524500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76249" y="2647950"/>
              <a:ext cx="5524500" cy="1047750"/>
            </a:xfrm>
            <a:custGeom>
              <a:avLst/>
              <a:gdLst/>
              <a:ahLst/>
              <a:cxnLst/>
              <a:rect l="l" t="t" r="r" b="b"/>
              <a:pathLst>
                <a:path w="5524500" h="1047750">
                  <a:moveTo>
                    <a:pt x="5524499" y="1047749"/>
                  </a:moveTo>
                  <a:lnTo>
                    <a:pt x="0" y="1047749"/>
                  </a:lnTo>
                  <a:lnTo>
                    <a:pt x="0" y="0"/>
                  </a:lnTo>
                  <a:lnTo>
                    <a:pt x="5524499" y="0"/>
                  </a:lnTo>
                  <a:lnTo>
                    <a:pt x="5524499" y="1047749"/>
                  </a:lnTo>
                  <a:close/>
                </a:path>
              </a:pathLst>
            </a:custGeom>
            <a:solidFill>
              <a:srgbClr val="F1F5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81012" y="2652713"/>
              <a:ext cx="5514975" cy="1038225"/>
            </a:xfrm>
            <a:custGeom>
              <a:avLst/>
              <a:gdLst/>
              <a:ahLst/>
              <a:cxnLst/>
              <a:rect l="l" t="t" r="r" b="b"/>
              <a:pathLst>
                <a:path w="5514975" h="1038225">
                  <a:moveTo>
                    <a:pt x="0" y="0"/>
                  </a:moveTo>
                  <a:lnTo>
                    <a:pt x="5514974" y="0"/>
                  </a:lnTo>
                  <a:lnTo>
                    <a:pt x="5514974" y="1038224"/>
                  </a:lnTo>
                  <a:lnTo>
                    <a:pt x="0" y="1038224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D0DAE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615949" y="1358900"/>
            <a:ext cx="231013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1.</a:t>
            </a:r>
            <a:r>
              <a:rPr dirty="0" sz="950" spc="22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HOSPITAL</a:t>
            </a:r>
            <a:r>
              <a:rPr dirty="0" sz="950" spc="20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CHAIN</a:t>
            </a:r>
            <a:r>
              <a:rPr dirty="0" sz="950" spc="229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F0A500"/>
                </a:solidFill>
                <a:latin typeface="Arial"/>
                <a:cs typeface="Arial"/>
              </a:rPr>
              <a:t>PARTNERSHIPS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38174" y="2343150"/>
            <a:ext cx="1933575" cy="161925"/>
            <a:chOff x="638174" y="2343150"/>
            <a:chExt cx="1933575" cy="161925"/>
          </a:xfrm>
        </p:grpSpPr>
        <p:sp>
          <p:nvSpPr>
            <p:cNvPr id="16" name="object 16"/>
            <p:cNvSpPr/>
            <p:nvPr/>
          </p:nvSpPr>
          <p:spPr>
            <a:xfrm>
              <a:off x="642937" y="2347913"/>
              <a:ext cx="457200" cy="152400"/>
            </a:xfrm>
            <a:custGeom>
              <a:avLst/>
              <a:gdLst/>
              <a:ahLst/>
              <a:cxnLst/>
              <a:rect l="l" t="t" r="r" b="b"/>
              <a:pathLst>
                <a:path w="457200" h="152400">
                  <a:moveTo>
                    <a:pt x="386003" y="152399"/>
                  </a:moveTo>
                  <a:lnTo>
                    <a:pt x="71196" y="152399"/>
                  </a:lnTo>
                  <a:lnTo>
                    <a:pt x="66241" y="151911"/>
                  </a:lnTo>
                  <a:lnTo>
                    <a:pt x="29705" y="136777"/>
                  </a:lnTo>
                  <a:lnTo>
                    <a:pt x="3885" y="100737"/>
                  </a:lnTo>
                  <a:lnTo>
                    <a:pt x="0" y="81203"/>
                  </a:lnTo>
                  <a:lnTo>
                    <a:pt x="0" y="76199"/>
                  </a:lnTo>
                  <a:lnTo>
                    <a:pt x="0" y="71196"/>
                  </a:lnTo>
                  <a:lnTo>
                    <a:pt x="15621" y="29705"/>
                  </a:lnTo>
                  <a:lnTo>
                    <a:pt x="51661" y="3885"/>
                  </a:lnTo>
                  <a:lnTo>
                    <a:pt x="71196" y="0"/>
                  </a:lnTo>
                  <a:lnTo>
                    <a:pt x="386003" y="0"/>
                  </a:lnTo>
                  <a:lnTo>
                    <a:pt x="427494" y="15621"/>
                  </a:lnTo>
                  <a:lnTo>
                    <a:pt x="453314" y="51661"/>
                  </a:lnTo>
                  <a:lnTo>
                    <a:pt x="457199" y="71196"/>
                  </a:lnTo>
                  <a:lnTo>
                    <a:pt x="457199" y="81203"/>
                  </a:lnTo>
                  <a:lnTo>
                    <a:pt x="441578" y="122694"/>
                  </a:lnTo>
                  <a:lnTo>
                    <a:pt x="405537" y="148514"/>
                  </a:lnTo>
                  <a:lnTo>
                    <a:pt x="390958" y="151911"/>
                  </a:lnTo>
                  <a:lnTo>
                    <a:pt x="386003" y="1523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42937" y="2347913"/>
              <a:ext cx="457200" cy="152400"/>
            </a:xfrm>
            <a:custGeom>
              <a:avLst/>
              <a:gdLst/>
              <a:ahLst/>
              <a:cxnLst/>
              <a:rect l="l" t="t" r="r" b="b"/>
              <a:pathLst>
                <a:path w="457200" h="152400">
                  <a:moveTo>
                    <a:pt x="0" y="76199"/>
                  </a:moveTo>
                  <a:lnTo>
                    <a:pt x="0" y="71196"/>
                  </a:lnTo>
                  <a:lnTo>
                    <a:pt x="488" y="66241"/>
                  </a:lnTo>
                  <a:lnTo>
                    <a:pt x="1464" y="61333"/>
                  </a:lnTo>
                  <a:lnTo>
                    <a:pt x="2440" y="56426"/>
                  </a:lnTo>
                  <a:lnTo>
                    <a:pt x="3885" y="51661"/>
                  </a:lnTo>
                  <a:lnTo>
                    <a:pt x="5800" y="47039"/>
                  </a:lnTo>
                  <a:lnTo>
                    <a:pt x="7714" y="42416"/>
                  </a:lnTo>
                  <a:lnTo>
                    <a:pt x="10062" y="38025"/>
                  </a:lnTo>
                  <a:lnTo>
                    <a:pt x="12841" y="33865"/>
                  </a:lnTo>
                  <a:lnTo>
                    <a:pt x="15621" y="29705"/>
                  </a:lnTo>
                  <a:lnTo>
                    <a:pt x="18780" y="25856"/>
                  </a:lnTo>
                  <a:lnTo>
                    <a:pt x="22318" y="22318"/>
                  </a:lnTo>
                  <a:lnTo>
                    <a:pt x="25856" y="18780"/>
                  </a:lnTo>
                  <a:lnTo>
                    <a:pt x="29705" y="15621"/>
                  </a:lnTo>
                  <a:lnTo>
                    <a:pt x="33865" y="12841"/>
                  </a:lnTo>
                  <a:lnTo>
                    <a:pt x="38025" y="10062"/>
                  </a:lnTo>
                  <a:lnTo>
                    <a:pt x="61334" y="1464"/>
                  </a:lnTo>
                  <a:lnTo>
                    <a:pt x="66241" y="488"/>
                  </a:lnTo>
                  <a:lnTo>
                    <a:pt x="71196" y="0"/>
                  </a:lnTo>
                  <a:lnTo>
                    <a:pt x="76199" y="0"/>
                  </a:lnTo>
                  <a:lnTo>
                    <a:pt x="380999" y="0"/>
                  </a:lnTo>
                  <a:lnTo>
                    <a:pt x="386003" y="0"/>
                  </a:lnTo>
                  <a:lnTo>
                    <a:pt x="390958" y="488"/>
                  </a:lnTo>
                  <a:lnTo>
                    <a:pt x="395865" y="1464"/>
                  </a:lnTo>
                  <a:lnTo>
                    <a:pt x="400772" y="2440"/>
                  </a:lnTo>
                  <a:lnTo>
                    <a:pt x="405537" y="3885"/>
                  </a:lnTo>
                  <a:lnTo>
                    <a:pt x="410160" y="5800"/>
                  </a:lnTo>
                  <a:lnTo>
                    <a:pt x="414782" y="7714"/>
                  </a:lnTo>
                  <a:lnTo>
                    <a:pt x="419174" y="10062"/>
                  </a:lnTo>
                  <a:lnTo>
                    <a:pt x="423334" y="12841"/>
                  </a:lnTo>
                  <a:lnTo>
                    <a:pt x="427494" y="15621"/>
                  </a:lnTo>
                  <a:lnTo>
                    <a:pt x="431343" y="18780"/>
                  </a:lnTo>
                  <a:lnTo>
                    <a:pt x="434881" y="22318"/>
                  </a:lnTo>
                  <a:lnTo>
                    <a:pt x="438419" y="25856"/>
                  </a:lnTo>
                  <a:lnTo>
                    <a:pt x="441578" y="29705"/>
                  </a:lnTo>
                  <a:lnTo>
                    <a:pt x="444357" y="33865"/>
                  </a:lnTo>
                  <a:lnTo>
                    <a:pt x="447137" y="38025"/>
                  </a:lnTo>
                  <a:lnTo>
                    <a:pt x="449484" y="42416"/>
                  </a:lnTo>
                  <a:lnTo>
                    <a:pt x="451399" y="47039"/>
                  </a:lnTo>
                  <a:lnTo>
                    <a:pt x="453314" y="51661"/>
                  </a:lnTo>
                  <a:lnTo>
                    <a:pt x="454759" y="56426"/>
                  </a:lnTo>
                  <a:lnTo>
                    <a:pt x="455735" y="61333"/>
                  </a:lnTo>
                  <a:lnTo>
                    <a:pt x="456711" y="66241"/>
                  </a:lnTo>
                  <a:lnTo>
                    <a:pt x="457199" y="71196"/>
                  </a:lnTo>
                  <a:lnTo>
                    <a:pt x="457199" y="76199"/>
                  </a:lnTo>
                  <a:lnTo>
                    <a:pt x="457199" y="81203"/>
                  </a:lnTo>
                  <a:lnTo>
                    <a:pt x="456711" y="86158"/>
                  </a:lnTo>
                  <a:lnTo>
                    <a:pt x="455735" y="91065"/>
                  </a:lnTo>
                  <a:lnTo>
                    <a:pt x="454759" y="95972"/>
                  </a:lnTo>
                  <a:lnTo>
                    <a:pt x="453314" y="100737"/>
                  </a:lnTo>
                  <a:lnTo>
                    <a:pt x="451399" y="105360"/>
                  </a:lnTo>
                  <a:lnTo>
                    <a:pt x="449484" y="109982"/>
                  </a:lnTo>
                  <a:lnTo>
                    <a:pt x="447137" y="114374"/>
                  </a:lnTo>
                  <a:lnTo>
                    <a:pt x="444357" y="118534"/>
                  </a:lnTo>
                  <a:lnTo>
                    <a:pt x="441578" y="122694"/>
                  </a:lnTo>
                  <a:lnTo>
                    <a:pt x="423334" y="139557"/>
                  </a:lnTo>
                  <a:lnTo>
                    <a:pt x="419174" y="142337"/>
                  </a:lnTo>
                  <a:lnTo>
                    <a:pt x="395865" y="150935"/>
                  </a:lnTo>
                  <a:lnTo>
                    <a:pt x="390958" y="151911"/>
                  </a:lnTo>
                  <a:lnTo>
                    <a:pt x="386003" y="152399"/>
                  </a:lnTo>
                  <a:lnTo>
                    <a:pt x="380999" y="152399"/>
                  </a:lnTo>
                  <a:lnTo>
                    <a:pt x="76199" y="152399"/>
                  </a:lnTo>
                  <a:lnTo>
                    <a:pt x="71196" y="152399"/>
                  </a:lnTo>
                  <a:lnTo>
                    <a:pt x="66241" y="151911"/>
                  </a:lnTo>
                  <a:lnTo>
                    <a:pt x="61334" y="150935"/>
                  </a:lnTo>
                  <a:lnTo>
                    <a:pt x="56426" y="149959"/>
                  </a:lnTo>
                  <a:lnTo>
                    <a:pt x="33865" y="139557"/>
                  </a:lnTo>
                  <a:lnTo>
                    <a:pt x="29705" y="136777"/>
                  </a:lnTo>
                  <a:lnTo>
                    <a:pt x="12841" y="118534"/>
                  </a:lnTo>
                  <a:lnTo>
                    <a:pt x="10062" y="114374"/>
                  </a:lnTo>
                  <a:lnTo>
                    <a:pt x="7714" y="109982"/>
                  </a:lnTo>
                  <a:lnTo>
                    <a:pt x="5800" y="105360"/>
                  </a:lnTo>
                  <a:lnTo>
                    <a:pt x="3885" y="100737"/>
                  </a:lnTo>
                  <a:lnTo>
                    <a:pt x="2440" y="95972"/>
                  </a:lnTo>
                  <a:lnTo>
                    <a:pt x="1464" y="91065"/>
                  </a:lnTo>
                  <a:lnTo>
                    <a:pt x="488" y="86158"/>
                  </a:lnTo>
                  <a:lnTo>
                    <a:pt x="0" y="81203"/>
                  </a:lnTo>
                  <a:lnTo>
                    <a:pt x="0" y="76199"/>
                  </a:lnTo>
                  <a:close/>
                </a:path>
              </a:pathLst>
            </a:custGeom>
            <a:ln w="9524">
              <a:solidFill>
                <a:srgbClr val="F0A5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157287" y="2347913"/>
              <a:ext cx="428625" cy="152400"/>
            </a:xfrm>
            <a:custGeom>
              <a:avLst/>
              <a:gdLst/>
              <a:ahLst/>
              <a:cxnLst/>
              <a:rect l="l" t="t" r="r" b="b"/>
              <a:pathLst>
                <a:path w="428625" h="152400">
                  <a:moveTo>
                    <a:pt x="357428" y="152399"/>
                  </a:moveTo>
                  <a:lnTo>
                    <a:pt x="71196" y="152399"/>
                  </a:lnTo>
                  <a:lnTo>
                    <a:pt x="66241" y="151911"/>
                  </a:lnTo>
                  <a:lnTo>
                    <a:pt x="29705" y="136777"/>
                  </a:lnTo>
                  <a:lnTo>
                    <a:pt x="3885" y="100737"/>
                  </a:lnTo>
                  <a:lnTo>
                    <a:pt x="0" y="81203"/>
                  </a:lnTo>
                  <a:lnTo>
                    <a:pt x="0" y="76199"/>
                  </a:lnTo>
                  <a:lnTo>
                    <a:pt x="0" y="71196"/>
                  </a:lnTo>
                  <a:lnTo>
                    <a:pt x="15621" y="29705"/>
                  </a:lnTo>
                  <a:lnTo>
                    <a:pt x="51662" y="3885"/>
                  </a:lnTo>
                  <a:lnTo>
                    <a:pt x="71196" y="0"/>
                  </a:lnTo>
                  <a:lnTo>
                    <a:pt x="357428" y="0"/>
                  </a:lnTo>
                  <a:lnTo>
                    <a:pt x="398919" y="15621"/>
                  </a:lnTo>
                  <a:lnTo>
                    <a:pt x="424739" y="51661"/>
                  </a:lnTo>
                  <a:lnTo>
                    <a:pt x="428624" y="71196"/>
                  </a:lnTo>
                  <a:lnTo>
                    <a:pt x="428624" y="81203"/>
                  </a:lnTo>
                  <a:lnTo>
                    <a:pt x="413003" y="122694"/>
                  </a:lnTo>
                  <a:lnTo>
                    <a:pt x="376962" y="148514"/>
                  </a:lnTo>
                  <a:lnTo>
                    <a:pt x="362383" y="151911"/>
                  </a:lnTo>
                  <a:lnTo>
                    <a:pt x="357428" y="1523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157287" y="2347913"/>
              <a:ext cx="428625" cy="152400"/>
            </a:xfrm>
            <a:custGeom>
              <a:avLst/>
              <a:gdLst/>
              <a:ahLst/>
              <a:cxnLst/>
              <a:rect l="l" t="t" r="r" b="b"/>
              <a:pathLst>
                <a:path w="428625" h="152400">
                  <a:moveTo>
                    <a:pt x="0" y="76199"/>
                  </a:moveTo>
                  <a:lnTo>
                    <a:pt x="0" y="71196"/>
                  </a:lnTo>
                  <a:lnTo>
                    <a:pt x="488" y="66241"/>
                  </a:lnTo>
                  <a:lnTo>
                    <a:pt x="1464" y="61333"/>
                  </a:lnTo>
                  <a:lnTo>
                    <a:pt x="2440" y="56426"/>
                  </a:lnTo>
                  <a:lnTo>
                    <a:pt x="3885" y="51661"/>
                  </a:lnTo>
                  <a:lnTo>
                    <a:pt x="5800" y="47039"/>
                  </a:lnTo>
                  <a:lnTo>
                    <a:pt x="7715" y="42416"/>
                  </a:lnTo>
                  <a:lnTo>
                    <a:pt x="10062" y="38025"/>
                  </a:lnTo>
                  <a:lnTo>
                    <a:pt x="12842" y="33865"/>
                  </a:lnTo>
                  <a:lnTo>
                    <a:pt x="15621" y="29705"/>
                  </a:lnTo>
                  <a:lnTo>
                    <a:pt x="18780" y="25856"/>
                  </a:lnTo>
                  <a:lnTo>
                    <a:pt x="22318" y="22318"/>
                  </a:lnTo>
                  <a:lnTo>
                    <a:pt x="25856" y="18780"/>
                  </a:lnTo>
                  <a:lnTo>
                    <a:pt x="29705" y="15621"/>
                  </a:lnTo>
                  <a:lnTo>
                    <a:pt x="33865" y="12841"/>
                  </a:lnTo>
                  <a:lnTo>
                    <a:pt x="38025" y="10062"/>
                  </a:lnTo>
                  <a:lnTo>
                    <a:pt x="61334" y="1464"/>
                  </a:lnTo>
                  <a:lnTo>
                    <a:pt x="66241" y="488"/>
                  </a:lnTo>
                  <a:lnTo>
                    <a:pt x="71196" y="0"/>
                  </a:lnTo>
                  <a:lnTo>
                    <a:pt x="76200" y="0"/>
                  </a:lnTo>
                  <a:lnTo>
                    <a:pt x="352425" y="0"/>
                  </a:lnTo>
                  <a:lnTo>
                    <a:pt x="357428" y="0"/>
                  </a:lnTo>
                  <a:lnTo>
                    <a:pt x="362383" y="488"/>
                  </a:lnTo>
                  <a:lnTo>
                    <a:pt x="367290" y="1464"/>
                  </a:lnTo>
                  <a:lnTo>
                    <a:pt x="372197" y="2440"/>
                  </a:lnTo>
                  <a:lnTo>
                    <a:pt x="376962" y="3885"/>
                  </a:lnTo>
                  <a:lnTo>
                    <a:pt x="381585" y="5800"/>
                  </a:lnTo>
                  <a:lnTo>
                    <a:pt x="386207" y="7714"/>
                  </a:lnTo>
                  <a:lnTo>
                    <a:pt x="390599" y="10062"/>
                  </a:lnTo>
                  <a:lnTo>
                    <a:pt x="394759" y="12841"/>
                  </a:lnTo>
                  <a:lnTo>
                    <a:pt x="398919" y="15621"/>
                  </a:lnTo>
                  <a:lnTo>
                    <a:pt x="415782" y="33865"/>
                  </a:lnTo>
                  <a:lnTo>
                    <a:pt x="418562" y="38025"/>
                  </a:lnTo>
                  <a:lnTo>
                    <a:pt x="420909" y="42416"/>
                  </a:lnTo>
                  <a:lnTo>
                    <a:pt x="422824" y="47039"/>
                  </a:lnTo>
                  <a:lnTo>
                    <a:pt x="424739" y="51661"/>
                  </a:lnTo>
                  <a:lnTo>
                    <a:pt x="428625" y="76199"/>
                  </a:lnTo>
                  <a:lnTo>
                    <a:pt x="428624" y="81203"/>
                  </a:lnTo>
                  <a:lnTo>
                    <a:pt x="428136" y="86158"/>
                  </a:lnTo>
                  <a:lnTo>
                    <a:pt x="427160" y="91065"/>
                  </a:lnTo>
                  <a:lnTo>
                    <a:pt x="426184" y="95972"/>
                  </a:lnTo>
                  <a:lnTo>
                    <a:pt x="424739" y="100737"/>
                  </a:lnTo>
                  <a:lnTo>
                    <a:pt x="422824" y="105360"/>
                  </a:lnTo>
                  <a:lnTo>
                    <a:pt x="420909" y="109982"/>
                  </a:lnTo>
                  <a:lnTo>
                    <a:pt x="418562" y="114374"/>
                  </a:lnTo>
                  <a:lnTo>
                    <a:pt x="415782" y="118534"/>
                  </a:lnTo>
                  <a:lnTo>
                    <a:pt x="413003" y="122694"/>
                  </a:lnTo>
                  <a:lnTo>
                    <a:pt x="394759" y="139557"/>
                  </a:lnTo>
                  <a:lnTo>
                    <a:pt x="390599" y="142337"/>
                  </a:lnTo>
                  <a:lnTo>
                    <a:pt x="367290" y="150935"/>
                  </a:lnTo>
                  <a:lnTo>
                    <a:pt x="362383" y="151911"/>
                  </a:lnTo>
                  <a:lnTo>
                    <a:pt x="357428" y="152399"/>
                  </a:lnTo>
                  <a:lnTo>
                    <a:pt x="352425" y="152399"/>
                  </a:lnTo>
                  <a:lnTo>
                    <a:pt x="76200" y="152399"/>
                  </a:lnTo>
                  <a:lnTo>
                    <a:pt x="71196" y="152399"/>
                  </a:lnTo>
                  <a:lnTo>
                    <a:pt x="66241" y="151911"/>
                  </a:lnTo>
                  <a:lnTo>
                    <a:pt x="61334" y="150935"/>
                  </a:lnTo>
                  <a:lnTo>
                    <a:pt x="56426" y="149959"/>
                  </a:lnTo>
                  <a:lnTo>
                    <a:pt x="22318" y="130081"/>
                  </a:lnTo>
                  <a:lnTo>
                    <a:pt x="18780" y="126543"/>
                  </a:lnTo>
                  <a:lnTo>
                    <a:pt x="15621" y="122694"/>
                  </a:lnTo>
                  <a:lnTo>
                    <a:pt x="12841" y="118534"/>
                  </a:lnTo>
                  <a:lnTo>
                    <a:pt x="10062" y="114374"/>
                  </a:lnTo>
                  <a:lnTo>
                    <a:pt x="7715" y="109982"/>
                  </a:lnTo>
                  <a:lnTo>
                    <a:pt x="5800" y="105360"/>
                  </a:lnTo>
                  <a:lnTo>
                    <a:pt x="3885" y="100737"/>
                  </a:lnTo>
                  <a:lnTo>
                    <a:pt x="2440" y="95972"/>
                  </a:lnTo>
                  <a:lnTo>
                    <a:pt x="1464" y="91065"/>
                  </a:lnTo>
                  <a:lnTo>
                    <a:pt x="488" y="86158"/>
                  </a:lnTo>
                  <a:lnTo>
                    <a:pt x="0" y="81203"/>
                  </a:lnTo>
                  <a:lnTo>
                    <a:pt x="0" y="76199"/>
                  </a:lnTo>
                  <a:close/>
                </a:path>
              </a:pathLst>
            </a:custGeom>
            <a:ln w="9524">
              <a:solidFill>
                <a:srgbClr val="F0A5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643062" y="2347913"/>
              <a:ext cx="342900" cy="152400"/>
            </a:xfrm>
            <a:custGeom>
              <a:avLst/>
              <a:gdLst/>
              <a:ahLst/>
              <a:cxnLst/>
              <a:rect l="l" t="t" r="r" b="b"/>
              <a:pathLst>
                <a:path w="342900" h="152400">
                  <a:moveTo>
                    <a:pt x="271703" y="152399"/>
                  </a:moveTo>
                  <a:lnTo>
                    <a:pt x="71196" y="152399"/>
                  </a:lnTo>
                  <a:lnTo>
                    <a:pt x="66241" y="151911"/>
                  </a:lnTo>
                  <a:lnTo>
                    <a:pt x="29705" y="136777"/>
                  </a:lnTo>
                  <a:lnTo>
                    <a:pt x="3885" y="100737"/>
                  </a:lnTo>
                  <a:lnTo>
                    <a:pt x="0" y="81203"/>
                  </a:lnTo>
                  <a:lnTo>
                    <a:pt x="0" y="76199"/>
                  </a:lnTo>
                  <a:lnTo>
                    <a:pt x="0" y="71196"/>
                  </a:lnTo>
                  <a:lnTo>
                    <a:pt x="15621" y="29705"/>
                  </a:lnTo>
                  <a:lnTo>
                    <a:pt x="51662" y="3885"/>
                  </a:lnTo>
                  <a:lnTo>
                    <a:pt x="71196" y="0"/>
                  </a:lnTo>
                  <a:lnTo>
                    <a:pt x="271703" y="0"/>
                  </a:lnTo>
                  <a:lnTo>
                    <a:pt x="313194" y="15621"/>
                  </a:lnTo>
                  <a:lnTo>
                    <a:pt x="339014" y="51661"/>
                  </a:lnTo>
                  <a:lnTo>
                    <a:pt x="342899" y="71196"/>
                  </a:lnTo>
                  <a:lnTo>
                    <a:pt x="342899" y="81203"/>
                  </a:lnTo>
                  <a:lnTo>
                    <a:pt x="327278" y="122694"/>
                  </a:lnTo>
                  <a:lnTo>
                    <a:pt x="291237" y="148514"/>
                  </a:lnTo>
                  <a:lnTo>
                    <a:pt x="276658" y="151911"/>
                  </a:lnTo>
                  <a:lnTo>
                    <a:pt x="271703" y="1523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643062" y="2347913"/>
              <a:ext cx="342900" cy="152400"/>
            </a:xfrm>
            <a:custGeom>
              <a:avLst/>
              <a:gdLst/>
              <a:ahLst/>
              <a:cxnLst/>
              <a:rect l="l" t="t" r="r" b="b"/>
              <a:pathLst>
                <a:path w="342900" h="152400">
                  <a:moveTo>
                    <a:pt x="0" y="76199"/>
                  </a:moveTo>
                  <a:lnTo>
                    <a:pt x="5800" y="47039"/>
                  </a:lnTo>
                  <a:lnTo>
                    <a:pt x="7714" y="42416"/>
                  </a:lnTo>
                  <a:lnTo>
                    <a:pt x="10062" y="38025"/>
                  </a:lnTo>
                  <a:lnTo>
                    <a:pt x="12841" y="33865"/>
                  </a:lnTo>
                  <a:lnTo>
                    <a:pt x="15621" y="29705"/>
                  </a:lnTo>
                  <a:lnTo>
                    <a:pt x="18780" y="25856"/>
                  </a:lnTo>
                  <a:lnTo>
                    <a:pt x="22318" y="22318"/>
                  </a:lnTo>
                  <a:lnTo>
                    <a:pt x="25856" y="18780"/>
                  </a:lnTo>
                  <a:lnTo>
                    <a:pt x="61334" y="1464"/>
                  </a:lnTo>
                  <a:lnTo>
                    <a:pt x="66241" y="488"/>
                  </a:lnTo>
                  <a:lnTo>
                    <a:pt x="71196" y="0"/>
                  </a:lnTo>
                  <a:lnTo>
                    <a:pt x="76200" y="0"/>
                  </a:lnTo>
                  <a:lnTo>
                    <a:pt x="266700" y="0"/>
                  </a:lnTo>
                  <a:lnTo>
                    <a:pt x="271703" y="0"/>
                  </a:lnTo>
                  <a:lnTo>
                    <a:pt x="276658" y="488"/>
                  </a:lnTo>
                  <a:lnTo>
                    <a:pt x="281565" y="1464"/>
                  </a:lnTo>
                  <a:lnTo>
                    <a:pt x="286473" y="2440"/>
                  </a:lnTo>
                  <a:lnTo>
                    <a:pt x="291237" y="3885"/>
                  </a:lnTo>
                  <a:lnTo>
                    <a:pt x="295860" y="5800"/>
                  </a:lnTo>
                  <a:lnTo>
                    <a:pt x="300482" y="7714"/>
                  </a:lnTo>
                  <a:lnTo>
                    <a:pt x="330057" y="33865"/>
                  </a:lnTo>
                  <a:lnTo>
                    <a:pt x="332837" y="38025"/>
                  </a:lnTo>
                  <a:lnTo>
                    <a:pt x="335184" y="42416"/>
                  </a:lnTo>
                  <a:lnTo>
                    <a:pt x="337099" y="47039"/>
                  </a:lnTo>
                  <a:lnTo>
                    <a:pt x="339014" y="51661"/>
                  </a:lnTo>
                  <a:lnTo>
                    <a:pt x="340459" y="56426"/>
                  </a:lnTo>
                  <a:lnTo>
                    <a:pt x="341435" y="61333"/>
                  </a:lnTo>
                  <a:lnTo>
                    <a:pt x="342412" y="66241"/>
                  </a:lnTo>
                  <a:lnTo>
                    <a:pt x="342899" y="71196"/>
                  </a:lnTo>
                  <a:lnTo>
                    <a:pt x="342900" y="76199"/>
                  </a:lnTo>
                  <a:lnTo>
                    <a:pt x="342899" y="81203"/>
                  </a:lnTo>
                  <a:lnTo>
                    <a:pt x="342412" y="86158"/>
                  </a:lnTo>
                  <a:lnTo>
                    <a:pt x="341435" y="91065"/>
                  </a:lnTo>
                  <a:lnTo>
                    <a:pt x="340459" y="95972"/>
                  </a:lnTo>
                  <a:lnTo>
                    <a:pt x="339014" y="100737"/>
                  </a:lnTo>
                  <a:lnTo>
                    <a:pt x="337099" y="105360"/>
                  </a:lnTo>
                  <a:lnTo>
                    <a:pt x="335184" y="109982"/>
                  </a:lnTo>
                  <a:lnTo>
                    <a:pt x="332837" y="114374"/>
                  </a:lnTo>
                  <a:lnTo>
                    <a:pt x="330057" y="118534"/>
                  </a:lnTo>
                  <a:lnTo>
                    <a:pt x="327278" y="122694"/>
                  </a:lnTo>
                  <a:lnTo>
                    <a:pt x="309034" y="139557"/>
                  </a:lnTo>
                  <a:lnTo>
                    <a:pt x="304874" y="142337"/>
                  </a:lnTo>
                  <a:lnTo>
                    <a:pt x="300482" y="144684"/>
                  </a:lnTo>
                  <a:lnTo>
                    <a:pt x="295860" y="146599"/>
                  </a:lnTo>
                  <a:lnTo>
                    <a:pt x="291237" y="148514"/>
                  </a:lnTo>
                  <a:lnTo>
                    <a:pt x="286473" y="149959"/>
                  </a:lnTo>
                  <a:lnTo>
                    <a:pt x="281565" y="150935"/>
                  </a:lnTo>
                  <a:lnTo>
                    <a:pt x="276658" y="151911"/>
                  </a:lnTo>
                  <a:lnTo>
                    <a:pt x="271703" y="152399"/>
                  </a:lnTo>
                  <a:lnTo>
                    <a:pt x="266700" y="152399"/>
                  </a:lnTo>
                  <a:lnTo>
                    <a:pt x="76200" y="152399"/>
                  </a:lnTo>
                  <a:lnTo>
                    <a:pt x="71196" y="152399"/>
                  </a:lnTo>
                  <a:lnTo>
                    <a:pt x="66241" y="151911"/>
                  </a:lnTo>
                  <a:lnTo>
                    <a:pt x="61334" y="150935"/>
                  </a:lnTo>
                  <a:lnTo>
                    <a:pt x="56426" y="149959"/>
                  </a:lnTo>
                  <a:lnTo>
                    <a:pt x="22318" y="130081"/>
                  </a:lnTo>
                  <a:lnTo>
                    <a:pt x="18780" y="126543"/>
                  </a:lnTo>
                  <a:lnTo>
                    <a:pt x="15621" y="122694"/>
                  </a:lnTo>
                  <a:lnTo>
                    <a:pt x="12841" y="118534"/>
                  </a:lnTo>
                  <a:lnTo>
                    <a:pt x="10062" y="114374"/>
                  </a:lnTo>
                  <a:lnTo>
                    <a:pt x="7714" y="109982"/>
                  </a:lnTo>
                  <a:lnTo>
                    <a:pt x="5800" y="105360"/>
                  </a:lnTo>
                  <a:lnTo>
                    <a:pt x="3885" y="100737"/>
                  </a:lnTo>
                  <a:lnTo>
                    <a:pt x="2440" y="95972"/>
                  </a:lnTo>
                  <a:lnTo>
                    <a:pt x="1464" y="91065"/>
                  </a:lnTo>
                  <a:lnTo>
                    <a:pt x="488" y="86158"/>
                  </a:lnTo>
                  <a:lnTo>
                    <a:pt x="0" y="81203"/>
                  </a:lnTo>
                  <a:lnTo>
                    <a:pt x="0" y="76199"/>
                  </a:lnTo>
                  <a:close/>
                </a:path>
              </a:pathLst>
            </a:custGeom>
            <a:ln w="9524">
              <a:solidFill>
                <a:srgbClr val="F0A5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2043112" y="2347913"/>
              <a:ext cx="523875" cy="152400"/>
            </a:xfrm>
            <a:custGeom>
              <a:avLst/>
              <a:gdLst/>
              <a:ahLst/>
              <a:cxnLst/>
              <a:rect l="l" t="t" r="r" b="b"/>
              <a:pathLst>
                <a:path w="523875" h="152400">
                  <a:moveTo>
                    <a:pt x="452678" y="152399"/>
                  </a:moveTo>
                  <a:lnTo>
                    <a:pt x="71196" y="152399"/>
                  </a:lnTo>
                  <a:lnTo>
                    <a:pt x="66241" y="151911"/>
                  </a:lnTo>
                  <a:lnTo>
                    <a:pt x="29705" y="136777"/>
                  </a:lnTo>
                  <a:lnTo>
                    <a:pt x="3885" y="100737"/>
                  </a:lnTo>
                  <a:lnTo>
                    <a:pt x="0" y="81203"/>
                  </a:lnTo>
                  <a:lnTo>
                    <a:pt x="0" y="76199"/>
                  </a:lnTo>
                  <a:lnTo>
                    <a:pt x="0" y="71196"/>
                  </a:lnTo>
                  <a:lnTo>
                    <a:pt x="15621" y="29705"/>
                  </a:lnTo>
                  <a:lnTo>
                    <a:pt x="51661" y="3885"/>
                  </a:lnTo>
                  <a:lnTo>
                    <a:pt x="71196" y="0"/>
                  </a:lnTo>
                  <a:lnTo>
                    <a:pt x="452678" y="0"/>
                  </a:lnTo>
                  <a:lnTo>
                    <a:pt x="494169" y="15621"/>
                  </a:lnTo>
                  <a:lnTo>
                    <a:pt x="519989" y="51661"/>
                  </a:lnTo>
                  <a:lnTo>
                    <a:pt x="523875" y="71196"/>
                  </a:lnTo>
                  <a:lnTo>
                    <a:pt x="523875" y="81203"/>
                  </a:lnTo>
                  <a:lnTo>
                    <a:pt x="508253" y="122694"/>
                  </a:lnTo>
                  <a:lnTo>
                    <a:pt x="472212" y="148514"/>
                  </a:lnTo>
                  <a:lnTo>
                    <a:pt x="457633" y="151911"/>
                  </a:lnTo>
                  <a:lnTo>
                    <a:pt x="452678" y="1523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2043112" y="2347913"/>
              <a:ext cx="523875" cy="152400"/>
            </a:xfrm>
            <a:custGeom>
              <a:avLst/>
              <a:gdLst/>
              <a:ahLst/>
              <a:cxnLst/>
              <a:rect l="l" t="t" r="r" b="b"/>
              <a:pathLst>
                <a:path w="523875" h="152400">
                  <a:moveTo>
                    <a:pt x="0" y="76199"/>
                  </a:moveTo>
                  <a:lnTo>
                    <a:pt x="0" y="71196"/>
                  </a:lnTo>
                  <a:lnTo>
                    <a:pt x="488" y="66241"/>
                  </a:lnTo>
                  <a:lnTo>
                    <a:pt x="1464" y="61333"/>
                  </a:lnTo>
                  <a:lnTo>
                    <a:pt x="2440" y="56426"/>
                  </a:lnTo>
                  <a:lnTo>
                    <a:pt x="3885" y="51661"/>
                  </a:lnTo>
                  <a:lnTo>
                    <a:pt x="5800" y="47039"/>
                  </a:lnTo>
                  <a:lnTo>
                    <a:pt x="7714" y="42416"/>
                  </a:lnTo>
                  <a:lnTo>
                    <a:pt x="10062" y="38025"/>
                  </a:lnTo>
                  <a:lnTo>
                    <a:pt x="12841" y="33865"/>
                  </a:lnTo>
                  <a:lnTo>
                    <a:pt x="15621" y="29705"/>
                  </a:lnTo>
                  <a:lnTo>
                    <a:pt x="18780" y="25856"/>
                  </a:lnTo>
                  <a:lnTo>
                    <a:pt x="22318" y="22318"/>
                  </a:lnTo>
                  <a:lnTo>
                    <a:pt x="25856" y="18780"/>
                  </a:lnTo>
                  <a:lnTo>
                    <a:pt x="29705" y="15621"/>
                  </a:lnTo>
                  <a:lnTo>
                    <a:pt x="33865" y="12841"/>
                  </a:lnTo>
                  <a:lnTo>
                    <a:pt x="38025" y="10062"/>
                  </a:lnTo>
                  <a:lnTo>
                    <a:pt x="61334" y="1464"/>
                  </a:lnTo>
                  <a:lnTo>
                    <a:pt x="66241" y="488"/>
                  </a:lnTo>
                  <a:lnTo>
                    <a:pt x="71196" y="0"/>
                  </a:lnTo>
                  <a:lnTo>
                    <a:pt x="76200" y="0"/>
                  </a:lnTo>
                  <a:lnTo>
                    <a:pt x="447675" y="0"/>
                  </a:lnTo>
                  <a:lnTo>
                    <a:pt x="452678" y="0"/>
                  </a:lnTo>
                  <a:lnTo>
                    <a:pt x="457633" y="488"/>
                  </a:lnTo>
                  <a:lnTo>
                    <a:pt x="462540" y="1464"/>
                  </a:lnTo>
                  <a:lnTo>
                    <a:pt x="467448" y="2440"/>
                  </a:lnTo>
                  <a:lnTo>
                    <a:pt x="472212" y="3885"/>
                  </a:lnTo>
                  <a:lnTo>
                    <a:pt x="476835" y="5800"/>
                  </a:lnTo>
                  <a:lnTo>
                    <a:pt x="481457" y="7714"/>
                  </a:lnTo>
                  <a:lnTo>
                    <a:pt x="501556" y="22318"/>
                  </a:lnTo>
                  <a:lnTo>
                    <a:pt x="505094" y="25856"/>
                  </a:lnTo>
                  <a:lnTo>
                    <a:pt x="508252" y="29705"/>
                  </a:lnTo>
                  <a:lnTo>
                    <a:pt x="511032" y="33865"/>
                  </a:lnTo>
                  <a:lnTo>
                    <a:pt x="513812" y="38025"/>
                  </a:lnTo>
                  <a:lnTo>
                    <a:pt x="516159" y="42416"/>
                  </a:lnTo>
                  <a:lnTo>
                    <a:pt x="518074" y="47039"/>
                  </a:lnTo>
                  <a:lnTo>
                    <a:pt x="519989" y="51661"/>
                  </a:lnTo>
                  <a:lnTo>
                    <a:pt x="521434" y="56426"/>
                  </a:lnTo>
                  <a:lnTo>
                    <a:pt x="522410" y="61333"/>
                  </a:lnTo>
                  <a:lnTo>
                    <a:pt x="523387" y="66241"/>
                  </a:lnTo>
                  <a:lnTo>
                    <a:pt x="523875" y="71196"/>
                  </a:lnTo>
                  <a:lnTo>
                    <a:pt x="523875" y="76199"/>
                  </a:lnTo>
                  <a:lnTo>
                    <a:pt x="523875" y="81203"/>
                  </a:lnTo>
                  <a:lnTo>
                    <a:pt x="518074" y="105360"/>
                  </a:lnTo>
                  <a:lnTo>
                    <a:pt x="516159" y="109982"/>
                  </a:lnTo>
                  <a:lnTo>
                    <a:pt x="513812" y="114374"/>
                  </a:lnTo>
                  <a:lnTo>
                    <a:pt x="511032" y="118534"/>
                  </a:lnTo>
                  <a:lnTo>
                    <a:pt x="508253" y="122694"/>
                  </a:lnTo>
                  <a:lnTo>
                    <a:pt x="490009" y="139557"/>
                  </a:lnTo>
                  <a:lnTo>
                    <a:pt x="485849" y="142337"/>
                  </a:lnTo>
                  <a:lnTo>
                    <a:pt x="481457" y="144684"/>
                  </a:lnTo>
                  <a:lnTo>
                    <a:pt x="476835" y="146599"/>
                  </a:lnTo>
                  <a:lnTo>
                    <a:pt x="472212" y="148514"/>
                  </a:lnTo>
                  <a:lnTo>
                    <a:pt x="467448" y="149959"/>
                  </a:lnTo>
                  <a:lnTo>
                    <a:pt x="462540" y="150935"/>
                  </a:lnTo>
                  <a:lnTo>
                    <a:pt x="457633" y="151911"/>
                  </a:lnTo>
                  <a:lnTo>
                    <a:pt x="452678" y="152399"/>
                  </a:lnTo>
                  <a:lnTo>
                    <a:pt x="447675" y="152399"/>
                  </a:lnTo>
                  <a:lnTo>
                    <a:pt x="76200" y="152399"/>
                  </a:lnTo>
                  <a:lnTo>
                    <a:pt x="71196" y="152399"/>
                  </a:lnTo>
                  <a:lnTo>
                    <a:pt x="66241" y="151911"/>
                  </a:lnTo>
                  <a:lnTo>
                    <a:pt x="61334" y="150935"/>
                  </a:lnTo>
                  <a:lnTo>
                    <a:pt x="56426" y="149959"/>
                  </a:lnTo>
                  <a:lnTo>
                    <a:pt x="51661" y="148514"/>
                  </a:lnTo>
                  <a:lnTo>
                    <a:pt x="47039" y="146599"/>
                  </a:lnTo>
                  <a:lnTo>
                    <a:pt x="42416" y="144684"/>
                  </a:lnTo>
                  <a:lnTo>
                    <a:pt x="38025" y="142337"/>
                  </a:lnTo>
                  <a:lnTo>
                    <a:pt x="33865" y="139557"/>
                  </a:lnTo>
                  <a:lnTo>
                    <a:pt x="29705" y="136777"/>
                  </a:lnTo>
                  <a:lnTo>
                    <a:pt x="25856" y="133619"/>
                  </a:lnTo>
                  <a:lnTo>
                    <a:pt x="22318" y="130081"/>
                  </a:lnTo>
                  <a:lnTo>
                    <a:pt x="18780" y="126543"/>
                  </a:lnTo>
                  <a:lnTo>
                    <a:pt x="15621" y="122694"/>
                  </a:lnTo>
                  <a:lnTo>
                    <a:pt x="12841" y="118534"/>
                  </a:lnTo>
                  <a:lnTo>
                    <a:pt x="10062" y="114374"/>
                  </a:lnTo>
                  <a:lnTo>
                    <a:pt x="7714" y="109982"/>
                  </a:lnTo>
                  <a:lnTo>
                    <a:pt x="5800" y="105360"/>
                  </a:lnTo>
                  <a:lnTo>
                    <a:pt x="3885" y="100737"/>
                  </a:lnTo>
                  <a:lnTo>
                    <a:pt x="2440" y="95972"/>
                  </a:lnTo>
                  <a:lnTo>
                    <a:pt x="1464" y="91065"/>
                  </a:lnTo>
                  <a:lnTo>
                    <a:pt x="488" y="86158"/>
                  </a:lnTo>
                  <a:lnTo>
                    <a:pt x="0" y="81203"/>
                  </a:lnTo>
                  <a:lnTo>
                    <a:pt x="0" y="76199"/>
                  </a:lnTo>
                  <a:close/>
                </a:path>
              </a:pathLst>
            </a:custGeom>
            <a:ln w="9524">
              <a:solidFill>
                <a:srgbClr val="F0A5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485774" y="1654810"/>
            <a:ext cx="5505450" cy="824865"/>
          </a:xfrm>
          <a:prstGeom prst="rect">
            <a:avLst/>
          </a:prstGeom>
        </p:spPr>
        <p:txBody>
          <a:bodyPr wrap="square" lIns="0" tIns="81915" rIns="0" bIns="0" rtlCol="0" vert="horz">
            <a:spAutoFit/>
          </a:bodyPr>
          <a:lstStyle/>
          <a:p>
            <a:pPr marL="152400">
              <a:lnSpc>
                <a:spcPct val="100000"/>
              </a:lnSpc>
              <a:spcBef>
                <a:spcPts val="645"/>
              </a:spcBef>
            </a:pP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Target</a:t>
            </a:r>
            <a:r>
              <a:rPr dirty="0" sz="950" spc="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003366"/>
                </a:solidFill>
                <a:latin typeface="Arial"/>
                <a:cs typeface="Arial"/>
              </a:rPr>
              <a:t>Chains</a:t>
            </a:r>
            <a:endParaRPr sz="950">
              <a:latin typeface="Arial"/>
              <a:cs typeface="Arial"/>
            </a:endParaRPr>
          </a:p>
          <a:p>
            <a:pPr marL="152400" marR="434340">
              <a:lnSpc>
                <a:spcPct val="125000"/>
              </a:lnSpc>
              <a:spcBef>
                <a:spcPts val="215"/>
              </a:spcBef>
            </a:pP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Apollo Hospitals, Fortis Healthcare, Max Healthcare, Manipal Hospitals — chain-level </a:t>
            </a:r>
            <a:r>
              <a:rPr dirty="0" sz="900" spc="-10">
                <a:solidFill>
                  <a:srgbClr val="333333"/>
                </a:solidFill>
                <a:latin typeface="Arial"/>
                <a:cs typeface="Arial"/>
              </a:rPr>
              <a:t>institutional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agreements, not facility-by-</a:t>
            </a:r>
            <a:r>
              <a:rPr dirty="0" sz="900" spc="-10">
                <a:solidFill>
                  <a:srgbClr val="333333"/>
                </a:solidFill>
                <a:latin typeface="Arial"/>
                <a:cs typeface="Arial"/>
              </a:rPr>
              <a:t>facility.</a:t>
            </a:r>
            <a:endParaRPr sz="900">
              <a:latin typeface="Arial"/>
              <a:cs typeface="Arial"/>
            </a:endParaRPr>
          </a:p>
          <a:p>
            <a:pPr marL="238125">
              <a:lnSpc>
                <a:spcPct val="100000"/>
              </a:lnSpc>
              <a:spcBef>
                <a:spcPts val="795"/>
              </a:spcBef>
              <a:tabLst>
                <a:tab pos="753110" algn="l"/>
                <a:tab pos="1236980" algn="l"/>
                <a:tab pos="1641475" algn="l"/>
              </a:tabLst>
            </a:pPr>
            <a:r>
              <a:rPr dirty="0" sz="750" spc="-10" b="1">
                <a:solidFill>
                  <a:srgbClr val="003366"/>
                </a:solidFill>
                <a:latin typeface="Arial"/>
                <a:cs typeface="Arial"/>
              </a:rPr>
              <a:t>Apollo</a:t>
            </a:r>
            <a:r>
              <a:rPr dirty="0" sz="750" b="1">
                <a:solidFill>
                  <a:srgbClr val="003366"/>
                </a:solidFill>
                <a:latin typeface="Arial"/>
                <a:cs typeface="Arial"/>
              </a:rPr>
              <a:t>	</a:t>
            </a:r>
            <a:r>
              <a:rPr dirty="0" sz="750" spc="-10" b="1">
                <a:solidFill>
                  <a:srgbClr val="003366"/>
                </a:solidFill>
                <a:latin typeface="Arial"/>
                <a:cs typeface="Arial"/>
              </a:rPr>
              <a:t>Fortis</a:t>
            </a:r>
            <a:r>
              <a:rPr dirty="0" sz="750" b="1">
                <a:solidFill>
                  <a:srgbClr val="003366"/>
                </a:solidFill>
                <a:latin typeface="Arial"/>
                <a:cs typeface="Arial"/>
              </a:rPr>
              <a:t>	</a:t>
            </a:r>
            <a:r>
              <a:rPr dirty="0" sz="750" spc="-25" b="1">
                <a:solidFill>
                  <a:srgbClr val="003366"/>
                </a:solidFill>
                <a:latin typeface="Arial"/>
                <a:cs typeface="Arial"/>
              </a:rPr>
              <a:t>Max</a:t>
            </a:r>
            <a:r>
              <a:rPr dirty="0" sz="750" b="1">
                <a:solidFill>
                  <a:srgbClr val="003366"/>
                </a:solidFill>
                <a:latin typeface="Arial"/>
                <a:cs typeface="Arial"/>
              </a:rPr>
              <a:t>	</a:t>
            </a:r>
            <a:r>
              <a:rPr dirty="0" sz="750" spc="-10" b="1">
                <a:solidFill>
                  <a:srgbClr val="003366"/>
                </a:solidFill>
                <a:latin typeface="Arial"/>
                <a:cs typeface="Arial"/>
              </a:rPr>
              <a:t>Manipal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638174" y="3390900"/>
            <a:ext cx="2800350" cy="161925"/>
            <a:chOff x="638174" y="3390900"/>
            <a:chExt cx="2800350" cy="161925"/>
          </a:xfrm>
        </p:grpSpPr>
        <p:sp>
          <p:nvSpPr>
            <p:cNvPr id="26" name="object 26"/>
            <p:cNvSpPr/>
            <p:nvPr/>
          </p:nvSpPr>
          <p:spPr>
            <a:xfrm>
              <a:off x="642937" y="3395662"/>
              <a:ext cx="1152525" cy="152400"/>
            </a:xfrm>
            <a:custGeom>
              <a:avLst/>
              <a:gdLst/>
              <a:ahLst/>
              <a:cxnLst/>
              <a:rect l="l" t="t" r="r" b="b"/>
              <a:pathLst>
                <a:path w="1152525" h="152400">
                  <a:moveTo>
                    <a:pt x="1081328" y="152399"/>
                  </a:moveTo>
                  <a:lnTo>
                    <a:pt x="71196" y="152399"/>
                  </a:lnTo>
                  <a:lnTo>
                    <a:pt x="66241" y="151911"/>
                  </a:lnTo>
                  <a:lnTo>
                    <a:pt x="29705" y="136777"/>
                  </a:lnTo>
                  <a:lnTo>
                    <a:pt x="3885" y="100737"/>
                  </a:lnTo>
                  <a:lnTo>
                    <a:pt x="0" y="81203"/>
                  </a:lnTo>
                  <a:lnTo>
                    <a:pt x="0" y="76199"/>
                  </a:lnTo>
                  <a:lnTo>
                    <a:pt x="0" y="71196"/>
                  </a:lnTo>
                  <a:lnTo>
                    <a:pt x="15621" y="29704"/>
                  </a:lnTo>
                  <a:lnTo>
                    <a:pt x="51661" y="3885"/>
                  </a:lnTo>
                  <a:lnTo>
                    <a:pt x="71196" y="0"/>
                  </a:lnTo>
                  <a:lnTo>
                    <a:pt x="1081328" y="0"/>
                  </a:lnTo>
                  <a:lnTo>
                    <a:pt x="1122819" y="15621"/>
                  </a:lnTo>
                  <a:lnTo>
                    <a:pt x="1148639" y="51661"/>
                  </a:lnTo>
                  <a:lnTo>
                    <a:pt x="1152524" y="71196"/>
                  </a:lnTo>
                  <a:lnTo>
                    <a:pt x="1152524" y="81203"/>
                  </a:lnTo>
                  <a:lnTo>
                    <a:pt x="1136902" y="122694"/>
                  </a:lnTo>
                  <a:lnTo>
                    <a:pt x="1100862" y="148513"/>
                  </a:lnTo>
                  <a:lnTo>
                    <a:pt x="1086283" y="151911"/>
                  </a:lnTo>
                  <a:lnTo>
                    <a:pt x="1081328" y="1523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642937" y="3395662"/>
              <a:ext cx="1152525" cy="152400"/>
            </a:xfrm>
            <a:custGeom>
              <a:avLst/>
              <a:gdLst/>
              <a:ahLst/>
              <a:cxnLst/>
              <a:rect l="l" t="t" r="r" b="b"/>
              <a:pathLst>
                <a:path w="1152525" h="152400">
                  <a:moveTo>
                    <a:pt x="0" y="76199"/>
                  </a:moveTo>
                  <a:lnTo>
                    <a:pt x="0" y="71196"/>
                  </a:lnTo>
                  <a:lnTo>
                    <a:pt x="488" y="66241"/>
                  </a:lnTo>
                  <a:lnTo>
                    <a:pt x="1464" y="61333"/>
                  </a:lnTo>
                  <a:lnTo>
                    <a:pt x="2440" y="56426"/>
                  </a:lnTo>
                  <a:lnTo>
                    <a:pt x="3885" y="51661"/>
                  </a:lnTo>
                  <a:lnTo>
                    <a:pt x="5800" y="47039"/>
                  </a:lnTo>
                  <a:lnTo>
                    <a:pt x="7714" y="42416"/>
                  </a:lnTo>
                  <a:lnTo>
                    <a:pt x="10062" y="38025"/>
                  </a:lnTo>
                  <a:lnTo>
                    <a:pt x="12841" y="33865"/>
                  </a:lnTo>
                  <a:lnTo>
                    <a:pt x="15621" y="29704"/>
                  </a:lnTo>
                  <a:lnTo>
                    <a:pt x="18780" y="25855"/>
                  </a:lnTo>
                  <a:lnTo>
                    <a:pt x="22318" y="22318"/>
                  </a:lnTo>
                  <a:lnTo>
                    <a:pt x="25856" y="18780"/>
                  </a:lnTo>
                  <a:lnTo>
                    <a:pt x="61334" y="1463"/>
                  </a:lnTo>
                  <a:lnTo>
                    <a:pt x="71196" y="0"/>
                  </a:lnTo>
                  <a:lnTo>
                    <a:pt x="76199" y="0"/>
                  </a:lnTo>
                  <a:lnTo>
                    <a:pt x="1076324" y="0"/>
                  </a:lnTo>
                  <a:lnTo>
                    <a:pt x="1081328" y="0"/>
                  </a:lnTo>
                  <a:lnTo>
                    <a:pt x="1086283" y="488"/>
                  </a:lnTo>
                  <a:lnTo>
                    <a:pt x="1118658" y="12841"/>
                  </a:lnTo>
                  <a:lnTo>
                    <a:pt x="1122819" y="15621"/>
                  </a:lnTo>
                  <a:lnTo>
                    <a:pt x="1146724" y="47039"/>
                  </a:lnTo>
                  <a:lnTo>
                    <a:pt x="1151060" y="61333"/>
                  </a:lnTo>
                  <a:lnTo>
                    <a:pt x="1152036" y="66241"/>
                  </a:lnTo>
                  <a:lnTo>
                    <a:pt x="1152524" y="71196"/>
                  </a:lnTo>
                  <a:lnTo>
                    <a:pt x="1152524" y="76199"/>
                  </a:lnTo>
                  <a:lnTo>
                    <a:pt x="1152524" y="81203"/>
                  </a:lnTo>
                  <a:lnTo>
                    <a:pt x="1139682" y="118534"/>
                  </a:lnTo>
                  <a:lnTo>
                    <a:pt x="1110107" y="144684"/>
                  </a:lnTo>
                  <a:lnTo>
                    <a:pt x="1091190" y="150935"/>
                  </a:lnTo>
                  <a:lnTo>
                    <a:pt x="1086283" y="151911"/>
                  </a:lnTo>
                  <a:lnTo>
                    <a:pt x="1081328" y="152399"/>
                  </a:lnTo>
                  <a:lnTo>
                    <a:pt x="1076324" y="152399"/>
                  </a:lnTo>
                  <a:lnTo>
                    <a:pt x="76199" y="152399"/>
                  </a:lnTo>
                  <a:lnTo>
                    <a:pt x="71196" y="152399"/>
                  </a:lnTo>
                  <a:lnTo>
                    <a:pt x="66241" y="151911"/>
                  </a:lnTo>
                  <a:lnTo>
                    <a:pt x="29705" y="136777"/>
                  </a:lnTo>
                  <a:lnTo>
                    <a:pt x="5800" y="105360"/>
                  </a:lnTo>
                  <a:lnTo>
                    <a:pt x="3885" y="100737"/>
                  </a:lnTo>
                  <a:lnTo>
                    <a:pt x="2440" y="95972"/>
                  </a:lnTo>
                  <a:lnTo>
                    <a:pt x="1464" y="91065"/>
                  </a:lnTo>
                  <a:lnTo>
                    <a:pt x="488" y="86158"/>
                  </a:lnTo>
                  <a:lnTo>
                    <a:pt x="0" y="81203"/>
                  </a:lnTo>
                  <a:lnTo>
                    <a:pt x="0" y="76199"/>
                  </a:lnTo>
                  <a:close/>
                </a:path>
              </a:pathLst>
            </a:custGeom>
            <a:ln w="9524">
              <a:solidFill>
                <a:srgbClr val="F0A5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1852612" y="3395662"/>
              <a:ext cx="666750" cy="152400"/>
            </a:xfrm>
            <a:custGeom>
              <a:avLst/>
              <a:gdLst/>
              <a:ahLst/>
              <a:cxnLst/>
              <a:rect l="l" t="t" r="r" b="b"/>
              <a:pathLst>
                <a:path w="666750" h="152400">
                  <a:moveTo>
                    <a:pt x="595553" y="152399"/>
                  </a:moveTo>
                  <a:lnTo>
                    <a:pt x="71196" y="152399"/>
                  </a:lnTo>
                  <a:lnTo>
                    <a:pt x="66241" y="151911"/>
                  </a:lnTo>
                  <a:lnTo>
                    <a:pt x="29705" y="136777"/>
                  </a:lnTo>
                  <a:lnTo>
                    <a:pt x="3885" y="100737"/>
                  </a:lnTo>
                  <a:lnTo>
                    <a:pt x="0" y="81203"/>
                  </a:lnTo>
                  <a:lnTo>
                    <a:pt x="0" y="76199"/>
                  </a:lnTo>
                  <a:lnTo>
                    <a:pt x="0" y="71196"/>
                  </a:lnTo>
                  <a:lnTo>
                    <a:pt x="15621" y="29704"/>
                  </a:lnTo>
                  <a:lnTo>
                    <a:pt x="51661" y="3885"/>
                  </a:lnTo>
                  <a:lnTo>
                    <a:pt x="71196" y="0"/>
                  </a:lnTo>
                  <a:lnTo>
                    <a:pt x="595553" y="0"/>
                  </a:lnTo>
                  <a:lnTo>
                    <a:pt x="637044" y="15621"/>
                  </a:lnTo>
                  <a:lnTo>
                    <a:pt x="662864" y="51661"/>
                  </a:lnTo>
                  <a:lnTo>
                    <a:pt x="666750" y="71196"/>
                  </a:lnTo>
                  <a:lnTo>
                    <a:pt x="666750" y="81203"/>
                  </a:lnTo>
                  <a:lnTo>
                    <a:pt x="651128" y="122694"/>
                  </a:lnTo>
                  <a:lnTo>
                    <a:pt x="615087" y="148513"/>
                  </a:lnTo>
                  <a:lnTo>
                    <a:pt x="600508" y="151911"/>
                  </a:lnTo>
                  <a:lnTo>
                    <a:pt x="595553" y="1523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852612" y="3395662"/>
              <a:ext cx="666750" cy="152400"/>
            </a:xfrm>
            <a:custGeom>
              <a:avLst/>
              <a:gdLst/>
              <a:ahLst/>
              <a:cxnLst/>
              <a:rect l="l" t="t" r="r" b="b"/>
              <a:pathLst>
                <a:path w="666750" h="152400">
                  <a:moveTo>
                    <a:pt x="0" y="76199"/>
                  </a:moveTo>
                  <a:lnTo>
                    <a:pt x="5800" y="47039"/>
                  </a:lnTo>
                  <a:lnTo>
                    <a:pt x="7715" y="42416"/>
                  </a:lnTo>
                  <a:lnTo>
                    <a:pt x="10062" y="38025"/>
                  </a:lnTo>
                  <a:lnTo>
                    <a:pt x="12841" y="33865"/>
                  </a:lnTo>
                  <a:lnTo>
                    <a:pt x="15621" y="29704"/>
                  </a:lnTo>
                  <a:lnTo>
                    <a:pt x="18780" y="25855"/>
                  </a:lnTo>
                  <a:lnTo>
                    <a:pt x="22318" y="22318"/>
                  </a:lnTo>
                  <a:lnTo>
                    <a:pt x="25856" y="18780"/>
                  </a:lnTo>
                  <a:lnTo>
                    <a:pt x="61334" y="1463"/>
                  </a:lnTo>
                  <a:lnTo>
                    <a:pt x="71196" y="0"/>
                  </a:lnTo>
                  <a:lnTo>
                    <a:pt x="76200" y="0"/>
                  </a:lnTo>
                  <a:lnTo>
                    <a:pt x="590550" y="0"/>
                  </a:lnTo>
                  <a:lnTo>
                    <a:pt x="595553" y="0"/>
                  </a:lnTo>
                  <a:lnTo>
                    <a:pt x="600508" y="488"/>
                  </a:lnTo>
                  <a:lnTo>
                    <a:pt x="632884" y="12841"/>
                  </a:lnTo>
                  <a:lnTo>
                    <a:pt x="637044" y="15621"/>
                  </a:lnTo>
                  <a:lnTo>
                    <a:pt x="660949" y="47039"/>
                  </a:lnTo>
                  <a:lnTo>
                    <a:pt x="662864" y="51661"/>
                  </a:lnTo>
                  <a:lnTo>
                    <a:pt x="664309" y="56426"/>
                  </a:lnTo>
                  <a:lnTo>
                    <a:pt x="665285" y="61333"/>
                  </a:lnTo>
                  <a:lnTo>
                    <a:pt x="666262" y="66241"/>
                  </a:lnTo>
                  <a:lnTo>
                    <a:pt x="666750" y="71196"/>
                  </a:lnTo>
                  <a:lnTo>
                    <a:pt x="666750" y="76199"/>
                  </a:lnTo>
                  <a:lnTo>
                    <a:pt x="666750" y="81203"/>
                  </a:lnTo>
                  <a:lnTo>
                    <a:pt x="666262" y="86158"/>
                  </a:lnTo>
                  <a:lnTo>
                    <a:pt x="665285" y="91065"/>
                  </a:lnTo>
                  <a:lnTo>
                    <a:pt x="664309" y="95972"/>
                  </a:lnTo>
                  <a:lnTo>
                    <a:pt x="662864" y="100737"/>
                  </a:lnTo>
                  <a:lnTo>
                    <a:pt x="660949" y="105360"/>
                  </a:lnTo>
                  <a:lnTo>
                    <a:pt x="659034" y="109982"/>
                  </a:lnTo>
                  <a:lnTo>
                    <a:pt x="632884" y="139557"/>
                  </a:lnTo>
                  <a:lnTo>
                    <a:pt x="619710" y="146599"/>
                  </a:lnTo>
                  <a:lnTo>
                    <a:pt x="615087" y="148513"/>
                  </a:lnTo>
                  <a:lnTo>
                    <a:pt x="610323" y="149959"/>
                  </a:lnTo>
                  <a:lnTo>
                    <a:pt x="605415" y="150935"/>
                  </a:lnTo>
                  <a:lnTo>
                    <a:pt x="600508" y="151911"/>
                  </a:lnTo>
                  <a:lnTo>
                    <a:pt x="595553" y="152399"/>
                  </a:lnTo>
                  <a:lnTo>
                    <a:pt x="590550" y="152399"/>
                  </a:lnTo>
                  <a:lnTo>
                    <a:pt x="76200" y="152399"/>
                  </a:lnTo>
                  <a:lnTo>
                    <a:pt x="71196" y="152399"/>
                  </a:lnTo>
                  <a:lnTo>
                    <a:pt x="66241" y="151911"/>
                  </a:lnTo>
                  <a:lnTo>
                    <a:pt x="29705" y="136777"/>
                  </a:lnTo>
                  <a:lnTo>
                    <a:pt x="22318" y="130081"/>
                  </a:lnTo>
                  <a:lnTo>
                    <a:pt x="18780" y="126543"/>
                  </a:lnTo>
                  <a:lnTo>
                    <a:pt x="5800" y="105360"/>
                  </a:lnTo>
                  <a:lnTo>
                    <a:pt x="3885" y="100737"/>
                  </a:lnTo>
                  <a:lnTo>
                    <a:pt x="2440" y="95972"/>
                  </a:lnTo>
                  <a:lnTo>
                    <a:pt x="1464" y="91065"/>
                  </a:lnTo>
                  <a:lnTo>
                    <a:pt x="488" y="86158"/>
                  </a:lnTo>
                  <a:lnTo>
                    <a:pt x="0" y="81203"/>
                  </a:lnTo>
                  <a:lnTo>
                    <a:pt x="0" y="76199"/>
                  </a:lnTo>
                  <a:close/>
                </a:path>
              </a:pathLst>
            </a:custGeom>
            <a:ln w="9524">
              <a:solidFill>
                <a:srgbClr val="F0A5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2576512" y="3395662"/>
              <a:ext cx="857250" cy="152400"/>
            </a:xfrm>
            <a:custGeom>
              <a:avLst/>
              <a:gdLst/>
              <a:ahLst/>
              <a:cxnLst/>
              <a:rect l="l" t="t" r="r" b="b"/>
              <a:pathLst>
                <a:path w="857250" h="152400">
                  <a:moveTo>
                    <a:pt x="786053" y="152399"/>
                  </a:moveTo>
                  <a:lnTo>
                    <a:pt x="71196" y="152399"/>
                  </a:lnTo>
                  <a:lnTo>
                    <a:pt x="66241" y="151911"/>
                  </a:lnTo>
                  <a:lnTo>
                    <a:pt x="29705" y="136777"/>
                  </a:lnTo>
                  <a:lnTo>
                    <a:pt x="3885" y="100737"/>
                  </a:lnTo>
                  <a:lnTo>
                    <a:pt x="0" y="81203"/>
                  </a:lnTo>
                  <a:lnTo>
                    <a:pt x="0" y="76199"/>
                  </a:lnTo>
                  <a:lnTo>
                    <a:pt x="0" y="71196"/>
                  </a:lnTo>
                  <a:lnTo>
                    <a:pt x="15621" y="29704"/>
                  </a:lnTo>
                  <a:lnTo>
                    <a:pt x="51661" y="3885"/>
                  </a:lnTo>
                  <a:lnTo>
                    <a:pt x="71196" y="0"/>
                  </a:lnTo>
                  <a:lnTo>
                    <a:pt x="786053" y="0"/>
                  </a:lnTo>
                  <a:lnTo>
                    <a:pt x="827544" y="15621"/>
                  </a:lnTo>
                  <a:lnTo>
                    <a:pt x="853364" y="51661"/>
                  </a:lnTo>
                  <a:lnTo>
                    <a:pt x="857250" y="71196"/>
                  </a:lnTo>
                  <a:lnTo>
                    <a:pt x="857250" y="81203"/>
                  </a:lnTo>
                  <a:lnTo>
                    <a:pt x="841628" y="122694"/>
                  </a:lnTo>
                  <a:lnTo>
                    <a:pt x="805587" y="148513"/>
                  </a:lnTo>
                  <a:lnTo>
                    <a:pt x="791008" y="151911"/>
                  </a:lnTo>
                  <a:lnTo>
                    <a:pt x="786053" y="1523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2576512" y="3395662"/>
              <a:ext cx="857250" cy="152400"/>
            </a:xfrm>
            <a:custGeom>
              <a:avLst/>
              <a:gdLst/>
              <a:ahLst/>
              <a:cxnLst/>
              <a:rect l="l" t="t" r="r" b="b"/>
              <a:pathLst>
                <a:path w="857250" h="152400">
                  <a:moveTo>
                    <a:pt x="0" y="76199"/>
                  </a:moveTo>
                  <a:lnTo>
                    <a:pt x="10062" y="38025"/>
                  </a:lnTo>
                  <a:lnTo>
                    <a:pt x="12841" y="33865"/>
                  </a:lnTo>
                  <a:lnTo>
                    <a:pt x="15621" y="29704"/>
                  </a:lnTo>
                  <a:lnTo>
                    <a:pt x="18780" y="25855"/>
                  </a:lnTo>
                  <a:lnTo>
                    <a:pt x="22318" y="22318"/>
                  </a:lnTo>
                  <a:lnTo>
                    <a:pt x="25856" y="18780"/>
                  </a:lnTo>
                  <a:lnTo>
                    <a:pt x="29705" y="15621"/>
                  </a:lnTo>
                  <a:lnTo>
                    <a:pt x="33865" y="12841"/>
                  </a:lnTo>
                  <a:lnTo>
                    <a:pt x="38025" y="10061"/>
                  </a:lnTo>
                  <a:lnTo>
                    <a:pt x="71196" y="0"/>
                  </a:lnTo>
                  <a:lnTo>
                    <a:pt x="76200" y="0"/>
                  </a:lnTo>
                  <a:lnTo>
                    <a:pt x="781050" y="0"/>
                  </a:lnTo>
                  <a:lnTo>
                    <a:pt x="786053" y="0"/>
                  </a:lnTo>
                  <a:lnTo>
                    <a:pt x="791008" y="488"/>
                  </a:lnTo>
                  <a:lnTo>
                    <a:pt x="827544" y="15621"/>
                  </a:lnTo>
                  <a:lnTo>
                    <a:pt x="834931" y="22318"/>
                  </a:lnTo>
                  <a:lnTo>
                    <a:pt x="838469" y="25855"/>
                  </a:lnTo>
                  <a:lnTo>
                    <a:pt x="851449" y="47039"/>
                  </a:lnTo>
                  <a:lnTo>
                    <a:pt x="853364" y="51661"/>
                  </a:lnTo>
                  <a:lnTo>
                    <a:pt x="854809" y="56426"/>
                  </a:lnTo>
                  <a:lnTo>
                    <a:pt x="855785" y="61333"/>
                  </a:lnTo>
                  <a:lnTo>
                    <a:pt x="856762" y="66241"/>
                  </a:lnTo>
                  <a:lnTo>
                    <a:pt x="857250" y="71196"/>
                  </a:lnTo>
                  <a:lnTo>
                    <a:pt x="857250" y="76199"/>
                  </a:lnTo>
                  <a:lnTo>
                    <a:pt x="857250" y="81203"/>
                  </a:lnTo>
                  <a:lnTo>
                    <a:pt x="844407" y="118534"/>
                  </a:lnTo>
                  <a:lnTo>
                    <a:pt x="814833" y="144684"/>
                  </a:lnTo>
                  <a:lnTo>
                    <a:pt x="810210" y="146599"/>
                  </a:lnTo>
                  <a:lnTo>
                    <a:pt x="805587" y="148513"/>
                  </a:lnTo>
                  <a:lnTo>
                    <a:pt x="800823" y="149959"/>
                  </a:lnTo>
                  <a:lnTo>
                    <a:pt x="795915" y="150935"/>
                  </a:lnTo>
                  <a:lnTo>
                    <a:pt x="791008" y="151911"/>
                  </a:lnTo>
                  <a:lnTo>
                    <a:pt x="786053" y="152399"/>
                  </a:lnTo>
                  <a:lnTo>
                    <a:pt x="781050" y="152399"/>
                  </a:lnTo>
                  <a:lnTo>
                    <a:pt x="76200" y="152399"/>
                  </a:lnTo>
                  <a:lnTo>
                    <a:pt x="71196" y="152399"/>
                  </a:lnTo>
                  <a:lnTo>
                    <a:pt x="66241" y="151911"/>
                  </a:lnTo>
                  <a:lnTo>
                    <a:pt x="29705" y="136777"/>
                  </a:lnTo>
                  <a:lnTo>
                    <a:pt x="22318" y="130081"/>
                  </a:lnTo>
                  <a:lnTo>
                    <a:pt x="18780" y="126543"/>
                  </a:lnTo>
                  <a:lnTo>
                    <a:pt x="1464" y="91065"/>
                  </a:lnTo>
                  <a:lnTo>
                    <a:pt x="0" y="81203"/>
                  </a:lnTo>
                  <a:lnTo>
                    <a:pt x="0" y="76199"/>
                  </a:lnTo>
                  <a:close/>
                </a:path>
              </a:pathLst>
            </a:custGeom>
            <a:ln w="9524">
              <a:solidFill>
                <a:srgbClr val="F0A5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485774" y="2702560"/>
            <a:ext cx="5505450" cy="824865"/>
          </a:xfrm>
          <a:prstGeom prst="rect">
            <a:avLst/>
          </a:prstGeom>
        </p:spPr>
        <p:txBody>
          <a:bodyPr wrap="square" lIns="0" tIns="81915" rIns="0" bIns="0" rtlCol="0" vert="horz">
            <a:spAutoFit/>
          </a:bodyPr>
          <a:lstStyle/>
          <a:p>
            <a:pPr marL="152400">
              <a:lnSpc>
                <a:spcPct val="100000"/>
              </a:lnSpc>
              <a:spcBef>
                <a:spcPts val="645"/>
              </a:spcBef>
            </a:pP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GCC</a:t>
            </a:r>
            <a:r>
              <a:rPr dirty="0" sz="950" spc="7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Deliverable</a:t>
            </a:r>
            <a:r>
              <a:rPr dirty="0" sz="950" spc="8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per</a:t>
            </a:r>
            <a:r>
              <a:rPr dirty="0" sz="950" spc="8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003366"/>
                </a:solidFill>
                <a:latin typeface="Arial"/>
                <a:cs typeface="Arial"/>
              </a:rPr>
              <a:t>Chain</a:t>
            </a:r>
            <a:endParaRPr sz="950">
              <a:latin typeface="Arial"/>
              <a:cs typeface="Arial"/>
            </a:endParaRPr>
          </a:p>
          <a:p>
            <a:pPr marL="152400" marR="506095">
              <a:lnSpc>
                <a:spcPct val="125000"/>
              </a:lnSpc>
              <a:spcBef>
                <a:spcPts val="215"/>
              </a:spcBef>
            </a:pP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ROSA</a:t>
            </a:r>
            <a:r>
              <a:rPr dirty="0" sz="900" spc="-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outcomes dashboard (facility-level), NABH/JCI accreditation evidence pack,</a:t>
            </a:r>
            <a:r>
              <a:rPr dirty="0" sz="900" spc="-20">
                <a:solidFill>
                  <a:srgbClr val="333333"/>
                </a:solidFill>
                <a:latin typeface="Arial"/>
                <a:cs typeface="Arial"/>
              </a:rPr>
              <a:t> Total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 Cost</a:t>
            </a:r>
            <a:r>
              <a:rPr dirty="0" sz="9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 spc="-25">
                <a:solidFill>
                  <a:srgbClr val="333333"/>
                </a:solidFill>
                <a:latin typeface="Arial"/>
                <a:cs typeface="Arial"/>
              </a:rPr>
              <a:t>of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Ownership</a:t>
            </a:r>
            <a:r>
              <a:rPr dirty="0" sz="9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(TCO) model,</a:t>
            </a:r>
            <a:r>
              <a:rPr dirty="0" sz="9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co-branded institutional</a:t>
            </a:r>
            <a:r>
              <a:rPr dirty="0" sz="9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brief prepared</a:t>
            </a:r>
            <a:r>
              <a:rPr dirty="0" sz="9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by GCC</a:t>
            </a:r>
            <a:r>
              <a:rPr dirty="0" sz="9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analytical </a:t>
            </a:r>
            <a:r>
              <a:rPr dirty="0" sz="900" spc="-10">
                <a:solidFill>
                  <a:srgbClr val="333333"/>
                </a:solidFill>
                <a:latin typeface="Arial"/>
                <a:cs typeface="Arial"/>
              </a:rPr>
              <a:t>team.</a:t>
            </a:r>
            <a:endParaRPr sz="900">
              <a:latin typeface="Arial"/>
              <a:cs typeface="Arial"/>
            </a:endParaRPr>
          </a:p>
          <a:p>
            <a:pPr marL="238125">
              <a:lnSpc>
                <a:spcPct val="100000"/>
              </a:lnSpc>
              <a:spcBef>
                <a:spcPts val="795"/>
              </a:spcBef>
              <a:tabLst>
                <a:tab pos="1446530" algn="l"/>
                <a:tab pos="2168525" algn="l"/>
              </a:tabLst>
            </a:pPr>
            <a:r>
              <a:rPr dirty="0" sz="750" b="1">
                <a:solidFill>
                  <a:srgbClr val="003366"/>
                </a:solidFill>
                <a:latin typeface="Arial"/>
                <a:cs typeface="Arial"/>
              </a:rPr>
              <a:t>Outcomes </a:t>
            </a:r>
            <a:r>
              <a:rPr dirty="0" sz="750" spc="-10" b="1">
                <a:solidFill>
                  <a:srgbClr val="003366"/>
                </a:solidFill>
                <a:latin typeface="Arial"/>
                <a:cs typeface="Arial"/>
              </a:rPr>
              <a:t>Dashboard</a:t>
            </a:r>
            <a:r>
              <a:rPr dirty="0" sz="750" b="1">
                <a:solidFill>
                  <a:srgbClr val="003366"/>
                </a:solidFill>
                <a:latin typeface="Arial"/>
                <a:cs typeface="Arial"/>
              </a:rPr>
              <a:t>	TCO</a:t>
            </a:r>
            <a:r>
              <a:rPr dirty="0" sz="7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750" spc="-10" b="1">
                <a:solidFill>
                  <a:srgbClr val="003366"/>
                </a:solidFill>
                <a:latin typeface="Arial"/>
                <a:cs typeface="Arial"/>
              </a:rPr>
              <a:t>Model</a:t>
            </a:r>
            <a:r>
              <a:rPr dirty="0" sz="750" b="1">
                <a:solidFill>
                  <a:srgbClr val="003366"/>
                </a:solidFill>
                <a:latin typeface="Arial"/>
                <a:cs typeface="Arial"/>
              </a:rPr>
              <a:t>	NABH/JCI</a:t>
            </a:r>
            <a:r>
              <a:rPr dirty="0" sz="7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750" spc="-20" b="1">
                <a:solidFill>
                  <a:srgbClr val="003366"/>
                </a:solidFill>
                <a:latin typeface="Arial"/>
                <a:cs typeface="Arial"/>
              </a:rPr>
              <a:t>Pack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6191248" y="1295400"/>
            <a:ext cx="5524500" cy="2171700"/>
            <a:chOff x="6191248" y="1295400"/>
            <a:chExt cx="5524500" cy="2171700"/>
          </a:xfrm>
        </p:grpSpPr>
        <p:sp>
          <p:nvSpPr>
            <p:cNvPr id="34" name="object 34"/>
            <p:cNvSpPr/>
            <p:nvPr/>
          </p:nvSpPr>
          <p:spPr>
            <a:xfrm>
              <a:off x="6191248" y="1295400"/>
              <a:ext cx="5524500" cy="314325"/>
            </a:xfrm>
            <a:custGeom>
              <a:avLst/>
              <a:gdLst/>
              <a:ahLst/>
              <a:cxnLst/>
              <a:rect l="l" t="t" r="r" b="b"/>
              <a:pathLst>
                <a:path w="5524500" h="314325">
                  <a:moveTo>
                    <a:pt x="5524500" y="314324"/>
                  </a:moveTo>
                  <a:lnTo>
                    <a:pt x="0" y="314324"/>
                  </a:lnTo>
                  <a:lnTo>
                    <a:pt x="0" y="33047"/>
                  </a:lnTo>
                  <a:lnTo>
                    <a:pt x="28187" y="966"/>
                  </a:lnTo>
                  <a:lnTo>
                    <a:pt x="33047" y="0"/>
                  </a:lnTo>
                  <a:lnTo>
                    <a:pt x="5491452" y="0"/>
                  </a:lnTo>
                  <a:lnTo>
                    <a:pt x="5523531" y="28187"/>
                  </a:lnTo>
                  <a:lnTo>
                    <a:pt x="5524500" y="31432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6191237" y="1609737"/>
              <a:ext cx="5524500" cy="809625"/>
            </a:xfrm>
            <a:custGeom>
              <a:avLst/>
              <a:gdLst/>
              <a:ahLst/>
              <a:cxnLst/>
              <a:rect l="l" t="t" r="r" b="b"/>
              <a:pathLst>
                <a:path w="5524500" h="809625">
                  <a:moveTo>
                    <a:pt x="5524500" y="0"/>
                  </a:moveTo>
                  <a:lnTo>
                    <a:pt x="5514975" y="0"/>
                  </a:lnTo>
                  <a:lnTo>
                    <a:pt x="5514975" y="800100"/>
                  </a:lnTo>
                  <a:lnTo>
                    <a:pt x="9525" y="800100"/>
                  </a:lnTo>
                  <a:lnTo>
                    <a:pt x="9525" y="0"/>
                  </a:lnTo>
                  <a:lnTo>
                    <a:pt x="0" y="0"/>
                  </a:lnTo>
                  <a:lnTo>
                    <a:pt x="0" y="800100"/>
                  </a:lnTo>
                  <a:lnTo>
                    <a:pt x="0" y="809625"/>
                  </a:lnTo>
                  <a:lnTo>
                    <a:pt x="9525" y="809625"/>
                  </a:lnTo>
                  <a:lnTo>
                    <a:pt x="5514975" y="809625"/>
                  </a:lnTo>
                  <a:lnTo>
                    <a:pt x="5524500" y="809625"/>
                  </a:lnTo>
                  <a:lnTo>
                    <a:pt x="5524500" y="800100"/>
                  </a:lnTo>
                  <a:lnTo>
                    <a:pt x="5524500" y="0"/>
                  </a:lnTo>
                  <a:close/>
                </a:path>
              </a:pathLst>
            </a:custGeom>
            <a:solidFill>
              <a:srgbClr val="D0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6191249" y="2419350"/>
              <a:ext cx="5524500" cy="1047750"/>
            </a:xfrm>
            <a:custGeom>
              <a:avLst/>
              <a:gdLst/>
              <a:ahLst/>
              <a:cxnLst/>
              <a:rect l="l" t="t" r="r" b="b"/>
              <a:pathLst>
                <a:path w="5524500" h="1047750">
                  <a:moveTo>
                    <a:pt x="5524499" y="1047749"/>
                  </a:moveTo>
                  <a:lnTo>
                    <a:pt x="0" y="1047749"/>
                  </a:lnTo>
                  <a:lnTo>
                    <a:pt x="0" y="0"/>
                  </a:lnTo>
                  <a:lnTo>
                    <a:pt x="5524499" y="0"/>
                  </a:lnTo>
                  <a:lnTo>
                    <a:pt x="5524499" y="1047749"/>
                  </a:lnTo>
                  <a:close/>
                </a:path>
              </a:pathLst>
            </a:custGeom>
            <a:solidFill>
              <a:srgbClr val="F1F5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6196011" y="2424113"/>
              <a:ext cx="5514975" cy="1038225"/>
            </a:xfrm>
            <a:custGeom>
              <a:avLst/>
              <a:gdLst/>
              <a:ahLst/>
              <a:cxnLst/>
              <a:rect l="l" t="t" r="r" b="b"/>
              <a:pathLst>
                <a:path w="5514975" h="1038225">
                  <a:moveTo>
                    <a:pt x="0" y="0"/>
                  </a:moveTo>
                  <a:lnTo>
                    <a:pt x="5514974" y="0"/>
                  </a:lnTo>
                  <a:lnTo>
                    <a:pt x="5514974" y="1038224"/>
                  </a:lnTo>
                  <a:lnTo>
                    <a:pt x="0" y="1038224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D0DAE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 txBox="1"/>
          <p:nvPr/>
        </p:nvSpPr>
        <p:spPr>
          <a:xfrm>
            <a:off x="6330949" y="1358900"/>
            <a:ext cx="231394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10" b="1">
                <a:solidFill>
                  <a:srgbClr val="F0A500"/>
                </a:solidFill>
                <a:latin typeface="Arial"/>
                <a:cs typeface="Arial"/>
              </a:rPr>
              <a:t>2.</a:t>
            </a:r>
            <a:r>
              <a:rPr dirty="0" sz="950" spc="19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10" b="1">
                <a:solidFill>
                  <a:srgbClr val="F0A500"/>
                </a:solidFill>
                <a:latin typeface="Arial"/>
                <a:cs typeface="Arial"/>
              </a:rPr>
              <a:t>KOL</a:t>
            </a:r>
            <a:r>
              <a:rPr dirty="0" sz="950" spc="17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10" b="1">
                <a:solidFill>
                  <a:srgbClr val="F0A500"/>
                </a:solidFill>
                <a:latin typeface="Arial"/>
                <a:cs typeface="Arial"/>
              </a:rPr>
              <a:t>ECOSYSTEM</a:t>
            </a:r>
            <a:r>
              <a:rPr dirty="0" sz="950" spc="20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F0A500"/>
                </a:solidFill>
                <a:latin typeface="Arial"/>
                <a:cs typeface="Arial"/>
              </a:rPr>
              <a:t>DEVELOPMENT</a:t>
            </a:r>
            <a:endParaRPr sz="9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200774" y="1609725"/>
            <a:ext cx="5505450" cy="800100"/>
          </a:xfrm>
          <a:prstGeom prst="rect">
            <a:avLst/>
          </a:prstGeom>
          <a:solidFill>
            <a:srgbClr val="F1F5F9"/>
          </a:solidFill>
        </p:spPr>
        <p:txBody>
          <a:bodyPr wrap="square" lIns="0" tIns="127000" rIns="0" bIns="0" rtlCol="0" vert="horz">
            <a:spAutoFit/>
          </a:bodyPr>
          <a:lstStyle/>
          <a:p>
            <a:pPr marL="152400">
              <a:lnSpc>
                <a:spcPct val="100000"/>
              </a:lnSpc>
              <a:spcBef>
                <a:spcPts val="1000"/>
              </a:spcBef>
            </a:pP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Evidence</a:t>
            </a:r>
            <a:r>
              <a:rPr dirty="0" sz="950" spc="1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003366"/>
                </a:solidFill>
                <a:latin typeface="Arial"/>
                <a:cs typeface="Arial"/>
              </a:rPr>
              <a:t>Repository</a:t>
            </a:r>
            <a:endParaRPr sz="950">
              <a:latin typeface="Arial"/>
              <a:cs typeface="Arial"/>
            </a:endParaRPr>
          </a:p>
          <a:p>
            <a:pPr marL="152400" marR="453390">
              <a:lnSpc>
                <a:spcPct val="125000"/>
              </a:lnSpc>
              <a:spcBef>
                <a:spcPts val="215"/>
              </a:spcBef>
            </a:pP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GCC</a:t>
            </a:r>
            <a:r>
              <a:rPr dirty="0" sz="900" spc="-1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builds and maintains</a:t>
            </a:r>
            <a:r>
              <a:rPr dirty="0" sz="9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a living evidence</a:t>
            </a:r>
            <a:r>
              <a:rPr dirty="0" sz="9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library — real-world ROSA</a:t>
            </a:r>
            <a:r>
              <a:rPr dirty="0" sz="900" spc="-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outcomes, peer-</a:t>
            </a:r>
            <a:r>
              <a:rPr dirty="0" sz="900" spc="-10">
                <a:solidFill>
                  <a:srgbClr val="333333"/>
                </a:solidFill>
                <a:latin typeface="Arial"/>
                <a:cs typeface="Arial"/>
              </a:rPr>
              <a:t>reviewed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publications, conference abstracts — curated for India-specific surgical </a:t>
            </a:r>
            <a:r>
              <a:rPr dirty="0" sz="900" spc="-10">
                <a:solidFill>
                  <a:srgbClr val="333333"/>
                </a:solidFill>
                <a:latin typeface="Arial"/>
                <a:cs typeface="Arial"/>
              </a:rPr>
              <a:t>environments.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6353173" y="3162300"/>
            <a:ext cx="2819400" cy="161925"/>
            <a:chOff x="6353173" y="3162300"/>
            <a:chExt cx="2819400" cy="161925"/>
          </a:xfrm>
        </p:grpSpPr>
        <p:sp>
          <p:nvSpPr>
            <p:cNvPr id="41" name="object 41"/>
            <p:cNvSpPr/>
            <p:nvPr/>
          </p:nvSpPr>
          <p:spPr>
            <a:xfrm>
              <a:off x="6357936" y="3167063"/>
              <a:ext cx="714375" cy="152400"/>
            </a:xfrm>
            <a:custGeom>
              <a:avLst/>
              <a:gdLst/>
              <a:ahLst/>
              <a:cxnLst/>
              <a:rect l="l" t="t" r="r" b="b"/>
              <a:pathLst>
                <a:path w="714375" h="152400">
                  <a:moveTo>
                    <a:pt x="643178" y="152399"/>
                  </a:moveTo>
                  <a:lnTo>
                    <a:pt x="71196" y="152399"/>
                  </a:lnTo>
                  <a:lnTo>
                    <a:pt x="66241" y="151911"/>
                  </a:lnTo>
                  <a:lnTo>
                    <a:pt x="29705" y="136777"/>
                  </a:lnTo>
                  <a:lnTo>
                    <a:pt x="3885" y="100737"/>
                  </a:lnTo>
                  <a:lnTo>
                    <a:pt x="0" y="81203"/>
                  </a:lnTo>
                  <a:lnTo>
                    <a:pt x="0" y="76199"/>
                  </a:lnTo>
                  <a:lnTo>
                    <a:pt x="0" y="71196"/>
                  </a:lnTo>
                  <a:lnTo>
                    <a:pt x="15621" y="29705"/>
                  </a:lnTo>
                  <a:lnTo>
                    <a:pt x="51661" y="3885"/>
                  </a:lnTo>
                  <a:lnTo>
                    <a:pt x="71196" y="0"/>
                  </a:lnTo>
                  <a:lnTo>
                    <a:pt x="643178" y="0"/>
                  </a:lnTo>
                  <a:lnTo>
                    <a:pt x="684669" y="15621"/>
                  </a:lnTo>
                  <a:lnTo>
                    <a:pt x="710489" y="51661"/>
                  </a:lnTo>
                  <a:lnTo>
                    <a:pt x="714374" y="71196"/>
                  </a:lnTo>
                  <a:lnTo>
                    <a:pt x="714374" y="81203"/>
                  </a:lnTo>
                  <a:lnTo>
                    <a:pt x="698753" y="122694"/>
                  </a:lnTo>
                  <a:lnTo>
                    <a:pt x="662713" y="148513"/>
                  </a:lnTo>
                  <a:lnTo>
                    <a:pt x="648134" y="151911"/>
                  </a:lnTo>
                  <a:lnTo>
                    <a:pt x="643178" y="1523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6357936" y="3167063"/>
              <a:ext cx="714375" cy="152400"/>
            </a:xfrm>
            <a:custGeom>
              <a:avLst/>
              <a:gdLst/>
              <a:ahLst/>
              <a:cxnLst/>
              <a:rect l="l" t="t" r="r" b="b"/>
              <a:pathLst>
                <a:path w="714375" h="152400">
                  <a:moveTo>
                    <a:pt x="0" y="76199"/>
                  </a:moveTo>
                  <a:lnTo>
                    <a:pt x="0" y="71196"/>
                  </a:lnTo>
                  <a:lnTo>
                    <a:pt x="487" y="66241"/>
                  </a:lnTo>
                  <a:lnTo>
                    <a:pt x="1463" y="61334"/>
                  </a:lnTo>
                  <a:lnTo>
                    <a:pt x="2439" y="56426"/>
                  </a:lnTo>
                  <a:lnTo>
                    <a:pt x="3885" y="51661"/>
                  </a:lnTo>
                  <a:lnTo>
                    <a:pt x="5800" y="47039"/>
                  </a:lnTo>
                  <a:lnTo>
                    <a:pt x="7714" y="42416"/>
                  </a:lnTo>
                  <a:lnTo>
                    <a:pt x="10062" y="38025"/>
                  </a:lnTo>
                  <a:lnTo>
                    <a:pt x="12841" y="33865"/>
                  </a:lnTo>
                  <a:lnTo>
                    <a:pt x="15621" y="29705"/>
                  </a:lnTo>
                  <a:lnTo>
                    <a:pt x="18780" y="25856"/>
                  </a:lnTo>
                  <a:lnTo>
                    <a:pt x="22318" y="22318"/>
                  </a:lnTo>
                  <a:lnTo>
                    <a:pt x="25855" y="18780"/>
                  </a:lnTo>
                  <a:lnTo>
                    <a:pt x="29705" y="15621"/>
                  </a:lnTo>
                  <a:lnTo>
                    <a:pt x="33865" y="12841"/>
                  </a:lnTo>
                  <a:lnTo>
                    <a:pt x="38025" y="10061"/>
                  </a:lnTo>
                  <a:lnTo>
                    <a:pt x="61334" y="1464"/>
                  </a:lnTo>
                  <a:lnTo>
                    <a:pt x="66241" y="488"/>
                  </a:lnTo>
                  <a:lnTo>
                    <a:pt x="71196" y="0"/>
                  </a:lnTo>
                  <a:lnTo>
                    <a:pt x="76200" y="0"/>
                  </a:lnTo>
                  <a:lnTo>
                    <a:pt x="638175" y="0"/>
                  </a:lnTo>
                  <a:lnTo>
                    <a:pt x="643178" y="0"/>
                  </a:lnTo>
                  <a:lnTo>
                    <a:pt x="648134" y="488"/>
                  </a:lnTo>
                  <a:lnTo>
                    <a:pt x="653041" y="1464"/>
                  </a:lnTo>
                  <a:lnTo>
                    <a:pt x="657948" y="2439"/>
                  </a:lnTo>
                  <a:lnTo>
                    <a:pt x="662713" y="3885"/>
                  </a:lnTo>
                  <a:lnTo>
                    <a:pt x="667335" y="5799"/>
                  </a:lnTo>
                  <a:lnTo>
                    <a:pt x="671958" y="7714"/>
                  </a:lnTo>
                  <a:lnTo>
                    <a:pt x="676349" y="10061"/>
                  </a:lnTo>
                  <a:lnTo>
                    <a:pt x="680509" y="12841"/>
                  </a:lnTo>
                  <a:lnTo>
                    <a:pt x="684669" y="15621"/>
                  </a:lnTo>
                  <a:lnTo>
                    <a:pt x="708575" y="47039"/>
                  </a:lnTo>
                  <a:lnTo>
                    <a:pt x="712911" y="61334"/>
                  </a:lnTo>
                  <a:lnTo>
                    <a:pt x="713887" y="66241"/>
                  </a:lnTo>
                  <a:lnTo>
                    <a:pt x="714374" y="71196"/>
                  </a:lnTo>
                  <a:lnTo>
                    <a:pt x="714375" y="76199"/>
                  </a:lnTo>
                  <a:lnTo>
                    <a:pt x="714374" y="81203"/>
                  </a:lnTo>
                  <a:lnTo>
                    <a:pt x="701533" y="118534"/>
                  </a:lnTo>
                  <a:lnTo>
                    <a:pt x="680509" y="139557"/>
                  </a:lnTo>
                  <a:lnTo>
                    <a:pt x="676349" y="142337"/>
                  </a:lnTo>
                  <a:lnTo>
                    <a:pt x="671958" y="144684"/>
                  </a:lnTo>
                  <a:lnTo>
                    <a:pt x="667335" y="146599"/>
                  </a:lnTo>
                  <a:lnTo>
                    <a:pt x="662713" y="148513"/>
                  </a:lnTo>
                  <a:lnTo>
                    <a:pt x="638175" y="152399"/>
                  </a:lnTo>
                  <a:lnTo>
                    <a:pt x="76200" y="152399"/>
                  </a:lnTo>
                  <a:lnTo>
                    <a:pt x="47039" y="146599"/>
                  </a:lnTo>
                  <a:lnTo>
                    <a:pt x="42416" y="144684"/>
                  </a:lnTo>
                  <a:lnTo>
                    <a:pt x="22318" y="130081"/>
                  </a:lnTo>
                  <a:lnTo>
                    <a:pt x="18780" y="126543"/>
                  </a:lnTo>
                  <a:lnTo>
                    <a:pt x="15621" y="122694"/>
                  </a:lnTo>
                  <a:lnTo>
                    <a:pt x="12841" y="118534"/>
                  </a:lnTo>
                  <a:lnTo>
                    <a:pt x="10062" y="114374"/>
                  </a:lnTo>
                  <a:lnTo>
                    <a:pt x="7714" y="109982"/>
                  </a:lnTo>
                  <a:lnTo>
                    <a:pt x="5800" y="105360"/>
                  </a:lnTo>
                  <a:lnTo>
                    <a:pt x="3885" y="100737"/>
                  </a:lnTo>
                  <a:lnTo>
                    <a:pt x="2439" y="95972"/>
                  </a:lnTo>
                  <a:lnTo>
                    <a:pt x="1463" y="91065"/>
                  </a:lnTo>
                  <a:lnTo>
                    <a:pt x="487" y="86158"/>
                  </a:lnTo>
                  <a:lnTo>
                    <a:pt x="0" y="81203"/>
                  </a:lnTo>
                  <a:lnTo>
                    <a:pt x="0" y="76199"/>
                  </a:lnTo>
                  <a:close/>
                </a:path>
              </a:pathLst>
            </a:custGeom>
            <a:ln w="9524">
              <a:solidFill>
                <a:srgbClr val="F0A5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7129461" y="3167063"/>
              <a:ext cx="1028700" cy="152400"/>
            </a:xfrm>
            <a:custGeom>
              <a:avLst/>
              <a:gdLst/>
              <a:ahLst/>
              <a:cxnLst/>
              <a:rect l="l" t="t" r="r" b="b"/>
              <a:pathLst>
                <a:path w="1028700" h="152400">
                  <a:moveTo>
                    <a:pt x="957503" y="152399"/>
                  </a:moveTo>
                  <a:lnTo>
                    <a:pt x="71196" y="152399"/>
                  </a:lnTo>
                  <a:lnTo>
                    <a:pt x="66241" y="151911"/>
                  </a:lnTo>
                  <a:lnTo>
                    <a:pt x="29704" y="136777"/>
                  </a:lnTo>
                  <a:lnTo>
                    <a:pt x="3885" y="100737"/>
                  </a:lnTo>
                  <a:lnTo>
                    <a:pt x="0" y="81203"/>
                  </a:lnTo>
                  <a:lnTo>
                    <a:pt x="0" y="76199"/>
                  </a:lnTo>
                  <a:lnTo>
                    <a:pt x="0" y="71196"/>
                  </a:lnTo>
                  <a:lnTo>
                    <a:pt x="15621" y="29705"/>
                  </a:lnTo>
                  <a:lnTo>
                    <a:pt x="51661" y="3885"/>
                  </a:lnTo>
                  <a:lnTo>
                    <a:pt x="71196" y="0"/>
                  </a:lnTo>
                  <a:lnTo>
                    <a:pt x="957503" y="0"/>
                  </a:lnTo>
                  <a:lnTo>
                    <a:pt x="998994" y="15621"/>
                  </a:lnTo>
                  <a:lnTo>
                    <a:pt x="1024813" y="51661"/>
                  </a:lnTo>
                  <a:lnTo>
                    <a:pt x="1028699" y="71196"/>
                  </a:lnTo>
                  <a:lnTo>
                    <a:pt x="1028699" y="81203"/>
                  </a:lnTo>
                  <a:lnTo>
                    <a:pt x="1013078" y="122694"/>
                  </a:lnTo>
                  <a:lnTo>
                    <a:pt x="977037" y="148513"/>
                  </a:lnTo>
                  <a:lnTo>
                    <a:pt x="962458" y="151911"/>
                  </a:lnTo>
                  <a:lnTo>
                    <a:pt x="957503" y="1523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7129461" y="3167063"/>
              <a:ext cx="1028700" cy="152400"/>
            </a:xfrm>
            <a:custGeom>
              <a:avLst/>
              <a:gdLst/>
              <a:ahLst/>
              <a:cxnLst/>
              <a:rect l="l" t="t" r="r" b="b"/>
              <a:pathLst>
                <a:path w="1028700" h="152400">
                  <a:moveTo>
                    <a:pt x="0" y="76199"/>
                  </a:moveTo>
                  <a:lnTo>
                    <a:pt x="0" y="71196"/>
                  </a:lnTo>
                  <a:lnTo>
                    <a:pt x="487" y="66241"/>
                  </a:lnTo>
                  <a:lnTo>
                    <a:pt x="1463" y="61334"/>
                  </a:lnTo>
                  <a:lnTo>
                    <a:pt x="2439" y="56426"/>
                  </a:lnTo>
                  <a:lnTo>
                    <a:pt x="12841" y="33865"/>
                  </a:lnTo>
                  <a:lnTo>
                    <a:pt x="15621" y="29705"/>
                  </a:lnTo>
                  <a:lnTo>
                    <a:pt x="18780" y="25856"/>
                  </a:lnTo>
                  <a:lnTo>
                    <a:pt x="22318" y="22318"/>
                  </a:lnTo>
                  <a:lnTo>
                    <a:pt x="25855" y="18780"/>
                  </a:lnTo>
                  <a:lnTo>
                    <a:pt x="29704" y="15621"/>
                  </a:lnTo>
                  <a:lnTo>
                    <a:pt x="33865" y="12841"/>
                  </a:lnTo>
                  <a:lnTo>
                    <a:pt x="38025" y="10061"/>
                  </a:lnTo>
                  <a:lnTo>
                    <a:pt x="42416" y="7714"/>
                  </a:lnTo>
                  <a:lnTo>
                    <a:pt x="47039" y="5799"/>
                  </a:lnTo>
                  <a:lnTo>
                    <a:pt x="51661" y="3885"/>
                  </a:lnTo>
                  <a:lnTo>
                    <a:pt x="56426" y="2439"/>
                  </a:lnTo>
                  <a:lnTo>
                    <a:pt x="61333" y="1464"/>
                  </a:lnTo>
                  <a:lnTo>
                    <a:pt x="66241" y="488"/>
                  </a:lnTo>
                  <a:lnTo>
                    <a:pt x="71196" y="0"/>
                  </a:lnTo>
                  <a:lnTo>
                    <a:pt x="76200" y="0"/>
                  </a:lnTo>
                  <a:lnTo>
                    <a:pt x="952500" y="0"/>
                  </a:lnTo>
                  <a:lnTo>
                    <a:pt x="957503" y="0"/>
                  </a:lnTo>
                  <a:lnTo>
                    <a:pt x="962458" y="488"/>
                  </a:lnTo>
                  <a:lnTo>
                    <a:pt x="967365" y="1464"/>
                  </a:lnTo>
                  <a:lnTo>
                    <a:pt x="972272" y="2439"/>
                  </a:lnTo>
                  <a:lnTo>
                    <a:pt x="977036" y="3885"/>
                  </a:lnTo>
                  <a:lnTo>
                    <a:pt x="981659" y="5799"/>
                  </a:lnTo>
                  <a:lnTo>
                    <a:pt x="986281" y="7714"/>
                  </a:lnTo>
                  <a:lnTo>
                    <a:pt x="990673" y="10061"/>
                  </a:lnTo>
                  <a:lnTo>
                    <a:pt x="994833" y="12841"/>
                  </a:lnTo>
                  <a:lnTo>
                    <a:pt x="998994" y="15621"/>
                  </a:lnTo>
                  <a:lnTo>
                    <a:pt x="1002843" y="18780"/>
                  </a:lnTo>
                  <a:lnTo>
                    <a:pt x="1006381" y="22318"/>
                  </a:lnTo>
                  <a:lnTo>
                    <a:pt x="1009919" y="25856"/>
                  </a:lnTo>
                  <a:lnTo>
                    <a:pt x="1013078" y="29705"/>
                  </a:lnTo>
                  <a:lnTo>
                    <a:pt x="1015857" y="33865"/>
                  </a:lnTo>
                  <a:lnTo>
                    <a:pt x="1018637" y="38025"/>
                  </a:lnTo>
                  <a:lnTo>
                    <a:pt x="1028700" y="76199"/>
                  </a:lnTo>
                  <a:lnTo>
                    <a:pt x="1028699" y="81203"/>
                  </a:lnTo>
                  <a:lnTo>
                    <a:pt x="1022898" y="105360"/>
                  </a:lnTo>
                  <a:lnTo>
                    <a:pt x="1020984" y="109982"/>
                  </a:lnTo>
                  <a:lnTo>
                    <a:pt x="994833" y="139557"/>
                  </a:lnTo>
                  <a:lnTo>
                    <a:pt x="990673" y="142337"/>
                  </a:lnTo>
                  <a:lnTo>
                    <a:pt x="952500" y="152399"/>
                  </a:lnTo>
                  <a:lnTo>
                    <a:pt x="76200" y="152399"/>
                  </a:lnTo>
                  <a:lnTo>
                    <a:pt x="71196" y="152399"/>
                  </a:lnTo>
                  <a:lnTo>
                    <a:pt x="66241" y="151911"/>
                  </a:lnTo>
                  <a:lnTo>
                    <a:pt x="61334" y="150935"/>
                  </a:lnTo>
                  <a:lnTo>
                    <a:pt x="56426" y="149959"/>
                  </a:lnTo>
                  <a:lnTo>
                    <a:pt x="22318" y="130081"/>
                  </a:lnTo>
                  <a:lnTo>
                    <a:pt x="18780" y="126543"/>
                  </a:lnTo>
                  <a:lnTo>
                    <a:pt x="15621" y="122694"/>
                  </a:lnTo>
                  <a:lnTo>
                    <a:pt x="12841" y="118534"/>
                  </a:lnTo>
                  <a:lnTo>
                    <a:pt x="10062" y="114374"/>
                  </a:lnTo>
                  <a:lnTo>
                    <a:pt x="1463" y="91065"/>
                  </a:lnTo>
                  <a:lnTo>
                    <a:pt x="487" y="86158"/>
                  </a:lnTo>
                  <a:lnTo>
                    <a:pt x="0" y="81203"/>
                  </a:lnTo>
                  <a:lnTo>
                    <a:pt x="0" y="76199"/>
                  </a:lnTo>
                  <a:close/>
                </a:path>
              </a:pathLst>
            </a:custGeom>
            <a:ln w="9524">
              <a:solidFill>
                <a:srgbClr val="F0A5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8215311" y="3167063"/>
              <a:ext cx="952500" cy="152400"/>
            </a:xfrm>
            <a:custGeom>
              <a:avLst/>
              <a:gdLst/>
              <a:ahLst/>
              <a:cxnLst/>
              <a:rect l="l" t="t" r="r" b="b"/>
              <a:pathLst>
                <a:path w="952500" h="152400">
                  <a:moveTo>
                    <a:pt x="881303" y="152399"/>
                  </a:moveTo>
                  <a:lnTo>
                    <a:pt x="71196" y="152399"/>
                  </a:lnTo>
                  <a:lnTo>
                    <a:pt x="66241" y="151911"/>
                  </a:lnTo>
                  <a:lnTo>
                    <a:pt x="29705" y="136777"/>
                  </a:lnTo>
                  <a:lnTo>
                    <a:pt x="3885" y="100737"/>
                  </a:lnTo>
                  <a:lnTo>
                    <a:pt x="0" y="81203"/>
                  </a:lnTo>
                  <a:lnTo>
                    <a:pt x="0" y="76199"/>
                  </a:lnTo>
                  <a:lnTo>
                    <a:pt x="0" y="71196"/>
                  </a:lnTo>
                  <a:lnTo>
                    <a:pt x="15621" y="29705"/>
                  </a:lnTo>
                  <a:lnTo>
                    <a:pt x="51661" y="3885"/>
                  </a:lnTo>
                  <a:lnTo>
                    <a:pt x="71196" y="0"/>
                  </a:lnTo>
                  <a:lnTo>
                    <a:pt x="881303" y="0"/>
                  </a:lnTo>
                  <a:lnTo>
                    <a:pt x="922793" y="15621"/>
                  </a:lnTo>
                  <a:lnTo>
                    <a:pt x="948614" y="51661"/>
                  </a:lnTo>
                  <a:lnTo>
                    <a:pt x="952500" y="71196"/>
                  </a:lnTo>
                  <a:lnTo>
                    <a:pt x="952500" y="81203"/>
                  </a:lnTo>
                  <a:lnTo>
                    <a:pt x="936878" y="122694"/>
                  </a:lnTo>
                  <a:lnTo>
                    <a:pt x="900837" y="148513"/>
                  </a:lnTo>
                  <a:lnTo>
                    <a:pt x="886258" y="151911"/>
                  </a:lnTo>
                  <a:lnTo>
                    <a:pt x="881303" y="1523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8215311" y="3167063"/>
              <a:ext cx="952500" cy="152400"/>
            </a:xfrm>
            <a:custGeom>
              <a:avLst/>
              <a:gdLst/>
              <a:ahLst/>
              <a:cxnLst/>
              <a:rect l="l" t="t" r="r" b="b"/>
              <a:pathLst>
                <a:path w="952500" h="152400">
                  <a:moveTo>
                    <a:pt x="0" y="76199"/>
                  </a:moveTo>
                  <a:lnTo>
                    <a:pt x="10062" y="38025"/>
                  </a:lnTo>
                  <a:lnTo>
                    <a:pt x="12842" y="33865"/>
                  </a:lnTo>
                  <a:lnTo>
                    <a:pt x="15621" y="29705"/>
                  </a:lnTo>
                  <a:lnTo>
                    <a:pt x="18780" y="25856"/>
                  </a:lnTo>
                  <a:lnTo>
                    <a:pt x="22318" y="22318"/>
                  </a:lnTo>
                  <a:lnTo>
                    <a:pt x="25856" y="18780"/>
                  </a:lnTo>
                  <a:lnTo>
                    <a:pt x="47039" y="5799"/>
                  </a:lnTo>
                  <a:lnTo>
                    <a:pt x="51661" y="3885"/>
                  </a:lnTo>
                  <a:lnTo>
                    <a:pt x="56426" y="2439"/>
                  </a:lnTo>
                  <a:lnTo>
                    <a:pt x="61334" y="1464"/>
                  </a:lnTo>
                  <a:lnTo>
                    <a:pt x="66241" y="488"/>
                  </a:lnTo>
                  <a:lnTo>
                    <a:pt x="71196" y="0"/>
                  </a:lnTo>
                  <a:lnTo>
                    <a:pt x="76200" y="0"/>
                  </a:lnTo>
                  <a:lnTo>
                    <a:pt x="876300" y="0"/>
                  </a:lnTo>
                  <a:lnTo>
                    <a:pt x="881303" y="0"/>
                  </a:lnTo>
                  <a:lnTo>
                    <a:pt x="886258" y="488"/>
                  </a:lnTo>
                  <a:lnTo>
                    <a:pt x="891165" y="1464"/>
                  </a:lnTo>
                  <a:lnTo>
                    <a:pt x="896073" y="2439"/>
                  </a:lnTo>
                  <a:lnTo>
                    <a:pt x="930181" y="22318"/>
                  </a:lnTo>
                  <a:lnTo>
                    <a:pt x="950059" y="56426"/>
                  </a:lnTo>
                  <a:lnTo>
                    <a:pt x="951036" y="61334"/>
                  </a:lnTo>
                  <a:lnTo>
                    <a:pt x="952012" y="66241"/>
                  </a:lnTo>
                  <a:lnTo>
                    <a:pt x="952500" y="71196"/>
                  </a:lnTo>
                  <a:lnTo>
                    <a:pt x="952500" y="76199"/>
                  </a:lnTo>
                  <a:lnTo>
                    <a:pt x="952500" y="81203"/>
                  </a:lnTo>
                  <a:lnTo>
                    <a:pt x="939657" y="118534"/>
                  </a:lnTo>
                  <a:lnTo>
                    <a:pt x="910082" y="144684"/>
                  </a:lnTo>
                  <a:lnTo>
                    <a:pt x="876300" y="152399"/>
                  </a:lnTo>
                  <a:lnTo>
                    <a:pt x="76200" y="152399"/>
                  </a:lnTo>
                  <a:lnTo>
                    <a:pt x="71196" y="152399"/>
                  </a:lnTo>
                  <a:lnTo>
                    <a:pt x="66241" y="151911"/>
                  </a:lnTo>
                  <a:lnTo>
                    <a:pt x="61334" y="150935"/>
                  </a:lnTo>
                  <a:lnTo>
                    <a:pt x="56426" y="149959"/>
                  </a:lnTo>
                  <a:lnTo>
                    <a:pt x="51661" y="148513"/>
                  </a:lnTo>
                  <a:lnTo>
                    <a:pt x="47039" y="146599"/>
                  </a:lnTo>
                  <a:lnTo>
                    <a:pt x="42416" y="144684"/>
                  </a:lnTo>
                  <a:lnTo>
                    <a:pt x="22318" y="130081"/>
                  </a:lnTo>
                  <a:lnTo>
                    <a:pt x="18780" y="126543"/>
                  </a:lnTo>
                  <a:lnTo>
                    <a:pt x="15621" y="122694"/>
                  </a:lnTo>
                  <a:lnTo>
                    <a:pt x="12841" y="118534"/>
                  </a:lnTo>
                  <a:lnTo>
                    <a:pt x="10062" y="114374"/>
                  </a:lnTo>
                  <a:lnTo>
                    <a:pt x="1463" y="91065"/>
                  </a:lnTo>
                  <a:lnTo>
                    <a:pt x="487" y="86158"/>
                  </a:lnTo>
                  <a:lnTo>
                    <a:pt x="0" y="81203"/>
                  </a:lnTo>
                  <a:lnTo>
                    <a:pt x="0" y="76199"/>
                  </a:lnTo>
                  <a:close/>
                </a:path>
              </a:pathLst>
            </a:custGeom>
            <a:ln w="9524">
              <a:solidFill>
                <a:srgbClr val="F0A5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/>
          <p:cNvSpPr txBox="1"/>
          <p:nvPr/>
        </p:nvSpPr>
        <p:spPr>
          <a:xfrm>
            <a:off x="6200774" y="2473960"/>
            <a:ext cx="5505450" cy="824865"/>
          </a:xfrm>
          <a:prstGeom prst="rect">
            <a:avLst/>
          </a:prstGeom>
        </p:spPr>
        <p:txBody>
          <a:bodyPr wrap="square" lIns="0" tIns="81915" rIns="0" bIns="0" rtlCol="0" vert="horz">
            <a:spAutoFit/>
          </a:bodyPr>
          <a:lstStyle/>
          <a:p>
            <a:pPr marL="152400">
              <a:lnSpc>
                <a:spcPct val="100000"/>
              </a:lnSpc>
              <a:spcBef>
                <a:spcPts val="645"/>
              </a:spcBef>
            </a:pP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Data</a:t>
            </a:r>
            <a:r>
              <a:rPr dirty="0" sz="950" spc="9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Collection</a:t>
            </a:r>
            <a:r>
              <a:rPr dirty="0" sz="950" spc="9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&amp;</a:t>
            </a:r>
            <a:r>
              <a:rPr dirty="0" sz="950" spc="9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Publication</a:t>
            </a:r>
            <a:r>
              <a:rPr dirty="0" sz="950" spc="9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003366"/>
                </a:solidFill>
                <a:latin typeface="Arial"/>
                <a:cs typeface="Arial"/>
              </a:rPr>
              <a:t>Support</a:t>
            </a:r>
            <a:endParaRPr sz="950">
              <a:latin typeface="Arial"/>
              <a:cs typeface="Arial"/>
            </a:endParaRPr>
          </a:p>
          <a:p>
            <a:pPr marL="152400" marR="224790">
              <a:lnSpc>
                <a:spcPct val="125000"/>
              </a:lnSpc>
              <a:spcBef>
                <a:spcPts val="215"/>
              </a:spcBef>
            </a:pP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GCC</a:t>
            </a:r>
            <a:r>
              <a:rPr dirty="0" sz="900" spc="-1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provides data collection</a:t>
            </a:r>
            <a:r>
              <a:rPr dirty="0" sz="9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protocols, IRB coordination</a:t>
            </a:r>
            <a:r>
              <a:rPr dirty="0" sz="9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support, statistical analysis,</a:t>
            </a:r>
            <a:r>
              <a:rPr dirty="0" sz="9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and </a:t>
            </a:r>
            <a:r>
              <a:rPr dirty="0" sz="900" spc="-10">
                <a:solidFill>
                  <a:srgbClr val="333333"/>
                </a:solidFill>
                <a:latin typeface="Arial"/>
                <a:cs typeface="Arial"/>
              </a:rPr>
              <a:t>manuscript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preparation for KOL-led publications from participating </a:t>
            </a:r>
            <a:r>
              <a:rPr dirty="0" sz="900" spc="-10">
                <a:solidFill>
                  <a:srgbClr val="333333"/>
                </a:solidFill>
                <a:latin typeface="Arial"/>
                <a:cs typeface="Arial"/>
              </a:rPr>
              <a:t>centres.</a:t>
            </a:r>
            <a:endParaRPr sz="900">
              <a:latin typeface="Arial"/>
              <a:cs typeface="Arial"/>
            </a:endParaRPr>
          </a:p>
          <a:p>
            <a:pPr marL="238125">
              <a:lnSpc>
                <a:spcPct val="100000"/>
              </a:lnSpc>
              <a:spcBef>
                <a:spcPts val="795"/>
              </a:spcBef>
              <a:tabLst>
                <a:tab pos="1012190" algn="l"/>
                <a:tab pos="2096135" algn="l"/>
              </a:tabLst>
            </a:pPr>
            <a:r>
              <a:rPr dirty="0" sz="750" b="1">
                <a:solidFill>
                  <a:srgbClr val="003366"/>
                </a:solidFill>
                <a:latin typeface="Arial"/>
                <a:cs typeface="Arial"/>
              </a:rPr>
              <a:t>IRB </a:t>
            </a:r>
            <a:r>
              <a:rPr dirty="0" sz="750" spc="-10" b="1">
                <a:solidFill>
                  <a:srgbClr val="003366"/>
                </a:solidFill>
                <a:latin typeface="Arial"/>
                <a:cs typeface="Arial"/>
              </a:rPr>
              <a:t>Support</a:t>
            </a:r>
            <a:r>
              <a:rPr dirty="0" sz="750" b="1">
                <a:solidFill>
                  <a:srgbClr val="003366"/>
                </a:solidFill>
                <a:latin typeface="Arial"/>
                <a:cs typeface="Arial"/>
              </a:rPr>
              <a:t>	Statistical</a:t>
            </a:r>
            <a:r>
              <a:rPr dirty="0" sz="750" spc="-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750" spc="-10" b="1">
                <a:solidFill>
                  <a:srgbClr val="003366"/>
                </a:solidFill>
                <a:latin typeface="Arial"/>
                <a:cs typeface="Arial"/>
              </a:rPr>
              <a:t>Analysis</a:t>
            </a:r>
            <a:r>
              <a:rPr dirty="0" sz="750" b="1">
                <a:solidFill>
                  <a:srgbClr val="003366"/>
                </a:solidFill>
                <a:latin typeface="Arial"/>
                <a:cs typeface="Arial"/>
              </a:rPr>
              <a:t>	Publication</a:t>
            </a:r>
            <a:r>
              <a:rPr dirty="0" sz="750" spc="-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750" spc="-10" b="1">
                <a:solidFill>
                  <a:srgbClr val="003366"/>
                </a:solidFill>
                <a:latin typeface="Arial"/>
                <a:cs typeface="Arial"/>
              </a:rPr>
              <a:t>Track</a:t>
            </a:r>
            <a:endParaRPr sz="7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76249" y="3848100"/>
            <a:ext cx="11239500" cy="762000"/>
          </a:xfrm>
          <a:custGeom>
            <a:avLst/>
            <a:gdLst/>
            <a:ahLst/>
            <a:cxnLst/>
            <a:rect l="l" t="t" r="r" b="b"/>
            <a:pathLst>
              <a:path w="11239500" h="762000">
                <a:moveTo>
                  <a:pt x="11206451" y="761999"/>
                </a:moveTo>
                <a:lnTo>
                  <a:pt x="33047" y="761999"/>
                </a:lnTo>
                <a:lnTo>
                  <a:pt x="28187" y="761032"/>
                </a:lnTo>
                <a:lnTo>
                  <a:pt x="966" y="733812"/>
                </a:lnTo>
                <a:lnTo>
                  <a:pt x="0" y="728952"/>
                </a:lnTo>
                <a:lnTo>
                  <a:pt x="0" y="723899"/>
                </a:lnTo>
                <a:lnTo>
                  <a:pt x="0" y="33047"/>
                </a:lnTo>
                <a:lnTo>
                  <a:pt x="28187" y="966"/>
                </a:lnTo>
                <a:lnTo>
                  <a:pt x="33047" y="0"/>
                </a:lnTo>
                <a:lnTo>
                  <a:pt x="11206451" y="0"/>
                </a:lnTo>
                <a:lnTo>
                  <a:pt x="11238530" y="28187"/>
                </a:lnTo>
                <a:lnTo>
                  <a:pt x="11239498" y="33047"/>
                </a:lnTo>
                <a:lnTo>
                  <a:pt x="11239498" y="728952"/>
                </a:lnTo>
                <a:lnTo>
                  <a:pt x="11211310" y="761032"/>
                </a:lnTo>
                <a:lnTo>
                  <a:pt x="11206451" y="76199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 txBox="1"/>
          <p:nvPr/>
        </p:nvSpPr>
        <p:spPr>
          <a:xfrm>
            <a:off x="654049" y="3874135"/>
            <a:ext cx="10770870" cy="609600"/>
          </a:xfrm>
          <a:prstGeom prst="rect">
            <a:avLst/>
          </a:prstGeom>
        </p:spPr>
        <p:txBody>
          <a:bodyPr wrap="square" lIns="0" tIns="819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GCC</a:t>
            </a:r>
            <a:r>
              <a:rPr dirty="0" sz="950" spc="7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as</a:t>
            </a:r>
            <a:r>
              <a:rPr dirty="0" sz="950" spc="8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Competitive</a:t>
            </a:r>
            <a:r>
              <a:rPr dirty="0" sz="950" spc="8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Differentiator</a:t>
            </a:r>
            <a:r>
              <a:rPr dirty="0" sz="950" spc="8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—</a:t>
            </a:r>
            <a:r>
              <a:rPr dirty="0" sz="950" spc="7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The</a:t>
            </a:r>
            <a:r>
              <a:rPr dirty="0" sz="950" spc="8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"Built</a:t>
            </a:r>
            <a:r>
              <a:rPr dirty="0" sz="950" spc="8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in</a:t>
            </a:r>
            <a:r>
              <a:rPr dirty="0" sz="950" spc="8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India"</a:t>
            </a:r>
            <a:r>
              <a:rPr dirty="0" sz="950" spc="7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F0A500"/>
                </a:solidFill>
                <a:latin typeface="Arial"/>
                <a:cs typeface="Arial"/>
              </a:rPr>
              <a:t>Narrative</a:t>
            </a:r>
            <a:endParaRPr sz="9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215"/>
              </a:spcBef>
            </a:pP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Zimmer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Biomet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established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its GCC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India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— a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commitment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to local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intelligence,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local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talent, and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local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outcomes.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No competitor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can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match this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depth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institutional support.</a:t>
            </a:r>
            <a:r>
              <a:rPr dirty="0" sz="9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5-</a:t>
            </a:r>
            <a:r>
              <a:rPr dirty="0" sz="900" spc="-10">
                <a:solidFill>
                  <a:srgbClr val="FFFFFF"/>
                </a:solidFill>
                <a:latin typeface="Arial"/>
                <a:cs typeface="Arial"/>
              </a:rPr>
              <a:t>Year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 Warranty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backed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by </a:t>
            </a:r>
            <a:r>
              <a:rPr dirty="0" sz="900" spc="-25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GCC.</a:t>
            </a:r>
            <a:r>
              <a:rPr dirty="0" sz="9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message to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every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hospital CMO: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"We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are committed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year 5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—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not just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Arial"/>
                <a:cs typeface="Arial"/>
              </a:rPr>
              <a:t>sale."</a:t>
            </a:r>
            <a:endParaRPr sz="900"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0" y="6591300"/>
            <a:ext cx="12192000" cy="266700"/>
          </a:xfrm>
          <a:custGeom>
            <a:avLst/>
            <a:gdLst/>
            <a:ahLst/>
            <a:cxnLst/>
            <a:rect l="l" t="t" r="r" b="b"/>
            <a:pathLst>
              <a:path w="12192000" h="266700">
                <a:moveTo>
                  <a:pt x="12191999" y="266699"/>
                </a:moveTo>
                <a:lnTo>
                  <a:pt x="0" y="266699"/>
                </a:lnTo>
                <a:lnTo>
                  <a:pt x="0" y="0"/>
                </a:lnTo>
                <a:lnTo>
                  <a:pt x="12191999" y="0"/>
                </a:lnTo>
                <a:lnTo>
                  <a:pt x="12191999" y="26669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2674620">
              <a:lnSpc>
                <a:spcPct val="100000"/>
              </a:lnSpc>
              <a:spcBef>
                <a:spcPts val="25"/>
              </a:spcBef>
            </a:pPr>
            <a:r>
              <a:rPr dirty="0" spc="20"/>
              <a:t>ADGcatalyst</a:t>
            </a:r>
            <a:r>
              <a:rPr dirty="0" spc="190"/>
              <a:t> </a:t>
            </a:r>
            <a:r>
              <a:rPr dirty="0" spc="20"/>
              <a:t>Strategic</a:t>
            </a:r>
            <a:r>
              <a:rPr dirty="0" spc="195"/>
              <a:t> </a:t>
            </a:r>
            <a:r>
              <a:rPr dirty="0" spc="20"/>
              <a:t>Consulting</a:t>
            </a:r>
            <a:r>
              <a:rPr dirty="0" spc="195"/>
              <a:t> </a:t>
            </a:r>
            <a:r>
              <a:rPr dirty="0" spc="20"/>
              <a:t>|</a:t>
            </a:r>
            <a:r>
              <a:rPr dirty="0" spc="195"/>
              <a:t> </a:t>
            </a:r>
            <a:r>
              <a:rPr dirty="0" spc="20"/>
              <a:t>Zimmer</a:t>
            </a:r>
            <a:r>
              <a:rPr dirty="0" spc="190"/>
              <a:t> </a:t>
            </a:r>
            <a:r>
              <a:rPr dirty="0" spc="20"/>
              <a:t>Biomet</a:t>
            </a:r>
            <a:r>
              <a:rPr dirty="0" spc="195"/>
              <a:t> </a:t>
            </a:r>
            <a:r>
              <a:rPr dirty="0" spc="20"/>
              <a:t>India</a:t>
            </a:r>
            <a:r>
              <a:rPr dirty="0" spc="195"/>
              <a:t> </a:t>
            </a:r>
            <a:r>
              <a:rPr dirty="0" spc="20"/>
              <a:t>Unified</a:t>
            </a:r>
            <a:r>
              <a:rPr dirty="0" spc="195"/>
              <a:t> </a:t>
            </a:r>
            <a:r>
              <a:rPr dirty="0" spc="20"/>
              <a:t>Revenue</a:t>
            </a:r>
            <a:r>
              <a:rPr dirty="0" spc="190"/>
              <a:t> </a:t>
            </a:r>
            <a:r>
              <a:rPr dirty="0" spc="20"/>
              <a:t>Strategy</a:t>
            </a:r>
            <a:r>
              <a:rPr dirty="0" spc="195"/>
              <a:t> </a:t>
            </a:r>
            <a:r>
              <a:rPr dirty="0" spc="20"/>
              <a:t>|</a:t>
            </a:r>
            <a:r>
              <a:rPr dirty="0" spc="195"/>
              <a:t> </a:t>
            </a:r>
            <a:r>
              <a:rPr dirty="0" spc="20"/>
              <a:t>September</a:t>
            </a:r>
            <a:r>
              <a:rPr dirty="0" spc="195"/>
              <a:t> </a:t>
            </a:r>
            <a:r>
              <a:rPr dirty="0" spc="20"/>
              <a:t>2026</a:t>
            </a:r>
            <a:r>
              <a:rPr dirty="0" spc="190"/>
              <a:t> </a:t>
            </a:r>
            <a:r>
              <a:rPr dirty="0" spc="20"/>
              <a:t>|</a:t>
            </a:r>
            <a:r>
              <a:rPr dirty="0" spc="195"/>
              <a:t> </a:t>
            </a:r>
            <a:r>
              <a:rPr dirty="0" spc="-10"/>
              <a:t>Confidential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Incentive</a:t>
            </a:r>
            <a:r>
              <a:rPr dirty="0" spc="185"/>
              <a:t> </a:t>
            </a:r>
            <a:r>
              <a:rPr dirty="0"/>
              <a:t>Framework</a:t>
            </a:r>
            <a:r>
              <a:rPr dirty="0" spc="185"/>
              <a:t> </a:t>
            </a:r>
            <a:r>
              <a:rPr dirty="0"/>
              <a:t>—</a:t>
            </a:r>
            <a:r>
              <a:rPr dirty="0" spc="190"/>
              <a:t> </a:t>
            </a:r>
            <a:r>
              <a:rPr dirty="0"/>
              <a:t>Unified</a:t>
            </a:r>
            <a:r>
              <a:rPr dirty="0" spc="185"/>
              <a:t> </a:t>
            </a:r>
            <a:r>
              <a:rPr dirty="0"/>
              <a:t>Goals</a:t>
            </a:r>
            <a:r>
              <a:rPr dirty="0" spc="185"/>
              <a:t> </a:t>
            </a:r>
            <a:r>
              <a:rPr dirty="0"/>
              <a:t>&amp;</a:t>
            </a:r>
            <a:r>
              <a:rPr dirty="0" spc="190"/>
              <a:t> </a:t>
            </a:r>
            <a:r>
              <a:rPr dirty="0"/>
              <a:t>KPI</a:t>
            </a:r>
            <a:r>
              <a:rPr dirty="0" spc="185"/>
              <a:t> </a:t>
            </a:r>
            <a:r>
              <a:rPr dirty="0" spc="-10"/>
              <a:t>Targets</a:t>
            </a:r>
          </a:p>
        </p:txBody>
      </p:sp>
      <p:sp>
        <p:nvSpPr>
          <p:cNvPr id="3" name="object 3"/>
          <p:cNvSpPr/>
          <p:nvPr/>
        </p:nvSpPr>
        <p:spPr>
          <a:xfrm>
            <a:off x="10934697" y="400050"/>
            <a:ext cx="781050" cy="190500"/>
          </a:xfrm>
          <a:custGeom>
            <a:avLst/>
            <a:gdLst/>
            <a:ahLst/>
            <a:cxnLst/>
            <a:rect l="l" t="t" r="r" b="b"/>
            <a:pathLst>
              <a:path w="781050" h="190500">
                <a:moveTo>
                  <a:pt x="764526" y="190499"/>
                </a:moveTo>
                <a:lnTo>
                  <a:pt x="16524" y="190499"/>
                </a:lnTo>
                <a:lnTo>
                  <a:pt x="14093" y="190016"/>
                </a:lnTo>
                <a:lnTo>
                  <a:pt x="0" y="173976"/>
                </a:lnTo>
                <a:lnTo>
                  <a:pt x="1" y="171449"/>
                </a:lnTo>
                <a:lnTo>
                  <a:pt x="0" y="16523"/>
                </a:lnTo>
                <a:lnTo>
                  <a:pt x="16524" y="0"/>
                </a:lnTo>
                <a:lnTo>
                  <a:pt x="764526" y="0"/>
                </a:lnTo>
                <a:lnTo>
                  <a:pt x="781049" y="16523"/>
                </a:lnTo>
                <a:lnTo>
                  <a:pt x="781049" y="173976"/>
                </a:lnTo>
                <a:lnTo>
                  <a:pt x="766955" y="190016"/>
                </a:lnTo>
                <a:lnTo>
                  <a:pt x="764526" y="19049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054456" y="406400"/>
            <a:ext cx="53340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SLIDE</a:t>
            </a:r>
            <a:r>
              <a:rPr dirty="0" sz="800" spc="1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-25" b="1">
                <a:solidFill>
                  <a:srgbClr val="003366"/>
                </a:solidFill>
                <a:latin typeface="Arial"/>
                <a:cs typeface="Arial"/>
              </a:rPr>
              <a:t>13</a:t>
            </a:r>
            <a:endParaRPr sz="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3550" y="996950"/>
            <a:ext cx="5654675" cy="45021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75" b="1">
                <a:solidFill>
                  <a:srgbClr val="0054A5"/>
                </a:solidFill>
                <a:latin typeface="Arial"/>
                <a:cs typeface="Arial"/>
              </a:rPr>
              <a:t>DESIGN</a:t>
            </a:r>
            <a:r>
              <a:rPr dirty="0" sz="950" spc="160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80" b="1">
                <a:solidFill>
                  <a:srgbClr val="0054A5"/>
                </a:solidFill>
                <a:latin typeface="Arial"/>
                <a:cs typeface="Arial"/>
              </a:rPr>
              <a:t>PRINCIPLES</a:t>
            </a:r>
            <a:r>
              <a:rPr dirty="0" sz="950" spc="160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54A5"/>
                </a:solidFill>
                <a:latin typeface="Arial"/>
                <a:cs typeface="Arial"/>
              </a:rPr>
              <a:t>+</a:t>
            </a:r>
            <a:r>
              <a:rPr dirty="0" sz="950" spc="160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60" b="1">
                <a:solidFill>
                  <a:srgbClr val="0054A5"/>
                </a:solidFill>
                <a:latin typeface="Arial"/>
                <a:cs typeface="Arial"/>
              </a:rPr>
              <a:t>KPI</a:t>
            </a:r>
            <a:r>
              <a:rPr dirty="0" sz="950" spc="160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80" b="1">
                <a:solidFill>
                  <a:srgbClr val="0054A5"/>
                </a:solidFill>
                <a:latin typeface="Arial"/>
                <a:cs typeface="Arial"/>
              </a:rPr>
              <a:t>SCORECARD</a:t>
            </a:r>
            <a:r>
              <a:rPr dirty="0" sz="950" spc="165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65" b="1">
                <a:solidFill>
                  <a:srgbClr val="0054A5"/>
                </a:solidFill>
                <a:latin typeface="Arial"/>
                <a:cs typeface="Arial"/>
              </a:rPr>
              <a:t>FOR</a:t>
            </a:r>
            <a:r>
              <a:rPr dirty="0" sz="950" spc="160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75" b="1">
                <a:solidFill>
                  <a:srgbClr val="0054A5"/>
                </a:solidFill>
                <a:latin typeface="Arial"/>
                <a:cs typeface="Arial"/>
              </a:rPr>
              <a:t>COMBINED</a:t>
            </a:r>
            <a:r>
              <a:rPr dirty="0" sz="950" spc="160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75" b="1">
                <a:solidFill>
                  <a:srgbClr val="0054A5"/>
                </a:solidFill>
                <a:latin typeface="Arial"/>
                <a:cs typeface="Arial"/>
              </a:rPr>
              <a:t>IMPLANT</a:t>
            </a:r>
            <a:r>
              <a:rPr dirty="0" sz="950" spc="160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54A5"/>
                </a:solidFill>
                <a:latin typeface="Arial"/>
                <a:cs typeface="Arial"/>
              </a:rPr>
              <a:t>&amp;</a:t>
            </a:r>
            <a:r>
              <a:rPr dirty="0" sz="950" spc="160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70" b="1">
                <a:solidFill>
                  <a:srgbClr val="0054A5"/>
                </a:solidFill>
                <a:latin typeface="Arial"/>
                <a:cs typeface="Arial"/>
              </a:rPr>
              <a:t>ROSA</a:t>
            </a:r>
            <a:r>
              <a:rPr dirty="0" sz="950" spc="130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65" b="1">
                <a:solidFill>
                  <a:srgbClr val="0054A5"/>
                </a:solidFill>
                <a:latin typeface="Arial"/>
                <a:cs typeface="Arial"/>
              </a:rPr>
              <a:t>TEAMS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DESIGN</a:t>
            </a:r>
            <a:r>
              <a:rPr dirty="0" sz="950" spc="3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003366"/>
                </a:solidFill>
                <a:latin typeface="Arial"/>
                <a:cs typeface="Arial"/>
              </a:rPr>
              <a:t>PRINCIPLES</a:t>
            </a:r>
            <a:endParaRPr sz="9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188074" y="1273175"/>
            <a:ext cx="206184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10" b="1">
                <a:solidFill>
                  <a:srgbClr val="003366"/>
                </a:solidFill>
                <a:latin typeface="Arial"/>
                <a:cs typeface="Arial"/>
              </a:rPr>
              <a:t>KPI</a:t>
            </a:r>
            <a:r>
              <a:rPr dirty="0" sz="950" spc="19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10" b="1">
                <a:solidFill>
                  <a:srgbClr val="003366"/>
                </a:solidFill>
                <a:latin typeface="Arial"/>
                <a:cs typeface="Arial"/>
              </a:rPr>
              <a:t>SCORECARD</a:t>
            </a:r>
            <a:r>
              <a:rPr dirty="0" sz="950" spc="19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10" b="1">
                <a:solidFill>
                  <a:srgbClr val="003366"/>
                </a:solidFill>
                <a:latin typeface="Arial"/>
                <a:cs typeface="Arial"/>
              </a:rPr>
              <a:t>—</a:t>
            </a:r>
            <a:r>
              <a:rPr dirty="0" sz="950" spc="19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10" b="1">
                <a:solidFill>
                  <a:srgbClr val="003366"/>
                </a:solidFill>
                <a:latin typeface="Arial"/>
                <a:cs typeface="Arial"/>
              </a:rPr>
              <a:t>FY</a:t>
            </a:r>
            <a:r>
              <a:rPr dirty="0" sz="950" spc="1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003366"/>
                </a:solidFill>
                <a:latin typeface="Arial"/>
                <a:cs typeface="Arial"/>
              </a:rPr>
              <a:t>TARGET</a:t>
            </a:r>
            <a:endParaRPr sz="9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76249" y="1495425"/>
            <a:ext cx="5514975" cy="19050"/>
          </a:xfrm>
          <a:custGeom>
            <a:avLst/>
            <a:gdLst/>
            <a:ahLst/>
            <a:cxnLst/>
            <a:rect l="l" t="t" r="r" b="b"/>
            <a:pathLst>
              <a:path w="5514975" h="19050">
                <a:moveTo>
                  <a:pt x="5514974" y="19049"/>
                </a:moveTo>
                <a:lnTo>
                  <a:pt x="0" y="19049"/>
                </a:lnTo>
                <a:lnTo>
                  <a:pt x="0" y="0"/>
                </a:lnTo>
                <a:lnTo>
                  <a:pt x="5514974" y="0"/>
                </a:lnTo>
                <a:lnTo>
                  <a:pt x="5514974" y="1904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200774" y="1495425"/>
            <a:ext cx="5514975" cy="19050"/>
          </a:xfrm>
          <a:custGeom>
            <a:avLst/>
            <a:gdLst/>
            <a:ahLst/>
            <a:cxnLst/>
            <a:rect l="l" t="t" r="r" b="b"/>
            <a:pathLst>
              <a:path w="5514975" h="19050">
                <a:moveTo>
                  <a:pt x="5514974" y="19049"/>
                </a:moveTo>
                <a:lnTo>
                  <a:pt x="0" y="19049"/>
                </a:lnTo>
                <a:lnTo>
                  <a:pt x="0" y="0"/>
                </a:lnTo>
                <a:lnTo>
                  <a:pt x="5514974" y="0"/>
                </a:lnTo>
                <a:lnTo>
                  <a:pt x="5514974" y="1904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6249" y="1628775"/>
            <a:ext cx="228600" cy="22859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46000" y="1654175"/>
            <a:ext cx="895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0" b="1">
                <a:solidFill>
                  <a:srgbClr val="003366"/>
                </a:solidFill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7399" y="1582738"/>
            <a:ext cx="4985385" cy="3873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31900"/>
              </a:lnSpc>
              <a:spcBef>
                <a:spcPts val="90"/>
              </a:spcBef>
            </a:pP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Shared</a:t>
            </a:r>
            <a:r>
              <a:rPr dirty="0" sz="900" spc="10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Revenue</a:t>
            </a:r>
            <a:r>
              <a:rPr dirty="0" sz="900" spc="1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Pool:</a:t>
            </a:r>
            <a:r>
              <a:rPr dirty="0" sz="900" spc="10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30%</a:t>
            </a:r>
            <a:r>
              <a:rPr dirty="0" sz="900" spc="11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of</a:t>
            </a:r>
            <a:r>
              <a:rPr dirty="0" sz="900" spc="11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incentive</a:t>
            </a:r>
            <a:r>
              <a:rPr dirty="0" sz="900" spc="10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pool</a:t>
            </a:r>
            <a:r>
              <a:rPr dirty="0" sz="900" spc="11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is</a:t>
            </a:r>
            <a:r>
              <a:rPr dirty="0" sz="900" spc="11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collective</a:t>
            </a:r>
            <a:r>
              <a:rPr dirty="0" sz="900" spc="10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(Implant</a:t>
            </a:r>
            <a:r>
              <a:rPr dirty="0" sz="900" spc="11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+</a:t>
            </a:r>
            <a:r>
              <a:rPr dirty="0" sz="900" spc="11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ROSA</a:t>
            </a:r>
            <a:r>
              <a:rPr dirty="0" sz="900" spc="3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combined</a:t>
            </a:r>
            <a:r>
              <a:rPr dirty="0" sz="900" spc="11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333333"/>
                </a:solidFill>
                <a:latin typeface="Arial"/>
                <a:cs typeface="Arial"/>
              </a:rPr>
              <a:t>target),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eliminating</a:t>
            </a:r>
            <a:r>
              <a:rPr dirty="0" sz="900" spc="1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internal</a:t>
            </a:r>
            <a:r>
              <a:rPr dirty="0" sz="900" spc="1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333333"/>
                </a:solidFill>
                <a:latin typeface="Arial"/>
                <a:cs typeface="Arial"/>
              </a:rPr>
              <a:t>competition.</a:t>
            </a:r>
            <a:endParaRPr sz="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00774" y="1628775"/>
            <a:ext cx="5514975" cy="266700"/>
          </a:xfrm>
          <a:prstGeom prst="rect">
            <a:avLst/>
          </a:prstGeom>
          <a:solidFill>
            <a:srgbClr val="003366"/>
          </a:solidFill>
        </p:spPr>
        <p:txBody>
          <a:bodyPr wrap="square" lIns="0" tIns="53975" rIns="0" bIns="0" rtlCol="0" vert="horz">
            <a:spAutoFit/>
          </a:bodyPr>
          <a:lstStyle/>
          <a:p>
            <a:pPr marL="114300">
              <a:lnSpc>
                <a:spcPct val="100000"/>
              </a:lnSpc>
              <a:spcBef>
                <a:spcPts val="425"/>
              </a:spcBef>
              <a:tabLst>
                <a:tab pos="3212465" algn="l"/>
                <a:tab pos="4533900" algn="l"/>
              </a:tabLst>
            </a:pPr>
            <a:r>
              <a:rPr dirty="0" sz="850" spc="-25" b="1">
                <a:solidFill>
                  <a:srgbClr val="F0A500"/>
                </a:solidFill>
                <a:latin typeface="Arial"/>
                <a:cs typeface="Arial"/>
              </a:rPr>
              <a:t>KPI</a:t>
            </a:r>
            <a:r>
              <a:rPr dirty="0" sz="850" b="1">
                <a:solidFill>
                  <a:srgbClr val="F0A500"/>
                </a:solidFill>
                <a:latin typeface="Arial"/>
                <a:cs typeface="Arial"/>
              </a:rPr>
              <a:t>	</a:t>
            </a:r>
            <a:r>
              <a:rPr dirty="0" sz="850" spc="-10" b="1">
                <a:solidFill>
                  <a:srgbClr val="F0A500"/>
                </a:solidFill>
                <a:latin typeface="Arial"/>
                <a:cs typeface="Arial"/>
              </a:rPr>
              <a:t>Target</a:t>
            </a:r>
            <a:r>
              <a:rPr dirty="0" sz="850" b="1">
                <a:solidFill>
                  <a:srgbClr val="F0A500"/>
                </a:solidFill>
                <a:latin typeface="Arial"/>
                <a:cs typeface="Arial"/>
              </a:rPr>
              <a:t>	</a:t>
            </a:r>
            <a:r>
              <a:rPr dirty="0" sz="850" spc="-10" b="1">
                <a:solidFill>
                  <a:srgbClr val="F0A500"/>
                </a:solidFill>
                <a:latin typeface="Arial"/>
                <a:cs typeface="Arial"/>
              </a:rPr>
              <a:t>Review</a:t>
            </a:r>
            <a:endParaRPr sz="85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6249" y="2085975"/>
            <a:ext cx="228600" cy="22859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46000" y="2111375"/>
            <a:ext cx="895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0" b="1">
                <a:solidFill>
                  <a:srgbClr val="003366"/>
                </a:solidFill>
                <a:latin typeface="Arial"/>
                <a:cs typeface="Arial"/>
              </a:rPr>
              <a:t>2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7399" y="2049463"/>
            <a:ext cx="5085715" cy="3683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90"/>
              </a:spcBef>
            </a:pP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ROSA</a:t>
            </a:r>
            <a:r>
              <a:rPr dirty="0" sz="900" spc="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Activation</a:t>
            </a:r>
            <a:r>
              <a:rPr dirty="0" sz="900" spc="114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Bonus:</a:t>
            </a:r>
            <a:r>
              <a:rPr dirty="0" sz="900" spc="1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Rs.</a:t>
            </a:r>
            <a:r>
              <a:rPr dirty="0" sz="900" spc="11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25,000</a:t>
            </a:r>
            <a:r>
              <a:rPr dirty="0" sz="900" spc="114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per</a:t>
            </a:r>
            <a:r>
              <a:rPr dirty="0" sz="900" spc="11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new</a:t>
            </a:r>
            <a:r>
              <a:rPr dirty="0" sz="900" spc="11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robot</a:t>
            </a:r>
            <a:r>
              <a:rPr dirty="0" sz="900" spc="11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activated</a:t>
            </a:r>
            <a:r>
              <a:rPr dirty="0" sz="900" spc="114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beyond</a:t>
            </a:r>
            <a:r>
              <a:rPr dirty="0" sz="900" spc="11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existing</a:t>
            </a:r>
            <a:r>
              <a:rPr dirty="0" sz="900" spc="11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base;</a:t>
            </a:r>
            <a:r>
              <a:rPr dirty="0" sz="900" spc="114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Rs.</a:t>
            </a:r>
            <a:r>
              <a:rPr dirty="0" sz="900" spc="11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333333"/>
                </a:solidFill>
                <a:latin typeface="Arial"/>
                <a:cs typeface="Arial"/>
              </a:rPr>
              <a:t>10,000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per</a:t>
            </a:r>
            <a:r>
              <a:rPr dirty="0" sz="900" spc="8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robot</a:t>
            </a:r>
            <a:r>
              <a:rPr dirty="0" sz="900" spc="9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exceeding</a:t>
            </a:r>
            <a:r>
              <a:rPr dirty="0" sz="900" spc="9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8</a:t>
            </a:r>
            <a:r>
              <a:rPr dirty="0" sz="900" spc="9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333333"/>
                </a:solidFill>
                <a:latin typeface="Arial"/>
                <a:cs typeface="Arial"/>
              </a:rPr>
              <a:t>cases/month.</a:t>
            </a:r>
            <a:endParaRPr sz="9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6249" y="2533650"/>
            <a:ext cx="228600" cy="228599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546000" y="2559050"/>
            <a:ext cx="895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0" b="1">
                <a:solidFill>
                  <a:srgbClr val="003366"/>
                </a:solidFill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7399" y="2487613"/>
            <a:ext cx="5127625" cy="3873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31900"/>
              </a:lnSpc>
              <a:spcBef>
                <a:spcPts val="90"/>
              </a:spcBef>
            </a:pP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Bundle</a:t>
            </a:r>
            <a:r>
              <a:rPr dirty="0" sz="900" spc="1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Conversion</a:t>
            </a:r>
            <a:r>
              <a:rPr dirty="0" sz="900" spc="1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Multiplier:</a:t>
            </a:r>
            <a:r>
              <a:rPr dirty="0" sz="900" spc="1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1.5x</a:t>
            </a:r>
            <a:r>
              <a:rPr dirty="0" sz="900" spc="12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incentive</a:t>
            </a:r>
            <a:r>
              <a:rPr dirty="0" sz="900" spc="12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for</a:t>
            </a:r>
            <a:r>
              <a:rPr dirty="0" sz="900" spc="12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accounts</a:t>
            </a:r>
            <a:r>
              <a:rPr dirty="0" sz="900" spc="12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that</a:t>
            </a:r>
            <a:r>
              <a:rPr dirty="0" sz="900" spc="12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upgrade</a:t>
            </a:r>
            <a:r>
              <a:rPr dirty="0" sz="900" spc="12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from</a:t>
            </a:r>
            <a:r>
              <a:rPr dirty="0" sz="900" spc="12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implant-only</a:t>
            </a:r>
            <a:r>
              <a:rPr dirty="0" sz="900" spc="12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dirty="0" sz="900" spc="12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 spc="-20">
                <a:solidFill>
                  <a:srgbClr val="333333"/>
                </a:solidFill>
                <a:latin typeface="Arial"/>
                <a:cs typeface="Arial"/>
              </a:rPr>
              <a:t>full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bundle</a:t>
            </a:r>
            <a:r>
              <a:rPr dirty="0" sz="9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(ROSA</a:t>
            </a:r>
            <a:r>
              <a:rPr dirty="0" sz="900" spc="2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+</a:t>
            </a:r>
            <a:r>
              <a:rPr dirty="0" sz="900" spc="9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implant</a:t>
            </a:r>
            <a:r>
              <a:rPr dirty="0" sz="900" spc="9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+</a:t>
            </a:r>
            <a:r>
              <a:rPr dirty="0" sz="900" spc="9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333333"/>
                </a:solidFill>
                <a:latin typeface="Arial"/>
                <a:cs typeface="Arial"/>
              </a:rPr>
              <a:t>warranty).</a:t>
            </a:r>
            <a:endParaRPr sz="9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6249" y="2990850"/>
            <a:ext cx="228600" cy="228599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546000" y="3016250"/>
            <a:ext cx="895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0" b="1">
                <a:solidFill>
                  <a:srgbClr val="003366"/>
                </a:solidFill>
                <a:latin typeface="Arial"/>
                <a:cs typeface="Arial"/>
              </a:rPr>
              <a:t>4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87399" y="2954338"/>
            <a:ext cx="5196205" cy="3683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90"/>
              </a:spcBef>
            </a:pP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KOL</a:t>
            </a:r>
            <a:r>
              <a:rPr dirty="0" sz="900" spc="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Activation</a:t>
            </a:r>
            <a:r>
              <a:rPr dirty="0" sz="900" spc="10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Credit:</a:t>
            </a:r>
            <a:r>
              <a:rPr dirty="0" sz="900" spc="10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Rs.</a:t>
            </a:r>
            <a:r>
              <a:rPr dirty="0" sz="900" spc="10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15,000</a:t>
            </a:r>
            <a:r>
              <a:rPr dirty="0" sz="900" spc="9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credited</a:t>
            </a:r>
            <a:r>
              <a:rPr dirty="0" sz="900" spc="10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dirty="0" sz="900" spc="10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field</a:t>
            </a:r>
            <a:r>
              <a:rPr dirty="0" sz="900" spc="9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rep</a:t>
            </a:r>
            <a:r>
              <a:rPr dirty="0" sz="900" spc="10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for</a:t>
            </a:r>
            <a:r>
              <a:rPr dirty="0" sz="900" spc="10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each</a:t>
            </a:r>
            <a:r>
              <a:rPr dirty="0" sz="900" spc="10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KOL</a:t>
            </a:r>
            <a:r>
              <a:rPr dirty="0" sz="9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who</a:t>
            </a:r>
            <a:r>
              <a:rPr dirty="0" sz="900" spc="10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publishes</a:t>
            </a:r>
            <a:r>
              <a:rPr dirty="0" sz="900" spc="9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or</a:t>
            </a:r>
            <a:r>
              <a:rPr dirty="0" sz="900" spc="10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presents</a:t>
            </a:r>
            <a:r>
              <a:rPr dirty="0" sz="900" spc="10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 spc="-5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 ROSA</a:t>
            </a:r>
            <a:r>
              <a:rPr dirty="0" sz="900" spc="2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case</a:t>
            </a:r>
            <a:r>
              <a:rPr dirty="0" sz="900" spc="10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series</a:t>
            </a:r>
            <a:r>
              <a:rPr dirty="0" sz="900" spc="9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within</a:t>
            </a:r>
            <a:r>
              <a:rPr dirty="0" sz="900" spc="9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dirty="0" sz="900" spc="10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 spc="-20">
                <a:solidFill>
                  <a:srgbClr val="333333"/>
                </a:solidFill>
                <a:latin typeface="Arial"/>
                <a:cs typeface="Arial"/>
              </a:rPr>
              <a:t>year.</a:t>
            </a:r>
            <a:endParaRPr sz="9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6249" y="3438525"/>
            <a:ext cx="228600" cy="228599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546000" y="3463925"/>
            <a:ext cx="895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0" b="1">
                <a:solidFill>
                  <a:srgbClr val="003366"/>
                </a:solidFill>
                <a:latin typeface="Arial"/>
                <a:cs typeface="Arial"/>
              </a:rPr>
              <a:t>5</a:t>
            </a:r>
            <a:endParaRPr sz="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87399" y="3392488"/>
            <a:ext cx="4914265" cy="3873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31900"/>
              </a:lnSpc>
              <a:spcBef>
                <a:spcPts val="90"/>
              </a:spcBef>
            </a:pP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mymobility</a:t>
            </a:r>
            <a:r>
              <a:rPr dirty="0" sz="900" spc="9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Adoption:</a:t>
            </a:r>
            <a:r>
              <a:rPr dirty="0" sz="900" spc="1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Quarterly</a:t>
            </a:r>
            <a:r>
              <a:rPr dirty="0" sz="900" spc="1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bonus</a:t>
            </a:r>
            <a:r>
              <a:rPr dirty="0" sz="900" spc="1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for</a:t>
            </a:r>
            <a:r>
              <a:rPr dirty="0" sz="900" spc="1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territories</a:t>
            </a:r>
            <a:r>
              <a:rPr dirty="0" sz="900" spc="1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achieving</a:t>
            </a:r>
            <a:r>
              <a:rPr dirty="0" sz="900" spc="1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&gt;60%</a:t>
            </a:r>
            <a:r>
              <a:rPr dirty="0" sz="900" spc="1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mymobility</a:t>
            </a:r>
            <a:r>
              <a:rPr dirty="0" sz="900" spc="1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adoption</a:t>
            </a:r>
            <a:r>
              <a:rPr dirty="0" sz="900" spc="1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 spc="-25">
                <a:solidFill>
                  <a:srgbClr val="333333"/>
                </a:solidFill>
                <a:latin typeface="Arial"/>
                <a:cs typeface="Arial"/>
              </a:rPr>
              <a:t>in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ROSA</a:t>
            </a:r>
            <a:r>
              <a:rPr dirty="0" sz="9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333333"/>
                </a:solidFill>
                <a:latin typeface="Arial"/>
                <a:cs typeface="Arial"/>
              </a:rPr>
              <a:t>cases.</a:t>
            </a:r>
            <a:endParaRPr sz="900">
              <a:latin typeface="Arial"/>
              <a:cs typeface="Arial"/>
            </a:endParaRPr>
          </a:p>
        </p:txBody>
      </p:sp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6200774" y="1982503"/>
          <a:ext cx="5591175" cy="21615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00020"/>
                <a:gridCol w="1701800"/>
                <a:gridCol w="1113789"/>
              </a:tblGrid>
              <a:tr h="231775">
                <a:tc>
                  <a:txBody>
                    <a:bodyPr/>
                    <a:lstStyle/>
                    <a:p>
                      <a:pPr marL="114300">
                        <a:lnSpc>
                          <a:spcPts val="994"/>
                        </a:lnSpc>
                      </a:pP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900" spc="-3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cases/month (all </a:t>
                      </a:r>
                      <a:r>
                        <a:rPr dirty="0" sz="9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territories)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16559">
                        <a:lnSpc>
                          <a:spcPts val="994"/>
                        </a:lnSpc>
                      </a:pPr>
                      <a:r>
                        <a:rPr dirty="0" sz="900" spc="-2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120+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7780">
                        <a:lnSpc>
                          <a:spcPts val="994"/>
                        </a:lnSpc>
                      </a:pPr>
                      <a:r>
                        <a:rPr dirty="0" sz="900" spc="-1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Monthly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</a:tr>
              <a:tr h="323215">
                <a:tc>
                  <a:txBody>
                    <a:bodyPr/>
                    <a:lstStyle/>
                    <a:p>
                      <a:pPr marL="11430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New ROSA</a:t>
                      </a:r>
                      <a:r>
                        <a:rPr dirty="0" sz="900" spc="-3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activations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064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16559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90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6 </a:t>
                      </a:r>
                      <a:r>
                        <a:rPr dirty="0" sz="900" spc="-1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robots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064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841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90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Q1 + </a:t>
                      </a:r>
                      <a:r>
                        <a:rPr dirty="0" sz="900" spc="-25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Q3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064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</a:tr>
              <a:tr h="313690">
                <a:tc>
                  <a:txBody>
                    <a:bodyPr/>
                    <a:lstStyle/>
                    <a:p>
                      <a:pPr marL="11430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Bundle</a:t>
                      </a:r>
                      <a:r>
                        <a:rPr dirty="0" sz="900" spc="-2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conversion</a:t>
                      </a:r>
                      <a:r>
                        <a:rPr dirty="0" sz="900" spc="-1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accounts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064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16559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90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42 </a:t>
                      </a:r>
                      <a:r>
                        <a:rPr dirty="0" sz="900" spc="-1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accounts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064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841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900" spc="-1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Quarterly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064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</a:tr>
              <a:tr h="323215">
                <a:tc>
                  <a:txBody>
                    <a:bodyPr/>
                    <a:lstStyle/>
                    <a:p>
                      <a:pPr marL="11430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Implant revenue per ROSA</a:t>
                      </a:r>
                      <a:r>
                        <a:rPr dirty="0" sz="900" spc="-3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2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case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064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16559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90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Rs. </a:t>
                      </a:r>
                      <a:r>
                        <a:rPr dirty="0" sz="900" spc="-1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1.8L+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064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778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900" spc="-1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Monthly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064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</a:tr>
              <a:tr h="323215">
                <a:tc>
                  <a:txBody>
                    <a:bodyPr/>
                    <a:lstStyle/>
                    <a:p>
                      <a:pPr marL="11430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KOL</a:t>
                      </a:r>
                      <a:r>
                        <a:rPr dirty="0" sz="900" spc="-3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cases</a:t>
                      </a:r>
                      <a:r>
                        <a:rPr dirty="0" sz="9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published/presented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064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16559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90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8 </a:t>
                      </a:r>
                      <a:r>
                        <a:rPr dirty="0" sz="900" spc="-1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KOLs/yr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064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841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900" spc="-1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Annual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064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</a:tr>
              <a:tr h="323215">
                <a:tc>
                  <a:txBody>
                    <a:bodyPr/>
                    <a:lstStyle/>
                    <a:p>
                      <a:pPr marL="11430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mymobility</a:t>
                      </a:r>
                      <a:r>
                        <a:rPr dirty="0" sz="900" spc="-2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adoption</a:t>
                      </a:r>
                      <a:r>
                        <a:rPr dirty="0" sz="900" spc="-2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rate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064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16559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900" spc="-2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60%+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064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841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900" spc="-1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Quarterly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064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</a:tr>
              <a:tr h="323215">
                <a:tc>
                  <a:txBody>
                    <a:bodyPr/>
                    <a:lstStyle/>
                    <a:p>
                      <a:pPr marL="11430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Corporate chain </a:t>
                      </a:r>
                      <a:r>
                        <a:rPr dirty="0" sz="9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agreements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064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16559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90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2 </a:t>
                      </a:r>
                      <a:r>
                        <a:rPr dirty="0" sz="900" spc="-1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chains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064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841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90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H1 + </a:t>
                      </a:r>
                      <a:r>
                        <a:rPr dirty="0" sz="900" spc="-25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H2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8064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6" name="object 26"/>
          <p:cNvSpPr/>
          <p:nvPr/>
        </p:nvSpPr>
        <p:spPr>
          <a:xfrm>
            <a:off x="0" y="6591300"/>
            <a:ext cx="12192000" cy="266700"/>
          </a:xfrm>
          <a:custGeom>
            <a:avLst/>
            <a:gdLst/>
            <a:ahLst/>
            <a:cxnLst/>
            <a:rect l="l" t="t" r="r" b="b"/>
            <a:pathLst>
              <a:path w="12192000" h="266700">
                <a:moveTo>
                  <a:pt x="12191999" y="266699"/>
                </a:moveTo>
                <a:lnTo>
                  <a:pt x="0" y="266699"/>
                </a:lnTo>
                <a:lnTo>
                  <a:pt x="0" y="0"/>
                </a:lnTo>
                <a:lnTo>
                  <a:pt x="12191999" y="0"/>
                </a:lnTo>
                <a:lnTo>
                  <a:pt x="12191999" y="26669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2674620">
              <a:lnSpc>
                <a:spcPct val="100000"/>
              </a:lnSpc>
              <a:spcBef>
                <a:spcPts val="25"/>
              </a:spcBef>
            </a:pPr>
            <a:r>
              <a:rPr dirty="0" spc="20"/>
              <a:t>ADGcatalyst</a:t>
            </a:r>
            <a:r>
              <a:rPr dirty="0" spc="190"/>
              <a:t> </a:t>
            </a:r>
            <a:r>
              <a:rPr dirty="0" spc="20"/>
              <a:t>Strategic</a:t>
            </a:r>
            <a:r>
              <a:rPr dirty="0" spc="195"/>
              <a:t> </a:t>
            </a:r>
            <a:r>
              <a:rPr dirty="0" spc="20"/>
              <a:t>Consulting</a:t>
            </a:r>
            <a:r>
              <a:rPr dirty="0" spc="195"/>
              <a:t> </a:t>
            </a:r>
            <a:r>
              <a:rPr dirty="0" spc="20"/>
              <a:t>|</a:t>
            </a:r>
            <a:r>
              <a:rPr dirty="0" spc="195"/>
              <a:t> </a:t>
            </a:r>
            <a:r>
              <a:rPr dirty="0" spc="20"/>
              <a:t>Zimmer</a:t>
            </a:r>
            <a:r>
              <a:rPr dirty="0" spc="190"/>
              <a:t> </a:t>
            </a:r>
            <a:r>
              <a:rPr dirty="0" spc="20"/>
              <a:t>Biomet</a:t>
            </a:r>
            <a:r>
              <a:rPr dirty="0" spc="195"/>
              <a:t> </a:t>
            </a:r>
            <a:r>
              <a:rPr dirty="0" spc="20"/>
              <a:t>India</a:t>
            </a:r>
            <a:r>
              <a:rPr dirty="0" spc="195"/>
              <a:t> </a:t>
            </a:r>
            <a:r>
              <a:rPr dirty="0" spc="20"/>
              <a:t>Unified</a:t>
            </a:r>
            <a:r>
              <a:rPr dirty="0" spc="195"/>
              <a:t> </a:t>
            </a:r>
            <a:r>
              <a:rPr dirty="0" spc="20"/>
              <a:t>Revenue</a:t>
            </a:r>
            <a:r>
              <a:rPr dirty="0" spc="190"/>
              <a:t> </a:t>
            </a:r>
            <a:r>
              <a:rPr dirty="0" spc="20"/>
              <a:t>Strategy</a:t>
            </a:r>
            <a:r>
              <a:rPr dirty="0" spc="195"/>
              <a:t> </a:t>
            </a:r>
            <a:r>
              <a:rPr dirty="0" spc="20"/>
              <a:t>|</a:t>
            </a:r>
            <a:r>
              <a:rPr dirty="0" spc="195"/>
              <a:t> </a:t>
            </a:r>
            <a:r>
              <a:rPr dirty="0" spc="20"/>
              <a:t>September</a:t>
            </a:r>
            <a:r>
              <a:rPr dirty="0" spc="195"/>
              <a:t> </a:t>
            </a:r>
            <a:r>
              <a:rPr dirty="0" spc="20"/>
              <a:t>2026</a:t>
            </a:r>
            <a:r>
              <a:rPr dirty="0" spc="190"/>
              <a:t> </a:t>
            </a:r>
            <a:r>
              <a:rPr dirty="0" spc="20"/>
              <a:t>|</a:t>
            </a:r>
            <a:r>
              <a:rPr dirty="0" spc="195"/>
              <a:t> </a:t>
            </a:r>
            <a:r>
              <a:rPr dirty="0" spc="-10"/>
              <a:t>Confidential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2192000" cy="809625"/>
          </a:xfrm>
          <a:custGeom>
            <a:avLst/>
            <a:gdLst/>
            <a:ahLst/>
            <a:cxnLst/>
            <a:rect l="l" t="t" r="r" b="b"/>
            <a:pathLst>
              <a:path w="12192000" h="809625">
                <a:moveTo>
                  <a:pt x="12191987" y="0"/>
                </a:moveTo>
                <a:lnTo>
                  <a:pt x="0" y="0"/>
                </a:lnTo>
                <a:lnTo>
                  <a:pt x="0" y="133350"/>
                </a:lnTo>
                <a:lnTo>
                  <a:pt x="0" y="809625"/>
                </a:lnTo>
                <a:lnTo>
                  <a:pt x="12191987" y="809625"/>
                </a:lnTo>
                <a:lnTo>
                  <a:pt x="12191987" y="133350"/>
                </a:lnTo>
                <a:lnTo>
                  <a:pt x="12191987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Decision</a:t>
            </a:r>
            <a:r>
              <a:rPr dirty="0" spc="180"/>
              <a:t> </a:t>
            </a:r>
            <a:r>
              <a:rPr dirty="0"/>
              <a:t>&amp;</a:t>
            </a:r>
            <a:r>
              <a:rPr dirty="0" spc="95"/>
              <a:t> </a:t>
            </a:r>
            <a:r>
              <a:rPr dirty="0"/>
              <a:t>Action</a:t>
            </a:r>
            <a:r>
              <a:rPr dirty="0" spc="180"/>
              <a:t> </a:t>
            </a:r>
            <a:r>
              <a:rPr dirty="0"/>
              <a:t>Timeline</a:t>
            </a:r>
            <a:r>
              <a:rPr dirty="0" spc="185"/>
              <a:t> </a:t>
            </a:r>
            <a:r>
              <a:rPr dirty="0"/>
              <a:t>—</a:t>
            </a:r>
            <a:r>
              <a:rPr dirty="0" spc="180"/>
              <a:t> </a:t>
            </a:r>
            <a:r>
              <a:rPr dirty="0"/>
              <a:t>Country</a:t>
            </a:r>
            <a:r>
              <a:rPr dirty="0" spc="185"/>
              <a:t> </a:t>
            </a:r>
            <a:r>
              <a:rPr dirty="0"/>
              <a:t>Head</a:t>
            </a:r>
            <a:r>
              <a:rPr dirty="0" spc="180"/>
              <a:t> </a:t>
            </a:r>
            <a:r>
              <a:rPr dirty="0" spc="-10"/>
              <a:t>Mandate</a:t>
            </a:r>
          </a:p>
        </p:txBody>
      </p:sp>
      <p:sp>
        <p:nvSpPr>
          <p:cNvPr id="6" name="object 6"/>
          <p:cNvSpPr/>
          <p:nvPr/>
        </p:nvSpPr>
        <p:spPr>
          <a:xfrm>
            <a:off x="10934697" y="400050"/>
            <a:ext cx="781050" cy="190500"/>
          </a:xfrm>
          <a:custGeom>
            <a:avLst/>
            <a:gdLst/>
            <a:ahLst/>
            <a:cxnLst/>
            <a:rect l="l" t="t" r="r" b="b"/>
            <a:pathLst>
              <a:path w="781050" h="190500">
                <a:moveTo>
                  <a:pt x="764526" y="190499"/>
                </a:moveTo>
                <a:lnTo>
                  <a:pt x="16524" y="190499"/>
                </a:lnTo>
                <a:lnTo>
                  <a:pt x="14093" y="190016"/>
                </a:lnTo>
                <a:lnTo>
                  <a:pt x="0" y="173976"/>
                </a:lnTo>
                <a:lnTo>
                  <a:pt x="1" y="171449"/>
                </a:lnTo>
                <a:lnTo>
                  <a:pt x="0" y="16523"/>
                </a:lnTo>
                <a:lnTo>
                  <a:pt x="16524" y="0"/>
                </a:lnTo>
                <a:lnTo>
                  <a:pt x="764526" y="0"/>
                </a:lnTo>
                <a:lnTo>
                  <a:pt x="781049" y="16523"/>
                </a:lnTo>
                <a:lnTo>
                  <a:pt x="781049" y="173976"/>
                </a:lnTo>
                <a:lnTo>
                  <a:pt x="766955" y="190016"/>
                </a:lnTo>
                <a:lnTo>
                  <a:pt x="764526" y="19049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1054456" y="406400"/>
            <a:ext cx="53340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55" b="1">
                <a:solidFill>
                  <a:srgbClr val="003366"/>
                </a:solidFill>
                <a:latin typeface="Arial"/>
                <a:cs typeface="Arial"/>
              </a:rPr>
              <a:t>SLIDE</a:t>
            </a:r>
            <a:r>
              <a:rPr dirty="0" sz="800" spc="1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-25" b="1">
                <a:solidFill>
                  <a:srgbClr val="003366"/>
                </a:solidFill>
                <a:latin typeface="Arial"/>
                <a:cs typeface="Arial"/>
              </a:rPr>
              <a:t>14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3550" y="996950"/>
            <a:ext cx="556450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b="1">
                <a:solidFill>
                  <a:srgbClr val="0054A5"/>
                </a:solidFill>
                <a:latin typeface="Arial"/>
                <a:cs typeface="Arial"/>
              </a:rPr>
              <a:t>8</a:t>
            </a:r>
            <a:r>
              <a:rPr dirty="0" sz="950" spc="175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70" b="1">
                <a:solidFill>
                  <a:srgbClr val="0054A5"/>
                </a:solidFill>
                <a:latin typeface="Arial"/>
                <a:cs typeface="Arial"/>
              </a:rPr>
              <a:t>STRATEGIC</a:t>
            </a:r>
            <a:r>
              <a:rPr dirty="0" sz="950" spc="180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75" b="1">
                <a:solidFill>
                  <a:srgbClr val="0054A5"/>
                </a:solidFill>
                <a:latin typeface="Arial"/>
                <a:cs typeface="Arial"/>
              </a:rPr>
              <a:t>DECISIONS</a:t>
            </a:r>
            <a:r>
              <a:rPr dirty="0" sz="950" spc="175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75" b="1">
                <a:solidFill>
                  <a:srgbClr val="0054A5"/>
                </a:solidFill>
                <a:latin typeface="Arial"/>
                <a:cs typeface="Arial"/>
              </a:rPr>
              <a:t>REQUIRED</a:t>
            </a:r>
            <a:r>
              <a:rPr dirty="0" sz="950" spc="180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54A5"/>
                </a:solidFill>
                <a:latin typeface="Arial"/>
                <a:cs typeface="Arial"/>
              </a:rPr>
              <a:t>TO</a:t>
            </a:r>
            <a:r>
              <a:rPr dirty="0" sz="950" spc="145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60" b="1">
                <a:solidFill>
                  <a:srgbClr val="0054A5"/>
                </a:solidFill>
                <a:latin typeface="Arial"/>
                <a:cs typeface="Arial"/>
              </a:rPr>
              <a:t>ACTIVATE</a:t>
            </a:r>
            <a:r>
              <a:rPr dirty="0" sz="950" spc="175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75" b="1">
                <a:solidFill>
                  <a:srgbClr val="0054A5"/>
                </a:solidFill>
                <a:latin typeface="Arial"/>
                <a:cs typeface="Arial"/>
              </a:rPr>
              <a:t>UNIFIED</a:t>
            </a:r>
            <a:r>
              <a:rPr dirty="0" sz="950" spc="180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75" b="1">
                <a:solidFill>
                  <a:srgbClr val="0054A5"/>
                </a:solidFill>
                <a:latin typeface="Arial"/>
                <a:cs typeface="Arial"/>
              </a:rPr>
              <a:t>REVENUE</a:t>
            </a:r>
            <a:r>
              <a:rPr dirty="0" sz="950" spc="175" b="1">
                <a:solidFill>
                  <a:srgbClr val="0054A5"/>
                </a:solidFill>
                <a:latin typeface="Arial"/>
                <a:cs typeface="Arial"/>
              </a:rPr>
              <a:t> </a:t>
            </a:r>
            <a:r>
              <a:rPr dirty="0" sz="950" spc="60" b="1">
                <a:solidFill>
                  <a:srgbClr val="0054A5"/>
                </a:solidFill>
                <a:latin typeface="Arial"/>
                <a:cs typeface="Arial"/>
              </a:rPr>
              <a:t>STRATEGY</a:t>
            </a:r>
            <a:endParaRPr sz="95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76249" y="1295400"/>
          <a:ext cx="11315700" cy="38188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375"/>
                <a:gridCol w="4352925"/>
                <a:gridCol w="1986915"/>
                <a:gridCol w="881379"/>
                <a:gridCol w="3683635"/>
              </a:tblGrid>
              <a:tr h="3041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900" spc="-5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#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76200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90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Decision</a:t>
                      </a:r>
                      <a:r>
                        <a:rPr dirty="0" sz="900" spc="17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dirty="0" sz="900" spc="125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Action</a:t>
                      </a:r>
                      <a:r>
                        <a:rPr dirty="0" sz="900" spc="175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Required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76200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24130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900" spc="-1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Owner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76200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900" spc="-1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Timing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76200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90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Enabling</a:t>
                      </a:r>
                      <a:r>
                        <a:rPr dirty="0" sz="900" spc="245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Outcome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76200">
                    <a:solidFill>
                      <a:srgbClr val="003366"/>
                    </a:solidFill>
                  </a:tcPr>
                </a:tc>
              </a:tr>
              <a:tr h="3473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900" spc="-5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5250"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Approve</a:t>
                      </a:r>
                      <a:r>
                        <a:rPr dirty="0" sz="900" spc="10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UMT</a:t>
                      </a:r>
                      <a:r>
                        <a:rPr dirty="0" sz="900" spc="1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Structure</a:t>
                      </a:r>
                      <a:r>
                        <a:rPr dirty="0" sz="900" spc="1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900" spc="1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appoint</a:t>
                      </a:r>
                      <a:r>
                        <a:rPr dirty="0" sz="900" spc="1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Head</a:t>
                      </a:r>
                      <a:r>
                        <a:rPr dirty="0" sz="900" spc="1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dirty="0" sz="900" spc="10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Unified</a:t>
                      </a:r>
                      <a:r>
                        <a:rPr dirty="0" sz="900" spc="1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Marketing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5250"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992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90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Country</a:t>
                      </a:r>
                      <a:r>
                        <a:rPr dirty="0" sz="900" spc="145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2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Head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5250"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900" spc="-1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Immediate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5250"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Single</a:t>
                      </a:r>
                      <a:r>
                        <a:rPr dirty="0" sz="900" spc="9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P&amp;L</a:t>
                      </a:r>
                      <a:r>
                        <a:rPr dirty="0" sz="900" spc="4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ownership;</a:t>
                      </a:r>
                      <a:r>
                        <a:rPr dirty="0" sz="900" spc="9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end</a:t>
                      </a:r>
                      <a:r>
                        <a:rPr dirty="0" sz="900" spc="9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dirty="0" sz="900" spc="9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silo</a:t>
                      </a:r>
                      <a:r>
                        <a:rPr dirty="0" sz="900" spc="9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operations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5250"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</a:tr>
              <a:tr h="3517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900" spc="-5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Ratify</a:t>
                      </a:r>
                      <a:r>
                        <a:rPr dirty="0" sz="900" spc="1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GCC</a:t>
                      </a:r>
                      <a:r>
                        <a:rPr dirty="0" sz="900" spc="114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Partnership</a:t>
                      </a:r>
                      <a:r>
                        <a:rPr dirty="0" sz="900" spc="114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Liaison</a:t>
                      </a:r>
                      <a:r>
                        <a:rPr dirty="0" sz="900" spc="114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as</a:t>
                      </a:r>
                      <a:r>
                        <a:rPr dirty="0" sz="900" spc="114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UMT</a:t>
                      </a:r>
                      <a:r>
                        <a:rPr dirty="0" sz="900" spc="1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2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role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7272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90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Country</a:t>
                      </a:r>
                      <a:r>
                        <a:rPr dirty="0" sz="900" spc="9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Head</a:t>
                      </a:r>
                      <a:r>
                        <a:rPr dirty="0" sz="900" spc="9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900" spc="95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GCC</a:t>
                      </a:r>
                      <a:r>
                        <a:rPr dirty="0" sz="900" spc="9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2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Lead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900" spc="-1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Immediate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Institutional</a:t>
                      </a:r>
                      <a:r>
                        <a:rPr dirty="0" sz="900" spc="12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brief</a:t>
                      </a:r>
                      <a:r>
                        <a:rPr dirty="0" sz="900" spc="12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capability</a:t>
                      </a:r>
                      <a:r>
                        <a:rPr dirty="0" sz="900" spc="13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900" spc="4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Apollo/Fortis/Max/Manipal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</a:tr>
              <a:tr h="3517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900" spc="-5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Lock</a:t>
                      </a:r>
                      <a:r>
                        <a:rPr dirty="0" sz="900" spc="10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5-Year</a:t>
                      </a:r>
                      <a:r>
                        <a:rPr dirty="0" sz="900" spc="1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Warranty</a:t>
                      </a:r>
                      <a:r>
                        <a:rPr dirty="0" sz="900" spc="10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as</a:t>
                      </a:r>
                      <a:r>
                        <a:rPr dirty="0" sz="900" spc="1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900" spc="10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only</a:t>
                      </a:r>
                      <a:r>
                        <a:rPr dirty="0" sz="900" spc="1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external-facing</a:t>
                      </a:r>
                      <a:r>
                        <a:rPr dirty="0" sz="900" spc="10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2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tier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753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90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Commercial</a:t>
                      </a:r>
                      <a:r>
                        <a:rPr dirty="0" sz="900" spc="215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2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Head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900" spc="-1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Immediate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Consistent</a:t>
                      </a:r>
                      <a:r>
                        <a:rPr dirty="0" sz="900" spc="14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field</a:t>
                      </a:r>
                      <a:r>
                        <a:rPr dirty="0" sz="900" spc="15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messaging;</a:t>
                      </a:r>
                      <a:r>
                        <a:rPr dirty="0" sz="900" spc="15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eliminates</a:t>
                      </a:r>
                      <a:r>
                        <a:rPr dirty="0" sz="900" spc="15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warranty</a:t>
                      </a:r>
                      <a:r>
                        <a:rPr dirty="0" sz="900" spc="15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confusion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</a:tr>
              <a:tr h="5327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900" spc="-5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33350" marR="233679">
                        <a:lnSpc>
                          <a:spcPct val="131900"/>
                        </a:lnSpc>
                        <a:spcBef>
                          <a:spcPts val="440"/>
                        </a:spcBef>
                      </a:pP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Approve</a:t>
                      </a:r>
                      <a:r>
                        <a:rPr dirty="0" sz="900" spc="13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Bundle</a:t>
                      </a:r>
                      <a:r>
                        <a:rPr dirty="0" sz="900" spc="13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Pricing</a:t>
                      </a:r>
                      <a:r>
                        <a:rPr dirty="0" sz="900" spc="8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Architecture</a:t>
                      </a:r>
                      <a:r>
                        <a:rPr dirty="0" sz="900" spc="13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(implant</a:t>
                      </a:r>
                      <a:r>
                        <a:rPr dirty="0" sz="900" spc="13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900" spc="14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900" spc="8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900" spc="13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accessories</a:t>
                      </a:r>
                      <a:r>
                        <a:rPr dirty="0" sz="900" spc="13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5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9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mymobility)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55880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37719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90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Country</a:t>
                      </a:r>
                      <a:r>
                        <a:rPr dirty="0" sz="900" spc="9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Head</a:t>
                      </a:r>
                      <a:r>
                        <a:rPr dirty="0" sz="900" spc="9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900" spc="95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Finance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26162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90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Day</a:t>
                      </a:r>
                      <a:r>
                        <a:rPr dirty="0" sz="900" spc="75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25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42</a:t>
                      </a:r>
                      <a:r>
                        <a:rPr dirty="0" sz="900" spc="8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waiting</a:t>
                      </a:r>
                      <a:r>
                        <a:rPr dirty="0" sz="900" spc="9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accounts</a:t>
                      </a:r>
                      <a:r>
                        <a:rPr dirty="0" sz="900" spc="9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can</a:t>
                      </a:r>
                      <a:r>
                        <a:rPr dirty="0" sz="900" spc="8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be</a:t>
                      </a:r>
                      <a:r>
                        <a:rPr dirty="0" sz="900" spc="9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converted</a:t>
                      </a:r>
                      <a:r>
                        <a:rPr dirty="0" sz="900" spc="9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900" spc="8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full</a:t>
                      </a:r>
                      <a:r>
                        <a:rPr dirty="0" sz="900" spc="9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bundle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</a:tr>
              <a:tr h="523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900" spc="-5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Commission</a:t>
                      </a:r>
                      <a:r>
                        <a:rPr dirty="0" sz="900" spc="13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chain-level</a:t>
                      </a:r>
                      <a:r>
                        <a:rPr dirty="0" sz="900" spc="13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institutional</a:t>
                      </a:r>
                      <a:r>
                        <a:rPr dirty="0" sz="900" spc="13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briefs</a:t>
                      </a:r>
                      <a:r>
                        <a:rPr dirty="0" sz="900" spc="13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900" spc="13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top</a:t>
                      </a:r>
                      <a:r>
                        <a:rPr dirty="0" sz="900" spc="13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dirty="0" sz="900" spc="13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hospital</a:t>
                      </a:r>
                      <a:r>
                        <a:rPr dirty="0" sz="900" spc="13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groups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735" marR="181610" indent="-605155">
                        <a:lnSpc>
                          <a:spcPct val="125000"/>
                        </a:lnSpc>
                        <a:spcBef>
                          <a:spcPts val="515"/>
                        </a:spcBef>
                      </a:pPr>
                      <a:r>
                        <a:rPr dirty="0" sz="90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Institutional</a:t>
                      </a:r>
                      <a:r>
                        <a:rPr dirty="0" sz="900" spc="9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Access</a:t>
                      </a:r>
                      <a:r>
                        <a:rPr dirty="0" sz="900" spc="15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Mgr</a:t>
                      </a:r>
                      <a:r>
                        <a:rPr dirty="0" sz="900" spc="15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5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900" spc="-25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 GCC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6540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162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90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Day</a:t>
                      </a:r>
                      <a:r>
                        <a:rPr dirty="0" sz="900" spc="75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25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30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Apollo/Fortis</a:t>
                      </a:r>
                      <a:r>
                        <a:rPr dirty="0" sz="900" spc="15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chain</a:t>
                      </a:r>
                      <a:r>
                        <a:rPr dirty="0" sz="900" spc="16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agreements</a:t>
                      </a:r>
                      <a:r>
                        <a:rPr dirty="0" sz="900" spc="16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pipeline</a:t>
                      </a:r>
                      <a:r>
                        <a:rPr dirty="0" sz="900" spc="16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opened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</a:tr>
              <a:tr h="523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900" spc="-5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Launch</a:t>
                      </a:r>
                      <a:r>
                        <a:rPr dirty="0" sz="900" spc="1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900" spc="6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Optimize</a:t>
                      </a:r>
                      <a:r>
                        <a:rPr dirty="0" sz="900" spc="1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annual</a:t>
                      </a:r>
                      <a:r>
                        <a:rPr dirty="0" sz="900" spc="1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calibration</a:t>
                      </a:r>
                      <a:r>
                        <a:rPr dirty="0" sz="900" spc="1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900" spc="114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all</a:t>
                      </a:r>
                      <a:r>
                        <a:rPr dirty="0" sz="900" spc="1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9</a:t>
                      </a:r>
                      <a:r>
                        <a:rPr dirty="0" sz="900" spc="1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active</a:t>
                      </a:r>
                      <a:r>
                        <a:rPr dirty="0" sz="900" spc="1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robots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951230" marR="222885" indent="-586740">
                        <a:lnSpc>
                          <a:spcPct val="125000"/>
                        </a:lnSpc>
                        <a:spcBef>
                          <a:spcPts val="515"/>
                        </a:spcBef>
                      </a:pPr>
                      <a:r>
                        <a:rPr dirty="0" sz="90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900" spc="8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Clinical</a:t>
                      </a:r>
                      <a:r>
                        <a:rPr dirty="0" sz="900" spc="135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Marketing </a:t>
                      </a:r>
                      <a:r>
                        <a:rPr dirty="0" sz="900" spc="-25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Mgr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6540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26162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90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Day</a:t>
                      </a:r>
                      <a:r>
                        <a:rPr dirty="0" sz="900" spc="75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25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60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Rs.</a:t>
                      </a:r>
                      <a:r>
                        <a:rPr dirty="0" sz="900" spc="9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1.6</a:t>
                      </a:r>
                      <a:r>
                        <a:rPr dirty="0" sz="900" spc="9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Cr</a:t>
                      </a:r>
                      <a:r>
                        <a:rPr dirty="0" sz="900" spc="9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latent</a:t>
                      </a:r>
                      <a:r>
                        <a:rPr dirty="0" sz="900" spc="1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value</a:t>
                      </a:r>
                      <a:r>
                        <a:rPr dirty="0" sz="900" spc="9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from</a:t>
                      </a:r>
                      <a:r>
                        <a:rPr dirty="0" sz="900" spc="9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underutilised</a:t>
                      </a:r>
                      <a:r>
                        <a:rPr dirty="0" sz="900" spc="1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robots</a:t>
                      </a:r>
                      <a:r>
                        <a:rPr dirty="0" sz="900" spc="9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recovered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</a:tr>
              <a:tr h="3517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900" spc="-5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Activate</a:t>
                      </a:r>
                      <a:r>
                        <a:rPr dirty="0" sz="900" spc="12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5</a:t>
                      </a:r>
                      <a:r>
                        <a:rPr dirty="0" sz="900" spc="12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priority</a:t>
                      </a:r>
                      <a:r>
                        <a:rPr dirty="0" sz="900" spc="12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KOLs</a:t>
                      </a:r>
                      <a:r>
                        <a:rPr dirty="0" sz="900" spc="12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900" spc="12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evidence</a:t>
                      </a:r>
                      <a:r>
                        <a:rPr dirty="0" sz="900" spc="12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collection</a:t>
                      </a:r>
                      <a:r>
                        <a:rPr dirty="0" sz="900" spc="12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protocol</a:t>
                      </a:r>
                      <a:r>
                        <a:rPr dirty="0" sz="900" spc="12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signed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5113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90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KOL</a:t>
                      </a:r>
                      <a:r>
                        <a:rPr dirty="0" sz="900" spc="75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dirty="0" sz="900" spc="55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Advisory</a:t>
                      </a:r>
                      <a:r>
                        <a:rPr dirty="0" sz="900" spc="11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Board</a:t>
                      </a:r>
                      <a:r>
                        <a:rPr dirty="0" sz="900" spc="105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25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Mgr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162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90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Day</a:t>
                      </a:r>
                      <a:r>
                        <a:rPr dirty="0" sz="900" spc="75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25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60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Publication</a:t>
                      </a:r>
                      <a:r>
                        <a:rPr dirty="0" sz="900" spc="13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pipeline;</a:t>
                      </a:r>
                      <a:r>
                        <a:rPr dirty="0" sz="900" spc="13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46/66</a:t>
                      </a:r>
                      <a:r>
                        <a:rPr dirty="0" sz="900" spc="14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accounts</a:t>
                      </a:r>
                      <a:r>
                        <a:rPr dirty="0" sz="900" spc="13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pending</a:t>
                      </a:r>
                      <a:r>
                        <a:rPr dirty="0" sz="900" spc="13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KOL</a:t>
                      </a:r>
                      <a:r>
                        <a:rPr dirty="0" sz="900" spc="85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activation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</a:tcPr>
                </a:tc>
              </a:tr>
              <a:tr h="5327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900" spc="-5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Implement</a:t>
                      </a:r>
                      <a:r>
                        <a:rPr dirty="0" sz="900" spc="15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unified</a:t>
                      </a:r>
                      <a:r>
                        <a:rPr dirty="0" sz="900" spc="15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incentive</a:t>
                      </a:r>
                      <a:r>
                        <a:rPr dirty="0" sz="900" spc="15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scorecard;</a:t>
                      </a:r>
                      <a:r>
                        <a:rPr dirty="0" sz="900" spc="15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retire</a:t>
                      </a:r>
                      <a:r>
                        <a:rPr dirty="0" sz="900" spc="16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separate</a:t>
                      </a:r>
                      <a:r>
                        <a:rPr dirty="0" sz="900" spc="15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quotas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51625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90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Country</a:t>
                      </a:r>
                      <a:r>
                        <a:rPr dirty="0" sz="900" spc="9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Head</a:t>
                      </a:r>
                      <a:r>
                        <a:rPr dirty="0" sz="900" spc="9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900" spc="95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25" b="1">
                          <a:solidFill>
                            <a:srgbClr val="0054A5"/>
                          </a:solidFill>
                          <a:latin typeface="Arial"/>
                          <a:cs typeface="Arial"/>
                        </a:rPr>
                        <a:t>HR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26162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90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Day</a:t>
                      </a:r>
                      <a:r>
                        <a:rPr dirty="0" sz="900" spc="7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2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90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33350" marR="481965">
                        <a:lnSpc>
                          <a:spcPct val="125000"/>
                        </a:lnSpc>
                        <a:spcBef>
                          <a:spcPts val="515"/>
                        </a:spcBef>
                      </a:pP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Team</a:t>
                      </a:r>
                      <a:r>
                        <a:rPr dirty="0" sz="900" spc="8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aligned</a:t>
                      </a:r>
                      <a:r>
                        <a:rPr dirty="0" sz="900" spc="8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on</a:t>
                      </a:r>
                      <a:r>
                        <a:rPr dirty="0" sz="900" spc="8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shared</a:t>
                      </a:r>
                      <a:r>
                        <a:rPr dirty="0" sz="900" spc="8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900" spc="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900" spc="8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implant</a:t>
                      </a:r>
                      <a:r>
                        <a:rPr dirty="0" sz="900" spc="8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KPIs;</a:t>
                      </a:r>
                      <a:r>
                        <a:rPr dirty="0" sz="900" spc="8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dirty="0" sz="900" spc="8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internal competition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65405">
                    <a:lnT w="9525">
                      <a:solidFill>
                        <a:srgbClr val="DDE3ED"/>
                      </a:solidFill>
                      <a:prstDash val="solid"/>
                    </a:lnT>
                    <a:lnB w="9525">
                      <a:solidFill>
                        <a:srgbClr val="DDE3ED"/>
                      </a:solidFill>
                      <a:prstDash val="soli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476249" y="5257800"/>
            <a:ext cx="11239500" cy="352425"/>
          </a:xfrm>
          <a:custGeom>
            <a:avLst/>
            <a:gdLst/>
            <a:ahLst/>
            <a:cxnLst/>
            <a:rect l="l" t="t" r="r" b="b"/>
            <a:pathLst>
              <a:path w="11239500" h="352425">
                <a:moveTo>
                  <a:pt x="11206451" y="352424"/>
                </a:moveTo>
                <a:lnTo>
                  <a:pt x="33047" y="352424"/>
                </a:lnTo>
                <a:lnTo>
                  <a:pt x="28187" y="351457"/>
                </a:lnTo>
                <a:lnTo>
                  <a:pt x="966" y="324236"/>
                </a:lnTo>
                <a:lnTo>
                  <a:pt x="0" y="319377"/>
                </a:lnTo>
                <a:lnTo>
                  <a:pt x="0" y="314324"/>
                </a:lnTo>
                <a:lnTo>
                  <a:pt x="0" y="33047"/>
                </a:lnTo>
                <a:lnTo>
                  <a:pt x="28187" y="966"/>
                </a:lnTo>
                <a:lnTo>
                  <a:pt x="33047" y="0"/>
                </a:lnTo>
                <a:lnTo>
                  <a:pt x="11206451" y="0"/>
                </a:lnTo>
                <a:lnTo>
                  <a:pt x="11238530" y="28186"/>
                </a:lnTo>
                <a:lnTo>
                  <a:pt x="11239498" y="33047"/>
                </a:lnTo>
                <a:lnTo>
                  <a:pt x="11239498" y="319377"/>
                </a:lnTo>
                <a:lnTo>
                  <a:pt x="11211310" y="351457"/>
                </a:lnTo>
                <a:lnTo>
                  <a:pt x="11206451" y="35242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54049" y="5340350"/>
            <a:ext cx="796861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i="1">
                <a:solidFill>
                  <a:srgbClr val="FFFFFF"/>
                </a:solidFill>
                <a:latin typeface="Arial"/>
                <a:cs typeface="Arial"/>
              </a:rPr>
              <a:t>"The</a:t>
            </a:r>
            <a:r>
              <a:rPr dirty="0" sz="950" spc="6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FFFFFF"/>
                </a:solidFill>
                <a:latin typeface="Arial"/>
                <a:cs typeface="Arial"/>
              </a:rPr>
              <a:t>ROSA</a:t>
            </a:r>
            <a:r>
              <a:rPr dirty="0" sz="950" spc="2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FFFFFF"/>
                </a:solidFill>
                <a:latin typeface="Arial"/>
                <a:cs typeface="Arial"/>
              </a:rPr>
              <a:t>platform</a:t>
            </a:r>
            <a:r>
              <a:rPr dirty="0" sz="950" spc="6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950" spc="6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dirty="0" sz="950" spc="7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950" spc="6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FFFFFF"/>
                </a:solidFill>
                <a:latin typeface="Arial"/>
                <a:cs typeface="Arial"/>
              </a:rPr>
              <a:t>product</a:t>
            </a:r>
            <a:r>
              <a:rPr dirty="0" sz="950" spc="7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FFFFFF"/>
                </a:solidFill>
                <a:latin typeface="Arial"/>
                <a:cs typeface="Arial"/>
              </a:rPr>
              <a:t>sale</a:t>
            </a:r>
            <a:r>
              <a:rPr dirty="0" sz="950" spc="6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FFFFFF"/>
                </a:solidFill>
                <a:latin typeface="Arial"/>
                <a:cs typeface="Arial"/>
              </a:rPr>
              <a:t>—</a:t>
            </a:r>
            <a:r>
              <a:rPr dirty="0" sz="950" spc="6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dirty="0" sz="950" spc="7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950" spc="6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950" spc="7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FFFFFF"/>
                </a:solidFill>
                <a:latin typeface="Arial"/>
                <a:cs typeface="Arial"/>
              </a:rPr>
              <a:t>5-year</a:t>
            </a:r>
            <a:r>
              <a:rPr dirty="0" sz="950" spc="6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FFFFFF"/>
                </a:solidFill>
                <a:latin typeface="Arial"/>
                <a:cs typeface="Arial"/>
              </a:rPr>
              <a:t>institutional</a:t>
            </a:r>
            <a:r>
              <a:rPr dirty="0" sz="950" spc="6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FFFFFF"/>
                </a:solidFill>
                <a:latin typeface="Arial"/>
                <a:cs typeface="Arial"/>
              </a:rPr>
              <a:t>partnership.</a:t>
            </a:r>
            <a:r>
              <a:rPr dirty="0" sz="950" spc="7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FFFFFF"/>
                </a:solidFill>
                <a:latin typeface="Arial"/>
                <a:cs typeface="Arial"/>
              </a:rPr>
              <a:t>Structure,</a:t>
            </a:r>
            <a:r>
              <a:rPr dirty="0" sz="950" spc="6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FFFFFF"/>
                </a:solidFill>
                <a:latin typeface="Arial"/>
                <a:cs typeface="Arial"/>
              </a:rPr>
              <a:t>support,</a:t>
            </a:r>
            <a:r>
              <a:rPr dirty="0" sz="950" spc="7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950" spc="6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FFFFFF"/>
                </a:solidFill>
                <a:latin typeface="Arial"/>
                <a:cs typeface="Arial"/>
              </a:rPr>
              <a:t>strategy</a:t>
            </a:r>
            <a:r>
              <a:rPr dirty="0" sz="950" spc="6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FFFFFF"/>
                </a:solidFill>
                <a:latin typeface="Arial"/>
                <a:cs typeface="Arial"/>
              </a:rPr>
              <a:t>must</a:t>
            </a:r>
            <a:r>
              <a:rPr dirty="0" sz="950" spc="7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FFFFFF"/>
                </a:solidFill>
                <a:latin typeface="Arial"/>
                <a:cs typeface="Arial"/>
              </a:rPr>
              <a:t>reflect</a:t>
            </a:r>
            <a:r>
              <a:rPr dirty="0" sz="950" spc="6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950" spc="7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FFFFFF"/>
                </a:solidFill>
                <a:latin typeface="Arial"/>
                <a:cs typeface="Arial"/>
              </a:rPr>
              <a:t>commitment."</a:t>
            </a:r>
            <a:endParaRPr sz="9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530903" y="5340350"/>
            <a:ext cx="200723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ADGcatalyst</a:t>
            </a:r>
            <a:r>
              <a:rPr dirty="0" sz="950" spc="15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Strategic</a:t>
            </a:r>
            <a:r>
              <a:rPr dirty="0" sz="950" spc="15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F0A500"/>
                </a:solidFill>
                <a:latin typeface="Arial"/>
                <a:cs typeface="Arial"/>
              </a:rPr>
              <a:t>Consulting</a:t>
            </a:r>
            <a:endParaRPr sz="95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0" y="6591300"/>
            <a:ext cx="12192000" cy="266700"/>
          </a:xfrm>
          <a:custGeom>
            <a:avLst/>
            <a:gdLst/>
            <a:ahLst/>
            <a:cxnLst/>
            <a:rect l="l" t="t" r="r" b="b"/>
            <a:pathLst>
              <a:path w="12192000" h="266700">
                <a:moveTo>
                  <a:pt x="12191999" y="266699"/>
                </a:moveTo>
                <a:lnTo>
                  <a:pt x="0" y="266699"/>
                </a:lnTo>
                <a:lnTo>
                  <a:pt x="0" y="0"/>
                </a:lnTo>
                <a:lnTo>
                  <a:pt x="12191999" y="0"/>
                </a:lnTo>
                <a:lnTo>
                  <a:pt x="12191999" y="26669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2674620">
              <a:lnSpc>
                <a:spcPct val="100000"/>
              </a:lnSpc>
              <a:spcBef>
                <a:spcPts val="25"/>
              </a:spcBef>
            </a:pPr>
            <a:r>
              <a:rPr dirty="0" spc="20"/>
              <a:t>ADGcatalyst</a:t>
            </a:r>
            <a:r>
              <a:rPr dirty="0" spc="190"/>
              <a:t> </a:t>
            </a:r>
            <a:r>
              <a:rPr dirty="0" spc="20"/>
              <a:t>Strategic</a:t>
            </a:r>
            <a:r>
              <a:rPr dirty="0" spc="195"/>
              <a:t> </a:t>
            </a:r>
            <a:r>
              <a:rPr dirty="0" spc="20"/>
              <a:t>Consulting</a:t>
            </a:r>
            <a:r>
              <a:rPr dirty="0" spc="195"/>
              <a:t> </a:t>
            </a:r>
            <a:r>
              <a:rPr dirty="0" spc="20"/>
              <a:t>|</a:t>
            </a:r>
            <a:r>
              <a:rPr dirty="0" spc="195"/>
              <a:t> </a:t>
            </a:r>
            <a:r>
              <a:rPr dirty="0" spc="20"/>
              <a:t>Zimmer</a:t>
            </a:r>
            <a:r>
              <a:rPr dirty="0" spc="190"/>
              <a:t> </a:t>
            </a:r>
            <a:r>
              <a:rPr dirty="0" spc="20"/>
              <a:t>Biomet</a:t>
            </a:r>
            <a:r>
              <a:rPr dirty="0" spc="195"/>
              <a:t> </a:t>
            </a:r>
            <a:r>
              <a:rPr dirty="0" spc="20"/>
              <a:t>India</a:t>
            </a:r>
            <a:r>
              <a:rPr dirty="0" spc="195"/>
              <a:t> </a:t>
            </a:r>
            <a:r>
              <a:rPr dirty="0" spc="20"/>
              <a:t>Unified</a:t>
            </a:r>
            <a:r>
              <a:rPr dirty="0" spc="195"/>
              <a:t> </a:t>
            </a:r>
            <a:r>
              <a:rPr dirty="0" spc="20"/>
              <a:t>Revenue</a:t>
            </a:r>
            <a:r>
              <a:rPr dirty="0" spc="190"/>
              <a:t> </a:t>
            </a:r>
            <a:r>
              <a:rPr dirty="0" spc="20"/>
              <a:t>Strategy</a:t>
            </a:r>
            <a:r>
              <a:rPr dirty="0" spc="195"/>
              <a:t> </a:t>
            </a:r>
            <a:r>
              <a:rPr dirty="0" spc="20"/>
              <a:t>|</a:t>
            </a:r>
            <a:r>
              <a:rPr dirty="0" spc="195"/>
              <a:t> </a:t>
            </a:r>
            <a:r>
              <a:rPr dirty="0" spc="20"/>
              <a:t>September</a:t>
            </a:r>
            <a:r>
              <a:rPr dirty="0" spc="195"/>
              <a:t> </a:t>
            </a:r>
            <a:r>
              <a:rPr dirty="0" spc="20"/>
              <a:t>2026</a:t>
            </a:r>
            <a:r>
              <a:rPr dirty="0" spc="190"/>
              <a:t> </a:t>
            </a:r>
            <a:r>
              <a:rPr dirty="0" spc="20"/>
              <a:t>|</a:t>
            </a:r>
            <a:r>
              <a:rPr dirty="0" spc="195"/>
              <a:t> </a:t>
            </a:r>
            <a:r>
              <a:rPr dirty="0" spc="-10"/>
              <a:t>Confidential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2026-09-20T01:19:47Z</dcterms:created>
  <dcterms:modified xsi:type="dcterms:W3CDTF">2026-09-20T01:19:47Z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v12.0.20182.1</vt:lpwstr>
  </property>
  <property fmtid="{D5CDD505-2E9C-101B-9397-08002B2CF9AE}" pid="3" name="Created">
    <vt:filetime>2026-09-20T00:00:00Z</vt:filetime>
  </property>
  <property fmtid="{D5CDD505-2E9C-101B-9397-08002B2CF9AE}" pid="4" name="Producer">
    <vt:lpwstr>PyPDF2</vt:lpwstr>
  </property>
  <property fmtid="{D5CDD505-2E9C-101B-9397-08002B2CF9AE}" pid="5" name="LastSaved">
    <vt:filetime>2026-09-20T00:00:00Z</vt:filetime>
  </property>
</Properties>
</file>